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47" r:id="rId2"/>
    <p:sldMasterId id="2147483668" r:id="rId3"/>
    <p:sldMasterId id="2147483957" r:id="rId4"/>
    <p:sldMasterId id="2147483987" r:id="rId5"/>
    <p:sldMasterId id="2147484022" r:id="rId6"/>
    <p:sldMasterId id="2147484033" r:id="rId7"/>
  </p:sldMasterIdLst>
  <p:notesMasterIdLst>
    <p:notesMasterId r:id="rId22"/>
  </p:notesMasterIdLst>
  <p:sldIdLst>
    <p:sldId id="2074" r:id="rId8"/>
    <p:sldId id="258" r:id="rId9"/>
    <p:sldId id="2327" r:id="rId10"/>
    <p:sldId id="2288" r:id="rId11"/>
    <p:sldId id="2328" r:id="rId12"/>
    <p:sldId id="2329" r:id="rId13"/>
    <p:sldId id="2330" r:id="rId14"/>
    <p:sldId id="2332" r:id="rId15"/>
    <p:sldId id="2336" r:id="rId16"/>
    <p:sldId id="2337" r:id="rId17"/>
    <p:sldId id="2338" r:id="rId18"/>
    <p:sldId id="2335" r:id="rId19"/>
    <p:sldId id="2243" r:id="rId20"/>
    <p:sldId id="2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67170" autoAdjust="0"/>
  </p:normalViewPr>
  <p:slideViewPr>
    <p:cSldViewPr snapToGrid="0">
      <p:cViewPr varScale="1">
        <p:scale>
          <a:sx n="57" d="100"/>
          <a:sy n="57" d="100"/>
        </p:scale>
        <p:origin x="1651"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5/12/2022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EA.EverybodyWrites.GR6.Wright.’You are Tio Luis.’Clip2891</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1100" b="0" i="1" kern="1200" dirty="0">
                <a:solidFill>
                  <a:schemeClr val="tx1"/>
                </a:solidFill>
                <a:effectLst/>
                <a:latin typeface="Franklin Gothic Book" panose="020B0503020102020204" pitchFamily="34" charset="0"/>
                <a:ea typeface="+mn-ea"/>
                <a:cs typeface="+mn-cs"/>
              </a:rPr>
              <a:t>Esperanza </a:t>
            </a:r>
            <a:r>
              <a:rPr lang="en-US" sz="1100" b="0" i="0" kern="1200" dirty="0">
                <a:solidFill>
                  <a:schemeClr val="tx1"/>
                </a:solidFill>
                <a:effectLst/>
                <a:latin typeface="Franklin Gothic Book" panose="020B0503020102020204" pitchFamily="34" charset="0"/>
                <a:ea typeface="+mn-ea"/>
                <a:cs typeface="+mn-cs"/>
              </a:rPr>
              <a:t>Rising, by Pam Munoz Ryan, </a:t>
            </a:r>
            <a:r>
              <a:rPr lang="en-US" sz="1100" b="0" kern="1200" dirty="0">
                <a:solidFill>
                  <a:schemeClr val="tx1"/>
                </a:solidFill>
                <a:effectLst/>
                <a:latin typeface="Franklin Gothic Book" panose="020B0503020102020204" pitchFamily="34" charset="0"/>
                <a:ea typeface="+mn-ea"/>
                <a:cs typeface="+mn-cs"/>
              </a:rPr>
              <a:t>with a 6</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Sarah is reviewing the Do Now from Lesson 27, which asks students to take the perspective of </a:t>
            </a:r>
            <a:r>
              <a:rPr lang="en-US" sz="1100" b="0" kern="1200" dirty="0" err="1">
                <a:solidFill>
                  <a:schemeClr val="tx1"/>
                </a:solidFill>
                <a:effectLst/>
                <a:latin typeface="Franklin Gothic Book" panose="020B0503020102020204" pitchFamily="34" charset="0"/>
                <a:ea typeface="+mn-ea"/>
                <a:cs typeface="+mn-cs"/>
              </a:rPr>
              <a:t>Tío</a:t>
            </a:r>
            <a:r>
              <a:rPr lang="en-US" sz="1100" b="0" kern="1200" dirty="0">
                <a:solidFill>
                  <a:schemeClr val="tx1"/>
                </a:solidFill>
                <a:effectLst/>
                <a:latin typeface="Franklin Gothic Book" panose="020B0503020102020204" pitchFamily="34" charset="0"/>
                <a:ea typeface="+mn-ea"/>
                <a:cs typeface="+mn-cs"/>
              </a:rPr>
              <a:t> Luis when he discovers Abuelita has disappeared. Students are challenged to use two vocabulary words of their choosing in their responses.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NOTE: While we don’t see students writing in this clip, they have written their responses prior to the discussion we see in the video.</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use Turn and Talk to increase engagement?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Sarah maintain strong lesson pacing?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does Sarah do</a:t>
            </a:r>
            <a:r>
              <a:rPr lang="en-US" sz="1100" b="1" kern="1200" dirty="0">
                <a:solidFill>
                  <a:schemeClr val="tx1"/>
                </a:solidFill>
                <a:effectLst/>
                <a:latin typeface="Franklin Gothic Book" panose="020B0503020102020204" pitchFamily="34" charset="0"/>
                <a:ea typeface="+mn-ea"/>
                <a:cs typeface="+mn-cs"/>
              </a:rPr>
              <a:t> </a:t>
            </a:r>
            <a:r>
              <a:rPr lang="en-US" sz="1100" b="0" kern="1200" dirty="0">
                <a:solidFill>
                  <a:schemeClr val="tx1"/>
                </a:solidFill>
                <a:effectLst/>
                <a:latin typeface="Franklin Gothic Book" panose="020B0503020102020204" pitchFamily="34" charset="0"/>
                <a:ea typeface="+mn-ea"/>
                <a:cs typeface="+mn-cs"/>
              </a:rPr>
              <a:t>to support the quality of student discussion?</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a:solidFill>
                <a:schemeClr val="tx1"/>
              </a:solidFill>
              <a:effectLst/>
              <a:latin typeface="Franklin Gothic Book" panose="020B0503020102020204" pitchFamily="34" charset="0"/>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Everybody Writes</a:t>
            </a:r>
          </a:p>
          <a:p>
            <a:pPr lvl="1"/>
            <a:r>
              <a:rPr lang="en-US" sz="1100" b="1" u="none" kern="1200" dirty="0">
                <a:solidFill>
                  <a:schemeClr val="tx1"/>
                </a:solidFill>
                <a:effectLst/>
                <a:latin typeface="Franklin Gothic Book" panose="020B0503020102020204" pitchFamily="34" charset="0"/>
                <a:ea typeface="+mn-ea"/>
                <a:cs typeface="+mn-cs"/>
              </a:rPr>
              <a:t>Gives space to process ideas: </a:t>
            </a:r>
            <a:r>
              <a:rPr lang="en-US" sz="1100" b="0" kern="1200" dirty="0">
                <a:solidFill>
                  <a:schemeClr val="tx1"/>
                </a:solidFill>
                <a:effectLst/>
                <a:latin typeface="Franklin Gothic Book" panose="020B0503020102020204" pitchFamily="34" charset="0"/>
                <a:ea typeface="+mn-ea"/>
                <a:cs typeface="+mn-cs"/>
              </a:rPr>
              <a:t>Sarah asks students to respond in writing to a low-stakes formative question (“Imagine what he </a:t>
            </a:r>
            <a:r>
              <a:rPr lang="en-US" sz="1100" b="0" i="1" kern="1200" dirty="0">
                <a:solidFill>
                  <a:schemeClr val="tx1"/>
                </a:solidFill>
                <a:effectLst/>
                <a:latin typeface="Franklin Gothic Book" panose="020B0503020102020204" pitchFamily="34" charset="0"/>
                <a:ea typeface="+mn-ea"/>
                <a:cs typeface="+mn-cs"/>
              </a:rPr>
              <a:t>might</a:t>
            </a:r>
            <a:r>
              <a:rPr lang="en-US" sz="1100" b="0" kern="1200" dirty="0">
                <a:solidFill>
                  <a:schemeClr val="tx1"/>
                </a:solidFill>
                <a:effectLst/>
                <a:latin typeface="Franklin Gothic Book" panose="020B0503020102020204" pitchFamily="34" charset="0"/>
                <a:ea typeface="+mn-ea"/>
                <a:cs typeface="+mn-cs"/>
              </a:rPr>
              <a:t> say to himself…”) that allows space for students to process ideas before sharing them. </a:t>
            </a:r>
          </a:p>
          <a:p>
            <a:pPr lvl="1"/>
            <a:r>
              <a:rPr lang="en-US" sz="1100" b="1" u="none" kern="1200" dirty="0">
                <a:solidFill>
                  <a:schemeClr val="tx1"/>
                </a:solidFill>
                <a:effectLst/>
                <a:latin typeface="Franklin Gothic Book" panose="020B0503020102020204" pitchFamily="34" charset="0"/>
                <a:ea typeface="+mn-ea"/>
                <a:cs typeface="+mn-cs"/>
              </a:rPr>
              <a:t>Keeps engagement high: </a:t>
            </a:r>
            <a:r>
              <a:rPr lang="en-US" sz="1100" b="0" kern="1200" dirty="0">
                <a:solidFill>
                  <a:schemeClr val="tx1"/>
                </a:solidFill>
                <a:effectLst/>
                <a:latin typeface="Franklin Gothic Book" panose="020B0503020102020204" pitchFamily="34" charset="0"/>
                <a:ea typeface="+mn-ea"/>
                <a:cs typeface="+mn-cs"/>
              </a:rPr>
              <a:t>The Everybody Writes question invites all students in, increasing both engagement and rigor.</a:t>
            </a:r>
          </a:p>
          <a:p>
            <a:pPr lvl="1"/>
            <a:r>
              <a:rPr lang="en-US" sz="1100" b="1" u="none" kern="1200" dirty="0">
                <a:solidFill>
                  <a:schemeClr val="tx1"/>
                </a:solidFill>
                <a:effectLst/>
                <a:latin typeface="Franklin Gothic Book" panose="020B0503020102020204" pitchFamily="34" charset="0"/>
                <a:ea typeface="+mn-ea"/>
                <a:cs typeface="+mn-cs"/>
              </a:rPr>
              <a:t>Actively Observes to find strong starting place: </a:t>
            </a:r>
            <a:r>
              <a:rPr lang="en-US" sz="1100" b="0" u="none" kern="1200" dirty="0">
                <a:solidFill>
                  <a:schemeClr val="tx1"/>
                </a:solidFill>
                <a:effectLst/>
                <a:latin typeface="Franklin Gothic Book" panose="020B0503020102020204" pitchFamily="34" charset="0"/>
                <a:ea typeface="+mn-ea"/>
                <a:cs typeface="+mn-cs"/>
              </a:rPr>
              <a:t>During </a:t>
            </a:r>
            <a:r>
              <a:rPr lang="en-US" sz="1100" b="0" kern="1200" dirty="0">
                <a:solidFill>
                  <a:schemeClr val="tx1"/>
                </a:solidFill>
                <a:effectLst/>
                <a:latin typeface="Franklin Gothic Book" panose="020B0503020102020204" pitchFamily="34" charset="0"/>
                <a:ea typeface="+mn-ea"/>
                <a:cs typeface="+mn-cs"/>
              </a:rPr>
              <a:t>the Everybody Writes and Turn and Talk, Sarah Actively Observes to select the most productive responses to begin the whole group discussion.</a:t>
            </a:r>
          </a:p>
          <a:p>
            <a:pPr lvl="1"/>
            <a:r>
              <a:rPr lang="en-US" sz="1100" b="1" u="none" kern="1200" dirty="0">
                <a:solidFill>
                  <a:schemeClr val="tx1"/>
                </a:solidFill>
                <a:effectLst/>
                <a:latin typeface="Franklin Gothic Book" panose="020B0503020102020204" pitchFamily="34" charset="0"/>
                <a:ea typeface="+mn-ea"/>
                <a:cs typeface="+mn-cs"/>
              </a:rPr>
              <a:t>Supports writing, speaking, and listening: </a:t>
            </a:r>
            <a:r>
              <a:rPr lang="en-US" sz="1100" b="0" kern="1200" dirty="0">
                <a:solidFill>
                  <a:schemeClr val="tx1"/>
                </a:solidFill>
                <a:effectLst/>
                <a:latin typeface="Franklin Gothic Book" panose="020B0503020102020204" pitchFamily="34" charset="0"/>
                <a:ea typeface="+mn-ea"/>
                <a:cs typeface="+mn-cs"/>
              </a:rPr>
              <a:t>By the time Sarah reaches the whole group discussion, what gets shared aloud is a third draft of student thinking. Not only is it of higher quality, but sharing responses is also a lighter cognitive lift, allowing students to listen to their classmates more authentically.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Turn and Talk</a:t>
            </a:r>
          </a:p>
          <a:p>
            <a:pPr marL="628650" lvl="1" indent="-171450"/>
            <a:r>
              <a:rPr lang="en-US" sz="1100" b="0" i="0" kern="1200" dirty="0">
                <a:solidFill>
                  <a:schemeClr val="tx1"/>
                </a:solidFill>
                <a:effectLst/>
                <a:latin typeface="Franklin Gothic Book" panose="020B0503020102020204" pitchFamily="34" charset="0"/>
                <a:ea typeface="+mn-ea"/>
                <a:cs typeface="+mn-cs"/>
              </a:rPr>
              <a:t>Discussion </a:t>
            </a:r>
          </a:p>
          <a:p>
            <a:pPr marL="628650" lvl="1" indent="-171450"/>
            <a:r>
              <a:rPr lang="en-US" sz="1100" b="0" i="0" kern="1200" dirty="0">
                <a:solidFill>
                  <a:schemeClr val="tx1"/>
                </a:solidFill>
                <a:effectLst/>
                <a:latin typeface="Franklin Gothic Book" panose="020B0503020102020204" pitchFamily="34" charset="0"/>
                <a:ea typeface="+mn-ea"/>
                <a:cs typeface="+mn-cs"/>
              </a:rPr>
              <a:t>Active Observation</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Sarah Wright Show Call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800" b="0" i="1" kern="1200" dirty="0">
                <a:solidFill>
                  <a:schemeClr val="tx1"/>
                </a:solidFill>
                <a:effectLst/>
                <a:latin typeface="Franklin Gothic Book" panose="020B0503020102020204" pitchFamily="34" charset="0"/>
                <a:ea typeface="+mn-ea"/>
                <a:cs typeface="+mn-cs"/>
              </a:rPr>
              <a:t>The Giver</a:t>
            </a:r>
            <a:r>
              <a:rPr lang="en-US" sz="800" b="0" i="0" kern="1200" dirty="0">
                <a:solidFill>
                  <a:schemeClr val="tx1"/>
                </a:solidFill>
                <a:effectLst/>
                <a:latin typeface="Franklin Gothic Book" panose="020B0503020102020204" pitchFamily="34" charset="0"/>
                <a:ea typeface="+mn-ea"/>
                <a:cs typeface="+mn-cs"/>
              </a:rPr>
              <a:t>, by Lois Lowry,</a:t>
            </a:r>
            <a:r>
              <a:rPr lang="en-US" sz="800" b="0" i="1" kern="1200" dirty="0">
                <a:solidFill>
                  <a:schemeClr val="tx1"/>
                </a:solidFill>
                <a:effectLst/>
                <a:latin typeface="Franklin Gothic Book" panose="020B0503020102020204" pitchFamily="34" charset="0"/>
                <a:ea typeface="+mn-ea"/>
                <a:cs typeface="+mn-cs"/>
              </a:rPr>
              <a:t> </a:t>
            </a:r>
            <a:r>
              <a:rPr lang="en-US" sz="800" b="0" kern="1200" dirty="0">
                <a:solidFill>
                  <a:schemeClr val="tx1"/>
                </a:solidFill>
                <a:effectLst/>
                <a:latin typeface="Franklin Gothic Book" panose="020B0503020102020204" pitchFamily="34" charset="0"/>
                <a:ea typeface="+mn-ea"/>
                <a:cs typeface="+mn-cs"/>
              </a:rPr>
              <a:t>with a sixth-grade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Sarah is teaching Lesson 11, and students are analyzing how Jonas feels as he prepares to meet The Receiver. </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build a culture of error?</a:t>
            </a:r>
          </a:p>
          <a:p>
            <a:pPr marL="0" lvl="0" indent="0">
              <a:buNone/>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sz="24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Show Call:</a:t>
            </a:r>
          </a:p>
          <a:p>
            <a:pPr lvl="1"/>
            <a:r>
              <a:rPr lang="en-US" sz="1100" b="1" u="none" kern="1200" dirty="0">
                <a:solidFill>
                  <a:schemeClr val="tx1"/>
                </a:solidFill>
                <a:effectLst/>
                <a:latin typeface="Franklin Gothic Book" panose="020B0503020102020204" pitchFamily="34" charset="0"/>
                <a:ea typeface="+mn-ea"/>
                <a:cs typeface="+mn-cs"/>
              </a:rPr>
              <a:t>Show Call is an entry point to discussion: </a:t>
            </a:r>
            <a:r>
              <a:rPr lang="en-US" sz="1100" b="0" kern="1200" dirty="0">
                <a:solidFill>
                  <a:schemeClr val="tx1"/>
                </a:solidFill>
                <a:effectLst/>
                <a:latin typeface="Franklin Gothic Book" panose="020B0503020102020204" pitchFamily="34" charset="0"/>
                <a:ea typeface="+mn-ea"/>
                <a:cs typeface="+mn-cs"/>
              </a:rPr>
              <a:t>Sarah reads a student’s unfinished response and asks the class to help finish the thinking.</a:t>
            </a:r>
          </a:p>
          <a:p>
            <a:pPr lvl="1"/>
            <a:r>
              <a:rPr lang="en-US" sz="1100" b="1" u="none" kern="1200" dirty="0">
                <a:solidFill>
                  <a:schemeClr val="tx1"/>
                </a:solidFill>
                <a:effectLst/>
                <a:latin typeface="Franklin Gothic Book" panose="020B0503020102020204" pitchFamily="34" charset="0"/>
                <a:ea typeface="+mn-ea"/>
                <a:cs typeface="+mn-cs"/>
              </a:rPr>
              <a:t>Emphasizes positivity and teamwork: </a:t>
            </a:r>
            <a:r>
              <a:rPr lang="en-US" sz="1100" b="0" kern="1200" dirty="0">
                <a:solidFill>
                  <a:schemeClr val="tx1"/>
                </a:solidFill>
                <a:effectLst/>
                <a:latin typeface="Franklin Gothic Book" panose="020B0503020102020204" pitchFamily="34" charset="0"/>
                <a:ea typeface="+mn-ea"/>
                <a:cs typeface="+mn-cs"/>
              </a:rPr>
              <a:t>“Corian has us started…” - not “Corian didn’t finish.” “We are going to help Corian finish his answer.” Sarah uses “we” instead of “you” or “I.” </a:t>
            </a:r>
          </a:p>
          <a:p>
            <a:pPr lvl="1"/>
            <a:r>
              <a:rPr lang="en-US" sz="1100" b="1" u="none" kern="1200" dirty="0">
                <a:solidFill>
                  <a:schemeClr val="tx1"/>
                </a:solidFill>
                <a:effectLst/>
                <a:latin typeface="Franklin Gothic Book" panose="020B0503020102020204" pitchFamily="34" charset="0"/>
                <a:ea typeface="+mn-ea"/>
                <a:cs typeface="+mn-cs"/>
              </a:rPr>
              <a:t>Culture of Error: </a:t>
            </a:r>
            <a:r>
              <a:rPr lang="en-US" sz="1100" b="0" kern="1200" dirty="0">
                <a:solidFill>
                  <a:schemeClr val="tx1"/>
                </a:solidFill>
                <a:effectLst/>
                <a:latin typeface="Franklin Gothic Book" panose="020B0503020102020204" pitchFamily="34" charset="0"/>
                <a:ea typeface="+mn-ea"/>
                <a:cs typeface="+mn-cs"/>
              </a:rPr>
              <a:t>She also shows emotional constancy - she treats this as completely normal. Corian is not in trouble.</a:t>
            </a:r>
          </a:p>
          <a:p>
            <a:pPr lvl="1"/>
            <a:r>
              <a:rPr lang="en-US" sz="1100" b="1" u="none" kern="1200" dirty="0">
                <a:solidFill>
                  <a:schemeClr val="tx1"/>
                </a:solidFill>
                <a:effectLst/>
                <a:latin typeface="Franklin Gothic Book" panose="020B0503020102020204" pitchFamily="34" charset="0"/>
                <a:ea typeface="+mn-ea"/>
                <a:cs typeface="+mn-cs"/>
              </a:rPr>
              <a:t>Gives opportunity to revise thinking: </a:t>
            </a:r>
            <a:r>
              <a:rPr lang="en-US" sz="1100" b="0" kern="1200" dirty="0">
                <a:solidFill>
                  <a:schemeClr val="tx1"/>
                </a:solidFill>
                <a:effectLst/>
                <a:latin typeface="Franklin Gothic Book" panose="020B0503020102020204" pitchFamily="34" charset="0"/>
                <a:ea typeface="+mn-ea"/>
                <a:cs typeface="+mn-cs"/>
              </a:rPr>
              <a:t>She reveals that “some students are getting this down” - highlighting that many students were struggling with this question and giving them another chance to work through it. She also </a:t>
            </a:r>
            <a:r>
              <a:rPr lang="en-US" sz="1100" b="0" u="none" kern="1200" dirty="0">
                <a:solidFill>
                  <a:schemeClr val="tx1"/>
                </a:solidFill>
                <a:effectLst/>
                <a:latin typeface="Franklin Gothic Book" panose="020B0503020102020204" pitchFamily="34" charset="0"/>
                <a:ea typeface="+mn-ea"/>
                <a:cs typeface="+mn-cs"/>
              </a:rPr>
              <a:t>offers a push for those who were already there (</a:t>
            </a:r>
            <a:r>
              <a:rPr lang="en-US" sz="1100" b="0" kern="1200" dirty="0">
                <a:solidFill>
                  <a:schemeClr val="tx1"/>
                </a:solidFill>
                <a:effectLst/>
                <a:latin typeface="Franklin Gothic Book" panose="020B0503020102020204" pitchFamily="34" charset="0"/>
                <a:ea typeface="+mn-ea"/>
                <a:cs typeface="+mn-cs"/>
              </a:rPr>
              <a:t>“Some students are ready to add on to this”) to push the group to expand and elaborate on each other’s thinking.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Culture of Error</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i="0" kern="1200" dirty="0">
                <a:solidFill>
                  <a:schemeClr val="tx1"/>
                </a:solidFill>
                <a:effectLst/>
                <a:latin typeface="Franklin Gothic Book" panose="020B0503020102020204" pitchFamily="34" charset="0"/>
                <a:ea typeface="+mn-ea"/>
                <a:cs typeface="+mn-cs"/>
              </a:rPr>
              <a:t>FAQs: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How does Sarah build a culture where students feel comfortable participating?</a:t>
            </a:r>
          </a:p>
          <a:p>
            <a:pPr marL="1085850" marR="0" lvl="2"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If Show Call is new in a classroom, you might consider starting by showing only exemplary work to establish a culture of sharing and celebrating student work, then gradually work towards Show Calling an “almost-there” answer for revision. It is important that both the “Take” (the moment when we take a student’s work to Show Call and the “Reveal” (the moment when we show student work to the class) are warm and positively framed.</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EA.CFU.GR6.Pearlman.’The gate.’Clip2878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Julia Pearlman leads Lesson 7 from the unit for </a:t>
            </a:r>
            <a:r>
              <a:rPr lang="en-US" sz="1100" b="0" i="1" kern="1200" dirty="0">
                <a:solidFill>
                  <a:schemeClr val="tx1"/>
                </a:solidFill>
                <a:effectLst/>
                <a:latin typeface="Franklin Gothic Book" panose="020B0503020102020204" pitchFamily="34" charset="0"/>
                <a:ea typeface="+mn-ea"/>
                <a:cs typeface="+mn-cs"/>
              </a:rPr>
              <a:t>Chains,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Laurie </a:t>
            </a:r>
            <a:r>
              <a:rPr lang="en-US" sz="1100" b="0" kern="1200" dirty="0" err="1">
                <a:solidFill>
                  <a:schemeClr val="tx1"/>
                </a:solidFill>
                <a:effectLst/>
                <a:latin typeface="Franklin Gothic Book" panose="020B0503020102020204" pitchFamily="34" charset="0"/>
                <a:ea typeface="+mn-ea"/>
                <a:cs typeface="+mn-cs"/>
              </a:rPr>
              <a:t>Halse</a:t>
            </a:r>
            <a:r>
              <a:rPr lang="en-US" sz="1100" b="0" kern="1200" dirty="0">
                <a:solidFill>
                  <a:schemeClr val="tx1"/>
                </a:solidFill>
                <a:effectLst/>
                <a:latin typeface="Franklin Gothic Book" panose="020B0503020102020204" pitchFamily="34" charset="0"/>
                <a:ea typeface="+mn-ea"/>
                <a:cs typeface="+mn-cs"/>
              </a:rPr>
              <a:t> Anderson, with a 6th grade class in Brooklyn, NY.</a:t>
            </a:r>
          </a:p>
          <a:p>
            <a:pPr lvl="1"/>
            <a:r>
              <a:rPr lang="en-US" sz="1100" b="0" kern="1200" dirty="0">
                <a:solidFill>
                  <a:schemeClr val="tx1"/>
                </a:solidFill>
                <a:effectLst/>
                <a:latin typeface="Franklin Gothic Book" panose="020B0503020102020204" pitchFamily="34" charset="0"/>
                <a:ea typeface="+mn-ea"/>
                <a:cs typeface="+mn-cs"/>
              </a:rPr>
              <a:t>As the clip opens, Julia reads aloud, then asks students to respond to a formative writing prompt in their student packets.</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Julia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Julia check for understanding of this formative writing prompt?</a:t>
            </a:r>
          </a:p>
          <a:p>
            <a:pPr lvl="1"/>
            <a:r>
              <a:rPr lang="en-US" sz="1100" b="0" kern="1200" dirty="0">
                <a:solidFill>
                  <a:schemeClr val="tx1"/>
                </a:solidFill>
                <a:effectLst/>
                <a:latin typeface="Franklin Gothic Book" panose="020B0503020102020204" pitchFamily="34" charset="0"/>
                <a:ea typeface="+mn-ea"/>
                <a:cs typeface="+mn-cs"/>
              </a:rPr>
              <a:t>In what ways does Julia support vocabulary development?</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building a culture of writing:</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Conveys both urgency and belief: </a:t>
            </a:r>
            <a:r>
              <a:rPr lang="en-US" sz="1100" b="0" kern="1200" dirty="0">
                <a:solidFill>
                  <a:schemeClr val="tx1"/>
                </a:solidFill>
                <a:effectLst/>
                <a:latin typeface="Franklin Gothic Book" panose="020B0503020102020204" pitchFamily="34" charset="0"/>
                <a:ea typeface="+mn-ea"/>
                <a:cs typeface="+mn-cs"/>
              </a:rPr>
              <a:t>Her positivity and enthusiasm in launching the task helps convey urgency and a positive belief in her students (“On your mark, get set, I don’t even need to say go because you’re already working hard”). </a:t>
            </a:r>
          </a:p>
          <a:p>
            <a:pPr lvl="1"/>
            <a:r>
              <a:rPr lang="en-US" sz="1100" b="1" u="none" kern="1200" dirty="0">
                <a:solidFill>
                  <a:schemeClr val="tx1"/>
                </a:solidFill>
                <a:effectLst/>
                <a:latin typeface="Franklin Gothic Book" panose="020B0503020102020204" pitchFamily="34" charset="0"/>
                <a:ea typeface="+mn-ea"/>
                <a:cs typeface="+mn-cs"/>
              </a:rPr>
              <a:t>Exemplar in hand: </a:t>
            </a:r>
            <a:r>
              <a:rPr lang="en-US" sz="1100" b="0" kern="1200" dirty="0">
                <a:solidFill>
                  <a:schemeClr val="tx1"/>
                </a:solidFill>
                <a:effectLst/>
                <a:latin typeface="Franklin Gothic Book" panose="020B0503020102020204" pitchFamily="34" charset="0"/>
                <a:ea typeface="+mn-ea"/>
                <a:cs typeface="+mn-cs"/>
              </a:rPr>
              <a:t>Julia Actively Observes with pen in hand and an exemplar response to question number two. This allows her to free up her working memory to compare student responses to the already-established exemplar she carries and give quick, non-verbal praise (check marks with her pen) when students are on track.</a:t>
            </a:r>
          </a:p>
          <a:p>
            <a:pPr lvl="1"/>
            <a:r>
              <a:rPr lang="en-US" sz="1100" b="1" u="none" kern="1200" dirty="0">
                <a:solidFill>
                  <a:schemeClr val="tx1"/>
                </a:solidFill>
                <a:effectLst/>
                <a:latin typeface="Franklin Gothic Book" panose="020B0503020102020204" pitchFamily="34" charset="0"/>
                <a:ea typeface="+mn-ea"/>
                <a:cs typeface="+mn-cs"/>
              </a:rPr>
              <a:t>Individual feedback and scaffolding: </a:t>
            </a:r>
            <a:r>
              <a:rPr lang="en-US" sz="1100" b="0" kern="1200" dirty="0">
                <a:solidFill>
                  <a:schemeClr val="tx1"/>
                </a:solidFill>
                <a:effectLst/>
                <a:latin typeface="Franklin Gothic Book" panose="020B0503020102020204" pitchFamily="34" charset="0"/>
                <a:ea typeface="+mn-ea"/>
                <a:cs typeface="+mn-cs"/>
              </a:rPr>
              <a:t>She moves to check in with a student who may need some additional support first and gives a scaffold (“Start your phrase: ‘This repetition builds…”).</a:t>
            </a:r>
          </a:p>
          <a:p>
            <a:pPr lvl="1"/>
            <a:r>
              <a:rPr lang="en-US" sz="1100" b="1" u="none" kern="1200" dirty="0">
                <a:solidFill>
                  <a:schemeClr val="tx1"/>
                </a:solidFill>
                <a:effectLst/>
                <a:latin typeface="Franklin Gothic Book" panose="020B0503020102020204" pitchFamily="34" charset="0"/>
                <a:ea typeface="+mn-ea"/>
                <a:cs typeface="+mn-cs"/>
              </a:rPr>
              <a:t>Stamps key ideas: </a:t>
            </a:r>
            <a:r>
              <a:rPr lang="en-US" sz="1100" b="0" kern="1200" dirty="0">
                <a:solidFill>
                  <a:schemeClr val="tx1"/>
                </a:solidFill>
                <a:effectLst/>
                <a:latin typeface="Franklin Gothic Book" panose="020B0503020102020204" pitchFamily="34" charset="0"/>
                <a:ea typeface="+mn-ea"/>
                <a:cs typeface="+mn-cs"/>
              </a:rPr>
              <a:t>When Julia notices a trend in student responses, she launches a brief discussion to stamp key ideas.</a:t>
            </a:r>
          </a:p>
          <a:p>
            <a:pPr lvl="1"/>
            <a:r>
              <a:rPr lang="en-US" sz="1100" b="1" u="none" kern="1200" dirty="0">
                <a:solidFill>
                  <a:schemeClr val="tx1"/>
                </a:solidFill>
                <a:effectLst/>
                <a:latin typeface="Franklin Gothic Book" panose="020B0503020102020204" pitchFamily="34" charset="0"/>
                <a:ea typeface="+mn-ea"/>
                <a:cs typeface="+mn-cs"/>
              </a:rPr>
              <a:t>Names and celebrates exemplary work: </a:t>
            </a:r>
            <a:r>
              <a:rPr lang="en-US" sz="1100" b="0" kern="1200" dirty="0">
                <a:solidFill>
                  <a:schemeClr val="tx1"/>
                </a:solidFill>
                <a:effectLst/>
                <a:latin typeface="Franklin Gothic Book" panose="020B0503020102020204" pitchFamily="34" charset="0"/>
                <a:ea typeface="+mn-ea"/>
                <a:cs typeface="+mn-cs"/>
              </a:rPr>
              <a:t>Before she moves on to the next question, Julia quickly praises students who used a vocabulary word in their writing, showing that she has attended closely to their work during observation.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Read Aloud</a:t>
            </a:r>
          </a:p>
          <a:p>
            <a:pPr marL="628650" lvl="1" indent="-171450"/>
            <a:r>
              <a:rPr lang="en-US" sz="1100" b="0" kern="1200" dirty="0">
                <a:solidFill>
                  <a:schemeClr val="tx1"/>
                </a:solidFill>
                <a:effectLst/>
                <a:latin typeface="Franklin Gothic Book" panose="020B0503020102020204" pitchFamily="34" charset="0"/>
                <a:ea typeface="+mn-ea"/>
                <a:cs typeface="+mn-cs"/>
              </a:rPr>
              <a:t>Silent Solo</a:t>
            </a:r>
          </a:p>
          <a:p>
            <a:pPr marL="628650" lvl="1" indent="-171450"/>
            <a:r>
              <a:rPr lang="en-US" sz="1100" b="0" kern="1200" dirty="0">
                <a:solidFill>
                  <a:schemeClr val="tx1"/>
                </a:solidFill>
                <a:effectLst/>
                <a:latin typeface="Franklin Gothic Book" panose="020B0503020102020204" pitchFamily="34" charset="0"/>
                <a:ea typeface="+mn-ea"/>
                <a:cs typeface="+mn-cs"/>
              </a:rPr>
              <a:t>Cold Call/Share Out</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What steps does Julia take to prepare to Actively Observe?</a:t>
            </a:r>
          </a:p>
          <a:p>
            <a:pPr marL="1085850" lvl="2" indent="-171450"/>
            <a:r>
              <a:rPr lang="en-US" sz="1100" b="0" kern="1200" dirty="0">
                <a:solidFill>
                  <a:schemeClr val="tx1"/>
                </a:solidFill>
                <a:effectLst/>
                <a:latin typeface="Franklin Gothic Book" panose="020B0503020102020204" pitchFamily="34" charset="0"/>
                <a:ea typeface="+mn-ea"/>
                <a:cs typeface="+mn-cs"/>
              </a:rPr>
              <a:t>Julia’s ability to build culture in this moment relies on her thoughtful preparation. She has prewritten her exemplar and planned her prompts/sentences starters in advance, and she has installed systems of silent solo to support student writing and thinking.</a:t>
            </a:r>
          </a:p>
          <a:p>
            <a:pPr marL="171450" lvl="0" indent="-171450"/>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7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EA.SilentSolo.GR4.Badillo.’Three minutes on your own.’Clip3157.PNP</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Emily Badillo leads Lesson 2 from the unit for </a:t>
            </a:r>
            <a:r>
              <a:rPr lang="en-US" sz="1100" b="0" i="1" kern="1200" dirty="0">
                <a:solidFill>
                  <a:schemeClr val="tx1"/>
                </a:solidFill>
                <a:effectLst/>
                <a:latin typeface="Franklin Gothic Book" panose="020B0503020102020204" pitchFamily="34" charset="0"/>
                <a:ea typeface="+mn-ea"/>
                <a:cs typeface="+mn-cs"/>
              </a:rPr>
              <a:t>Number the Stars</a:t>
            </a:r>
            <a:r>
              <a:rPr lang="en-US" sz="1100" b="0" kern="1200" dirty="0">
                <a:solidFill>
                  <a:schemeClr val="tx1"/>
                </a:solidFill>
                <a:effectLst/>
                <a:latin typeface="Franklin Gothic Book" panose="020B0503020102020204" pitchFamily="34" charset="0"/>
                <a:ea typeface="+mn-ea"/>
                <a:cs typeface="+mn-cs"/>
              </a:rPr>
              <a:t>, by Lois Lowry, with a fourth-grade class in Delmar, NY.</a:t>
            </a:r>
          </a:p>
          <a:p>
            <a:pPr lvl="1"/>
            <a:r>
              <a:rPr lang="en-US" sz="1100" b="0" kern="1200" dirty="0">
                <a:solidFill>
                  <a:schemeClr val="tx1"/>
                </a:solidFill>
                <a:effectLst/>
                <a:latin typeface="Franklin Gothic Book" panose="020B0503020102020204" pitchFamily="34" charset="0"/>
                <a:ea typeface="+mn-ea"/>
                <a:cs typeface="+mn-cs"/>
              </a:rPr>
              <a:t>This is the second day of the novel unit, and students have just finished reading embedded nonfiction about the causes of World War II.</a:t>
            </a:r>
          </a:p>
          <a:p>
            <a:pPr lvl="1"/>
            <a:r>
              <a:rPr lang="en-US" sz="1100" b="0" kern="1200" dirty="0">
                <a:solidFill>
                  <a:schemeClr val="tx1"/>
                </a:solidFill>
                <a:effectLst/>
                <a:latin typeface="Franklin Gothic Book" panose="020B0503020102020204" pitchFamily="34" charset="0"/>
                <a:ea typeface="+mn-ea"/>
                <a:cs typeface="+mn-cs"/>
              </a:rPr>
              <a:t>The class is using what they learned in the embedded nonfiction to answer the question: </a:t>
            </a:r>
            <a:r>
              <a:rPr lang="en-US" sz="1100" b="0" i="1" kern="1200" dirty="0">
                <a:solidFill>
                  <a:schemeClr val="tx1"/>
                </a:solidFill>
                <a:effectLst/>
                <a:latin typeface="Franklin Gothic Book" panose="020B0503020102020204" pitchFamily="34" charset="0"/>
                <a:ea typeface="+mn-ea"/>
                <a:cs typeface="+mn-cs"/>
              </a:rPr>
              <a:t>Who were the soldiers who stopped Annemarie and Ellen?</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Emily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Emily nurture a culture of writing in this clip?</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Silent Solo:</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Clear directions with time limit: </a:t>
            </a:r>
            <a:r>
              <a:rPr lang="en-US" sz="1100" b="0" kern="1200" dirty="0">
                <a:solidFill>
                  <a:schemeClr val="tx1"/>
                </a:solidFill>
                <a:effectLst/>
                <a:latin typeface="Franklin Gothic Book" panose="020B0503020102020204" pitchFamily="34" charset="0"/>
                <a:ea typeface="+mn-ea"/>
                <a:cs typeface="+mn-cs"/>
              </a:rPr>
              <a:t>Emily gives simple, clear directions with a time limit, giving students sufficient time (three minutes) to complete the task  but keeping it short enough to maximize students’ focus and attention.</a:t>
            </a:r>
          </a:p>
          <a:p>
            <a:pPr lvl="1"/>
            <a:r>
              <a:rPr lang="en-US" sz="1100" b="1" u="none" kern="1200" dirty="0">
                <a:solidFill>
                  <a:schemeClr val="tx1"/>
                </a:solidFill>
                <a:effectLst/>
                <a:latin typeface="Franklin Gothic Book" panose="020B0503020102020204" pitchFamily="34" charset="0"/>
                <a:ea typeface="+mn-ea"/>
                <a:cs typeface="+mn-cs"/>
              </a:rPr>
              <a:t>Anticipates and removes roadblocks: </a:t>
            </a:r>
          </a:p>
          <a:p>
            <a:pPr lvl="2"/>
            <a:r>
              <a:rPr lang="en-US" sz="1100" b="0" kern="1200" dirty="0">
                <a:solidFill>
                  <a:schemeClr val="tx1"/>
                </a:solidFill>
                <a:effectLst/>
                <a:latin typeface="Franklin Gothic Book" panose="020B0503020102020204" pitchFamily="34" charset="0"/>
                <a:ea typeface="+mn-ea"/>
                <a:cs typeface="+mn-cs"/>
              </a:rPr>
              <a:t>Emily sets up a challenge that students “get” to do if they’re done early. It’s framed positively (a challenge) and ensures that all students can stay busy for the entire time.</a:t>
            </a:r>
          </a:p>
          <a:p>
            <a:pPr lvl="2"/>
            <a:r>
              <a:rPr lang="en-US" sz="1100" b="0" kern="1200" dirty="0">
                <a:solidFill>
                  <a:schemeClr val="tx1"/>
                </a:solidFill>
                <a:effectLst/>
                <a:latin typeface="Franklin Gothic Book" panose="020B0503020102020204" pitchFamily="34" charset="0"/>
                <a:ea typeface="+mn-ea"/>
                <a:cs typeface="+mn-cs"/>
              </a:rPr>
              <a:t>She tells one student who tries to answer verbally: “Don’t tell me, write it down.” Her tone is appreciative but also reinforces expectations for this time.</a:t>
            </a:r>
          </a:p>
          <a:p>
            <a:pPr lvl="2"/>
            <a:r>
              <a:rPr lang="en-US" sz="1100" b="0" kern="1200" dirty="0">
                <a:solidFill>
                  <a:schemeClr val="tx1"/>
                </a:solidFill>
                <a:effectLst/>
                <a:latin typeface="Franklin Gothic Book" panose="020B0503020102020204" pitchFamily="34" charset="0"/>
                <a:ea typeface="+mn-ea"/>
                <a:cs typeface="+mn-cs"/>
              </a:rPr>
              <a:t>Emily reminds students of resources that they have (their text, previously learned vocabulary, knowledge organizer) that they can use so that they can work through the task independently.</a:t>
            </a:r>
          </a:p>
          <a:p>
            <a:pPr lvl="1"/>
            <a:r>
              <a:rPr lang="en-US" sz="1100" b="1" u="none" kern="1200" dirty="0">
                <a:solidFill>
                  <a:schemeClr val="tx1"/>
                </a:solidFill>
                <a:effectLst/>
                <a:latin typeface="Franklin Gothic Book" panose="020B0503020102020204" pitchFamily="34" charset="0"/>
                <a:ea typeface="+mn-ea"/>
                <a:cs typeface="+mn-cs"/>
              </a:rPr>
              <a:t>Actively Observes: </a:t>
            </a:r>
            <a:r>
              <a:rPr lang="en-US" sz="1100" b="0" kern="1200" dirty="0">
                <a:solidFill>
                  <a:schemeClr val="tx1"/>
                </a:solidFill>
                <a:effectLst/>
                <a:latin typeface="Franklin Gothic Book" panose="020B0503020102020204" pitchFamily="34" charset="0"/>
                <a:ea typeface="+mn-ea"/>
                <a:cs typeface="+mn-cs"/>
              </a:rPr>
              <a:t>Emily’s instructions are warm, upbeat, and cheery. She first praises effort where she sees it, naming specific students so they feel seen and important (Ezra, Logan, others), then quickly transitions to reading quietly over students’ shoulders to show how much she values their ideas. As she circulates, she focuses on engaging student ideas and asks questions to show she’s reading carefully.</a:t>
            </a:r>
          </a:p>
          <a:p>
            <a:pPr lvl="1"/>
            <a:r>
              <a:rPr lang="en-US" sz="1100" b="1" u="none" kern="1200" dirty="0">
                <a:solidFill>
                  <a:schemeClr val="tx1"/>
                </a:solidFill>
                <a:effectLst/>
                <a:latin typeface="Franklin Gothic Book" panose="020B0503020102020204" pitchFamily="34" charset="0"/>
                <a:ea typeface="+mn-ea"/>
                <a:cs typeface="+mn-cs"/>
              </a:rPr>
              <a:t>Models productive quiet: </a:t>
            </a:r>
            <a:r>
              <a:rPr lang="en-US" sz="1100" b="0" kern="1200" dirty="0">
                <a:solidFill>
                  <a:schemeClr val="tx1"/>
                </a:solidFill>
                <a:effectLst/>
                <a:latin typeface="Franklin Gothic Book" panose="020B0503020102020204" pitchFamily="34" charset="0"/>
                <a:ea typeface="+mn-ea"/>
                <a:cs typeface="+mn-cs"/>
              </a:rPr>
              <a:t>Emily also creates long stretches of silence in which to think and work. She makes and reinforces expectations but also honors the silence herself.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Active Observation</a:t>
            </a:r>
          </a:p>
          <a:p>
            <a:pPr marL="628650" lvl="1" indent="-171450"/>
            <a:r>
              <a:rPr lang="en-US" sz="1100" b="0" i="0" kern="1200" dirty="0">
                <a:solidFill>
                  <a:schemeClr val="tx1"/>
                </a:solidFill>
                <a:effectLst/>
                <a:latin typeface="Franklin Gothic Book" panose="020B0503020102020204" pitchFamily="34" charset="0"/>
                <a:ea typeface="+mn-ea"/>
                <a:cs typeface="+mn-cs"/>
              </a:rPr>
              <a:t>Systems and Routines</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 for this clip:</a:t>
            </a:r>
          </a:p>
          <a:p>
            <a:pPr marL="628650" lvl="1" indent="-171450"/>
            <a:r>
              <a:rPr lang="en-US" sz="1100" b="0" i="0" kern="1200" dirty="0">
                <a:solidFill>
                  <a:schemeClr val="tx1"/>
                </a:solidFill>
                <a:effectLst/>
                <a:latin typeface="Franklin Gothic Book" panose="020B0503020102020204" pitchFamily="34" charset="0"/>
                <a:ea typeface="+mn-ea"/>
                <a:cs typeface="+mn-cs"/>
              </a:rPr>
              <a:t>What does the installation of Silent Solo look like?</a:t>
            </a:r>
          </a:p>
          <a:p>
            <a:pPr marL="1085850" lvl="2" indent="-171450"/>
            <a:r>
              <a:rPr lang="en-US" sz="1100" b="0" i="0" kern="1200" dirty="0">
                <a:solidFill>
                  <a:schemeClr val="tx1"/>
                </a:solidFill>
                <a:effectLst/>
                <a:latin typeface="Franklin Gothic Book" panose="020B0503020102020204" pitchFamily="34" charset="0"/>
                <a:ea typeface="+mn-ea"/>
                <a:cs typeface="+mn-cs"/>
              </a:rPr>
              <a:t>Emily is teaching a guest lesson—this is not her regular classroom and it is the first time she has met these students—so this clip is a good example of early-stage Silent Solo. On Day 1, teachers might also consider shortening the bursts of independent work time, including additional What to Do directions, and/or providing more intentional praise and feedback about students’ habits while working.</a:t>
            </a:r>
          </a:p>
          <a:p>
            <a:pPr marL="171450" lvl="0" indent="-171450"/>
            <a:endParaRPr lang="en-US" sz="1100" b="0" i="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34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8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5/12/2022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5/12/2022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5/12/2022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5/12/2022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5/12/2022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5/12/2022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5/12/2022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5/12/2022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5/12/2022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Writing</a:t>
            </a:r>
            <a:br>
              <a:rPr lang="en-US" dirty="0">
                <a:solidFill>
                  <a:schemeClr val="tx2"/>
                </a:solidFill>
              </a:rPr>
            </a:br>
            <a:r>
              <a:rPr lang="en-US" dirty="0">
                <a:solidFill>
                  <a:schemeClr val="bg1"/>
                </a:solidFill>
              </a:rPr>
              <a:t>Clip Library</a:t>
            </a:r>
            <a:endParaRPr lang="en-US" dirty="0"/>
          </a:p>
        </p:txBody>
      </p:sp>
      <p:sp>
        <p:nvSpPr>
          <p:cNvPr id="3" name="Subtitle 2">
            <a:extLst>
              <a:ext uri="{FF2B5EF4-FFF2-40B4-BE49-F238E27FC236}">
                <a16:creationId xmlns:a16="http://schemas.microsoft.com/office/drawing/2014/main" id="{FFF3B81D-867B-4FC1-B04C-981FD82DD8B1}"/>
              </a:ext>
            </a:extLst>
          </p:cNvPr>
          <p:cNvSpPr>
            <a:spLocks noGrp="1"/>
          </p:cNvSpPr>
          <p:nvPr>
            <p:ph type="subTitle" idx="1"/>
          </p:nvPr>
        </p:nvSpPr>
        <p:spPr>
          <a:xfrm>
            <a:off x="1487580" y="3858491"/>
            <a:ext cx="6168840" cy="1752600"/>
          </a:xfrm>
        </p:spPr>
        <p:txBody>
          <a:bodyPr>
            <a:normAutofit/>
          </a:bodyPr>
          <a:lstStyle/>
          <a:p>
            <a:pPr algn="ct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Everybody Writes to improve the quality of discussion? </a:t>
            </a:r>
          </a:p>
        </p:txBody>
      </p:sp>
    </p:spTree>
    <p:extLst>
      <p:ext uri="{BB962C8B-B14F-4D97-AF65-F5344CB8AC3E}">
        <p14:creationId xmlns:p14="http://schemas.microsoft.com/office/powerpoint/2010/main" val="34899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3671888"/>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Gives students space to process ideas first</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Keeps Ratio high</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Actively observes to find strong starting place</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Supports writing, speaking, and listening</a:t>
            </a:r>
          </a:p>
        </p:txBody>
      </p:sp>
    </p:spTree>
    <p:extLst>
      <p:ext uri="{BB962C8B-B14F-4D97-AF65-F5344CB8AC3E}">
        <p14:creationId xmlns:p14="http://schemas.microsoft.com/office/powerpoint/2010/main" val="26235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Show Call </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25604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2" name="Picture 1">
            <a:extLst>
              <a:ext uri="{FF2B5EF4-FFF2-40B4-BE49-F238E27FC236}">
                <a16:creationId xmlns:a16="http://schemas.microsoft.com/office/drawing/2014/main" id="{7F0B4105-9B99-4B28-A90C-221B3ADBE279}"/>
              </a:ext>
            </a:extLst>
          </p:cNvPr>
          <p:cNvPicPr>
            <a:picLocks noChangeAspect="1"/>
          </p:cNvPicPr>
          <p:nvPr/>
        </p:nvPicPr>
        <p:blipFill>
          <a:blip r:embed="rId3"/>
          <a:stretch>
            <a:fillRect/>
          </a:stretch>
        </p:blipFill>
        <p:spPr>
          <a:xfrm>
            <a:off x="457200" y="674132"/>
            <a:ext cx="8686800" cy="5325615"/>
          </a:xfrm>
          <a:prstGeom prst="rect">
            <a:avLst/>
          </a:prstGeom>
        </p:spPr>
      </p:pic>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Show Call to support understanding of a key moment in the text?</a:t>
            </a:r>
          </a:p>
        </p:txBody>
      </p:sp>
    </p:spTree>
    <p:extLst>
      <p:ext uri="{BB962C8B-B14F-4D97-AF65-F5344CB8AC3E}">
        <p14:creationId xmlns:p14="http://schemas.microsoft.com/office/powerpoint/2010/main" val="201145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4" name="Picture 3">
            <a:extLst>
              <a:ext uri="{FF2B5EF4-FFF2-40B4-BE49-F238E27FC236}">
                <a16:creationId xmlns:a16="http://schemas.microsoft.com/office/drawing/2014/main" id="{01E6A4C3-E565-4337-BF52-1EDEBF0BACE6}"/>
              </a:ext>
            </a:extLst>
          </p:cNvPr>
          <p:cNvPicPr>
            <a:picLocks noChangeAspect="1"/>
          </p:cNvPicPr>
          <p:nvPr/>
        </p:nvPicPr>
        <p:blipFill>
          <a:blip r:embed="rId3">
            <a:duotone>
              <a:schemeClr val="accent6">
                <a:shade val="45000"/>
                <a:satMod val="135000"/>
              </a:schemeClr>
              <a:prstClr val="white"/>
            </a:duotone>
          </a:blip>
          <a:stretch>
            <a:fillRect/>
          </a:stretch>
        </p:blipFill>
        <p:spPr>
          <a:xfrm>
            <a:off x="457200" y="674132"/>
            <a:ext cx="8686800" cy="5325615"/>
          </a:xfrm>
          <a:prstGeom prst="rect">
            <a:avLst/>
          </a:prstGeom>
        </p:spPr>
      </p:pic>
      <p:sp>
        <p:nvSpPr>
          <p:cNvPr id="7" name="Content Placeholder 2">
            <a:extLst>
              <a:ext uri="{FF2B5EF4-FFF2-40B4-BE49-F238E27FC236}">
                <a16:creationId xmlns:a16="http://schemas.microsoft.com/office/drawing/2014/main" id="{C17EAA3F-0BBF-4C3B-926E-0CCA1B2016B4}"/>
              </a:ext>
            </a:extLst>
          </p:cNvPr>
          <p:cNvSpPr txBox="1">
            <a:spLocks/>
          </p:cNvSpPr>
          <p:nvPr/>
        </p:nvSpPr>
        <p:spPr>
          <a:xfrm>
            <a:off x="457200" y="2952750"/>
            <a:ext cx="8676408" cy="21819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Show Call is an entry point to discussion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Emphasizes positivity and teamwork</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Culture of Error</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Opportunity to revise thinking</a:t>
            </a: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31768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5570756"/>
          </a:xfrm>
          <a:prstGeom prst="rect">
            <a:avLst/>
          </a:prstGeom>
          <a:noFill/>
        </p:spPr>
        <p:txBody>
          <a:bodyPr wrap="square" rtlCol="0">
            <a:spAutoFit/>
          </a:bodyPr>
          <a:lstStyle/>
          <a:p>
            <a:r>
              <a:rPr lang="en-US" sz="3200" dirty="0">
                <a:hlinkClick r:id="rId3" action="ppaction://hlinksldjump"/>
              </a:rPr>
              <a:t>Building a Culture of Writing</a:t>
            </a:r>
            <a:endParaRPr lang="en-US" sz="3200" dirty="0"/>
          </a:p>
          <a:p>
            <a:pPr marL="914400" lvl="1" indent="-457200">
              <a:buFont typeface="Arial" panose="020B0604020202020204" pitchFamily="34" charset="0"/>
              <a:buChar char="•"/>
            </a:pPr>
            <a:r>
              <a:rPr lang="en-US" sz="2800" dirty="0"/>
              <a:t>Supporting writing with habits and routines</a:t>
            </a:r>
          </a:p>
          <a:p>
            <a:r>
              <a:rPr lang="en-US" sz="3200" dirty="0">
                <a:hlinkClick r:id="rId4" action="ppaction://hlinksldjump"/>
              </a:rPr>
              <a:t>Silent Solo</a:t>
            </a:r>
            <a:endParaRPr lang="en-US" sz="3200" dirty="0"/>
          </a:p>
          <a:p>
            <a:pPr marL="914400" lvl="1" indent="-457200">
              <a:buFont typeface="Arial" panose="020B0604020202020204" pitchFamily="34" charset="0"/>
              <a:buChar char="•"/>
            </a:pPr>
            <a:r>
              <a:rPr lang="en-US" sz="2800" dirty="0"/>
              <a:t>Quiet, independent writing as a matter of habit</a:t>
            </a:r>
          </a:p>
          <a:p>
            <a:r>
              <a:rPr lang="en-US" sz="3200" dirty="0">
                <a:hlinkClick r:id="rId5" action="ppaction://hlinksldjump"/>
              </a:rPr>
              <a:t>Everybody Writes </a:t>
            </a:r>
            <a:endParaRPr lang="en-US" sz="3200" dirty="0"/>
          </a:p>
          <a:p>
            <a:pPr marL="914400" lvl="1" indent="-457200">
              <a:buFont typeface="Arial" panose="020B0604020202020204" pitchFamily="34" charset="0"/>
              <a:buChar char="•"/>
            </a:pPr>
            <a:r>
              <a:rPr lang="en-US" sz="2800" dirty="0"/>
              <a:t>Frequent, informal formative writing prompts</a:t>
            </a:r>
          </a:p>
          <a:p>
            <a:r>
              <a:rPr lang="en-US" sz="3200" dirty="0">
                <a:hlinkClick r:id="rId6" action="ppaction://hlinksldjump"/>
              </a:rPr>
              <a:t>Art of the Sentence</a:t>
            </a:r>
            <a:endParaRPr lang="en-US" sz="3200" dirty="0"/>
          </a:p>
          <a:p>
            <a:pPr marL="914400" lvl="1" indent="-457200">
              <a:buFont typeface="Arial" panose="020B0604020202020204" pitchFamily="34" charset="0"/>
              <a:buChar char="•"/>
            </a:pPr>
            <a:r>
              <a:rPr lang="en-US" sz="2800" dirty="0"/>
              <a:t>Developmental writing that strengthens syntactic control </a:t>
            </a:r>
          </a:p>
          <a:p>
            <a:r>
              <a:rPr lang="en-US" sz="3200" dirty="0">
                <a:hlinkClick r:id="rId6" action="ppaction://hlinksldjump"/>
              </a:rPr>
              <a:t>Show Call</a:t>
            </a:r>
            <a:endParaRPr lang="en-US" sz="3200" dirty="0"/>
          </a:p>
          <a:p>
            <a:pPr marL="914400" lvl="1" indent="-457200">
              <a:buFont typeface="Arial" panose="020B0604020202020204" pitchFamily="34" charset="0"/>
              <a:buChar char="•"/>
            </a:pPr>
            <a:r>
              <a:rPr lang="en-US" sz="2800" dirty="0"/>
              <a:t>Studying student work with a lens of revision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Building a Culture of Writing</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What does Julia do </a:t>
            </a:r>
            <a:r>
              <a:rPr lang="en-US" sz="2800" dirty="0">
                <a:solidFill>
                  <a:prstClr val="white"/>
                </a:solidFill>
                <a:latin typeface="Franklin Gothic Book"/>
                <a:cs typeface="Arial" panose="020B0604020202020204" pitchFamily="34" charset="0"/>
              </a:rPr>
              <a:t>as she circulates t</a:t>
            </a: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o build a strong culture of writing?</a:t>
            </a:r>
            <a:endParaRPr kumimoji="0" lang="en-US" sz="2800" b="0" i="0" u="none" strike="noStrike" kern="1200" cap="none" spc="0" normalizeH="0" baseline="0" noProof="0" dirty="0">
              <a:ln>
                <a:noFill/>
              </a:ln>
              <a:solidFill>
                <a:srgbClr val="FFDE22"/>
              </a:solidFill>
              <a:effectLst/>
              <a:uLnTx/>
              <a:uFillTx/>
              <a:latin typeface="Franklin Gothic Book"/>
              <a:ea typeface="+mn-ea"/>
              <a:cs typeface="Arial" panose="020B0604020202020204" pitchFamily="34" charset="0"/>
            </a:endParaRP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duotone>
              <a:prstClr val="black"/>
              <a:schemeClr val="accent5">
                <a:lumMod val="60000"/>
                <a:lumOff val="40000"/>
                <a:tint val="45000"/>
                <a:satMod val="400000"/>
              </a:schemeClr>
            </a:duotone>
          </a:blip>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7" name="Content Placeholder 2">
            <a:extLst>
              <a:ext uri="{FF2B5EF4-FFF2-40B4-BE49-F238E27FC236}">
                <a16:creationId xmlns:a16="http://schemas.microsoft.com/office/drawing/2014/main" id="{61F08BCB-245B-47AD-8E8B-547D3169201A}"/>
              </a:ext>
            </a:extLst>
          </p:cNvPr>
          <p:cNvSpPr txBox="1">
            <a:spLocks/>
          </p:cNvSpPr>
          <p:nvPr/>
        </p:nvSpPr>
        <p:spPr>
          <a:xfrm>
            <a:off x="450906" y="1842448"/>
            <a:ext cx="8710483" cy="33027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Conveys both urgency and belief</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Exemplar in hand</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Individual feedback and scaffolding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Stamps key ideas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Names and celebrates exemplary work</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41118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Silent Solo</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3" name="Picture 2">
            <a:extLst>
              <a:ext uri="{FF2B5EF4-FFF2-40B4-BE49-F238E27FC236}">
                <a16:creationId xmlns:a16="http://schemas.microsoft.com/office/drawing/2014/main" id="{2B743DED-EF3D-4DAA-AE6F-1FEE070E6277}"/>
              </a:ext>
            </a:extLst>
          </p:cNvPr>
          <p:cNvPicPr>
            <a:picLocks noChangeAspect="1"/>
          </p:cNvPicPr>
          <p:nvPr/>
        </p:nvPicPr>
        <p:blipFill>
          <a:blip r:embed="rId3"/>
          <a:stretch>
            <a:fillRect/>
          </a:stretch>
        </p:blipFill>
        <p:spPr>
          <a:xfrm>
            <a:off x="466716" y="660976"/>
            <a:ext cx="8691133" cy="5342986"/>
          </a:xfrm>
          <a:prstGeom prst="rect">
            <a:avLst/>
          </a:prstGeom>
        </p:spPr>
      </p:pic>
      <p:sp>
        <p:nvSpPr>
          <p:cNvPr id="4" name="TextBox 3"/>
          <p:cNvSpPr txBox="1"/>
          <p:nvPr/>
        </p:nvSpPr>
        <p:spPr>
          <a:xfrm>
            <a:off x="442475" y="4475687"/>
            <a:ext cx="8686800" cy="954107"/>
          </a:xfrm>
          <a:prstGeom prst="rect">
            <a:avLst/>
          </a:prstGeom>
          <a:solidFill>
            <a:schemeClr val="tx2">
              <a:lumMod val="50000"/>
              <a:alpha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How does Emily ensure students are set up for success when working independently?</a:t>
            </a:r>
          </a:p>
        </p:txBody>
      </p:sp>
    </p:spTree>
    <p:extLst>
      <p:ext uri="{BB962C8B-B14F-4D97-AF65-F5344CB8AC3E}">
        <p14:creationId xmlns:p14="http://schemas.microsoft.com/office/powerpoint/2010/main" val="14502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4" name="Picture 3">
            <a:extLst>
              <a:ext uri="{FF2B5EF4-FFF2-40B4-BE49-F238E27FC236}">
                <a16:creationId xmlns:a16="http://schemas.microsoft.com/office/drawing/2014/main" id="{1877C982-DB99-403B-86AD-694FE6CEFEE3}"/>
              </a:ext>
            </a:extLst>
          </p:cNvPr>
          <p:cNvPicPr>
            <a:picLocks noChangeAspect="1"/>
          </p:cNvPicPr>
          <p:nvPr/>
        </p:nvPicPr>
        <p:blipFill>
          <a:blip r:embed="rId3">
            <a:duotone>
              <a:prstClr val="black"/>
              <a:schemeClr val="accent5">
                <a:tint val="45000"/>
                <a:satMod val="400000"/>
              </a:schemeClr>
            </a:duotone>
          </a:blip>
          <a:stretch>
            <a:fillRect/>
          </a:stretch>
        </p:blipFill>
        <p:spPr>
          <a:xfrm>
            <a:off x="471051" y="589540"/>
            <a:ext cx="8686799" cy="5342986"/>
          </a:xfrm>
          <a:prstGeom prst="rect">
            <a:avLst/>
          </a:prstGeom>
        </p:spPr>
      </p:pic>
      <p:sp>
        <p:nvSpPr>
          <p:cNvPr id="6" name="Content Placeholder 2">
            <a:extLst>
              <a:ext uri="{FF2B5EF4-FFF2-40B4-BE49-F238E27FC236}">
                <a16:creationId xmlns:a16="http://schemas.microsoft.com/office/drawing/2014/main" id="{9FC0BE87-B3D4-4F67-BF3D-67924615FCD0}"/>
              </a:ext>
            </a:extLst>
          </p:cNvPr>
          <p:cNvSpPr txBox="1">
            <a:spLocks/>
          </p:cNvSpPr>
          <p:nvPr/>
        </p:nvSpPr>
        <p:spPr>
          <a:xfrm>
            <a:off x="423125" y="3429000"/>
            <a:ext cx="8710483" cy="2177102"/>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Clear directions with time limit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Anticipates and removes roadblocks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Actively monitors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Models productive quiet</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77697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Everybody Writes</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164613176"/>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8102</TotalTime>
  <Words>1803</Words>
  <Application>Microsoft Office PowerPoint</Application>
  <PresentationFormat>On-screen Show (4:3)</PresentationFormat>
  <Paragraphs>147</Paragraphs>
  <Slides>14</Slides>
  <Notes>14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Calibri</vt:lpstr>
      <vt:lpstr>Franklin Gothic Book</vt:lpstr>
      <vt:lpstr>Franklin Gothic Medium</vt:lpstr>
      <vt:lpstr>Verdana</vt:lpstr>
      <vt:lpstr>Wingdings</vt:lpstr>
      <vt:lpstr>7_USI</vt:lpstr>
      <vt:lpstr>4_USI</vt:lpstr>
      <vt:lpstr>New Workshope Slides</vt:lpstr>
      <vt:lpstr>8_USI</vt:lpstr>
      <vt:lpstr>2_New Workshope Slides</vt:lpstr>
      <vt:lpstr>6_USI</vt:lpstr>
      <vt:lpstr>9_USI</vt:lpstr>
      <vt:lpstr>Writing Clip Library</vt:lpstr>
      <vt:lpstr>Table of Contents</vt:lpstr>
      <vt:lpstr>Building a Culture of Writing Writing Clip Library</vt:lpstr>
      <vt:lpstr>PowerPoint Presentation</vt:lpstr>
      <vt:lpstr>PowerPoint Presentation</vt:lpstr>
      <vt:lpstr>Silent Solo Writing Clip Library</vt:lpstr>
      <vt:lpstr>PowerPoint Presentation</vt:lpstr>
      <vt:lpstr>PowerPoint Presentation</vt:lpstr>
      <vt:lpstr>Everybody Writes Writing Clip Library</vt:lpstr>
      <vt:lpstr>PowerPoint Presentation</vt:lpstr>
      <vt:lpstr>PowerPoint Presentation</vt:lpstr>
      <vt:lpstr>Show Call  Writing Clip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Jaimie Brillante</cp:lastModifiedBy>
  <cp:revision>252</cp:revision>
  <dcterms:created xsi:type="dcterms:W3CDTF">2020-05-15T15:20:25Z</dcterms:created>
  <dcterms:modified xsi:type="dcterms:W3CDTF">2022-05-12T19:28:54Z</dcterms:modified>
</cp:coreProperties>
</file>