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97" r:id="rId4"/>
    <p:sldMasterId id="2147483706" r:id="rId5"/>
    <p:sldMasterId id="2147483715" r:id="rId6"/>
  </p:sldMasterIdLst>
  <p:notesMasterIdLst>
    <p:notesMasterId r:id="rId37"/>
  </p:notesMasterIdLst>
  <p:sldIdLst>
    <p:sldId id="689" r:id="rId7"/>
    <p:sldId id="1504" r:id="rId8"/>
    <p:sldId id="2107" r:id="rId9"/>
    <p:sldId id="2105" r:id="rId10"/>
    <p:sldId id="1924" r:id="rId11"/>
    <p:sldId id="2142" r:id="rId12"/>
    <p:sldId id="2126" r:id="rId13"/>
    <p:sldId id="2120" r:id="rId14"/>
    <p:sldId id="2124" r:id="rId15"/>
    <p:sldId id="2130" r:id="rId16"/>
    <p:sldId id="2009" r:id="rId17"/>
    <p:sldId id="2111" r:id="rId18"/>
    <p:sldId id="2112" r:id="rId19"/>
    <p:sldId id="2129" r:id="rId20"/>
    <p:sldId id="2140" r:id="rId21"/>
    <p:sldId id="2143" r:id="rId22"/>
    <p:sldId id="2122" r:id="rId23"/>
    <p:sldId id="2119" r:id="rId24"/>
    <p:sldId id="2022" r:id="rId25"/>
    <p:sldId id="2109" r:id="rId26"/>
    <p:sldId id="2015" r:id="rId27"/>
    <p:sldId id="2016" r:id="rId28"/>
    <p:sldId id="2133" r:id="rId29"/>
    <p:sldId id="2108" r:id="rId30"/>
    <p:sldId id="2134" r:id="rId31"/>
    <p:sldId id="2138" r:id="rId32"/>
    <p:sldId id="2137" r:id="rId33"/>
    <p:sldId id="2139" r:id="rId34"/>
    <p:sldId id="2032" r:id="rId35"/>
    <p:sldId id="2116" r:id="rId3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EC6F06-FADF-407A-8339-1B73C5914D1F}">
          <p14:sldIdLst>
            <p14:sldId id="689"/>
            <p14:sldId id="1504"/>
            <p14:sldId id="2107"/>
            <p14:sldId id="2105"/>
            <p14:sldId id="1924"/>
            <p14:sldId id="2142"/>
            <p14:sldId id="2126"/>
            <p14:sldId id="2120"/>
            <p14:sldId id="2124"/>
            <p14:sldId id="2130"/>
            <p14:sldId id="2009"/>
            <p14:sldId id="2111"/>
            <p14:sldId id="2112"/>
            <p14:sldId id="2129"/>
            <p14:sldId id="2140"/>
            <p14:sldId id="2143"/>
            <p14:sldId id="2122"/>
            <p14:sldId id="2119"/>
            <p14:sldId id="2022"/>
            <p14:sldId id="2109"/>
            <p14:sldId id="2015"/>
            <p14:sldId id="2016"/>
            <p14:sldId id="2133"/>
            <p14:sldId id="2108"/>
            <p14:sldId id="2134"/>
            <p14:sldId id="2138"/>
            <p14:sldId id="2137"/>
            <p14:sldId id="2139"/>
            <p14:sldId id="2032"/>
            <p14:sldId id="21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Verrilli" initials="BV" lastIdx="5" clrIdx="0">
    <p:extLst>
      <p:ext uri="{19B8F6BF-5375-455C-9EA6-DF929625EA0E}">
        <p15:presenceInfo xmlns:p15="http://schemas.microsoft.com/office/powerpoint/2012/main" userId="S::bverrilli@usi.uncommonschools.org::ccd6ec77-1fcc-4f30-bb41-23212f24b2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03" autoAdjust="0"/>
    <p:restoredTop sz="49027" autoAdjust="0"/>
  </p:normalViewPr>
  <p:slideViewPr>
    <p:cSldViewPr snapToGrid="0">
      <p:cViewPr varScale="1">
        <p:scale>
          <a:sx n="36" d="100"/>
          <a:sy n="36" d="100"/>
        </p:scale>
        <p:origin x="758" y="38"/>
      </p:cViewPr>
      <p:guideLst/>
    </p:cSldViewPr>
  </p:slideViewPr>
  <p:notesTextViewPr>
    <p:cViewPr>
      <p:scale>
        <a:sx n="125" d="100"/>
        <a:sy n="125" d="100"/>
      </p:scale>
      <p:origin x="0" y="-7301"/>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6E1F9DD-47D9-4A50-9B6B-E6DB955B06CB}" type="datetimeFigureOut">
              <a:rPr lang="en-US" smtClean="0"/>
              <a:t>11/17/2021</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C3DA0DA-CE1A-4523-88BC-B056473419C6}" type="slidenum">
              <a:rPr lang="en-US" smtClean="0"/>
              <a:t>‹#›</a:t>
            </a:fld>
            <a:endParaRPr lang="en-US"/>
          </a:p>
        </p:txBody>
      </p:sp>
    </p:spTree>
    <p:extLst>
      <p:ext uri="{BB962C8B-B14F-4D97-AF65-F5344CB8AC3E}">
        <p14:creationId xmlns:p14="http://schemas.microsoft.com/office/powerpoint/2010/main" val="477802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Franklin Gothic Book" panose="020B0503020102020204" pitchFamily="34" charset="0"/>
              </a:rPr>
              <a:t>Background for Facilitator: </a:t>
            </a:r>
            <a:r>
              <a:rPr lang="en-US" b="0" dirty="0">
                <a:solidFill>
                  <a:srgbClr val="000000"/>
                </a:solidFill>
                <a:latin typeface="Franklin Gothic Book" panose="020B0503020102020204" pitchFamily="34" charset="0"/>
              </a:rPr>
              <a:t>This</a:t>
            </a:r>
            <a:r>
              <a:rPr lang="en-US" b="0" baseline="0" dirty="0">
                <a:solidFill>
                  <a:srgbClr val="000000"/>
                </a:solidFill>
                <a:latin typeface="Franklin Gothic Book" panose="020B0503020102020204" pitchFamily="34" charset="0"/>
              </a:rPr>
              <a:t> session is designed to increase teachers’ understanding of the text as it is presented in the curriculum through analysis of the unit’s Essential Understandings and Knowledge Organizer and reading the text’s opening pages. By increasing their ability to “think like the planners,” teachers will be better able to make pacing and prioritization decisions in their daily instruction that reflect the major takeaways of the unit. </a:t>
            </a:r>
          </a:p>
          <a:p>
            <a:endParaRPr lang="en-US" b="0" baseline="0" dirty="0">
              <a:solidFill>
                <a:srgbClr val="000000"/>
              </a:solidFill>
              <a:latin typeface="Franklin Gothic Book" panose="020B0503020102020204" pitchFamily="34" charset="0"/>
            </a:endParaRPr>
          </a:p>
          <a:p>
            <a:r>
              <a:rPr lang="en-US" b="1" baseline="0" dirty="0">
                <a:solidFill>
                  <a:srgbClr val="000000"/>
                </a:solidFill>
                <a:latin typeface="Franklin Gothic Book" panose="020B0503020102020204" pitchFamily="34" charset="0"/>
              </a:rPr>
              <a:t>Note to Facilitator: </a:t>
            </a:r>
            <a:r>
              <a:rPr lang="en-US" b="0" baseline="0" dirty="0">
                <a:solidFill>
                  <a:srgbClr val="000000"/>
                </a:solidFill>
                <a:latin typeface="Franklin Gothic Book" panose="020B0503020102020204" pitchFamily="34" charset="0"/>
              </a:rPr>
              <a:t>In advance of the session, ask teachers to read the upcoming text in its entirety, and to bring with them their Unit Plan, Knowledge Organizer, and first lesson/student packet. We also recommended that you have read the text and accompanying resources in their entirety in preparation for the session. </a:t>
            </a:r>
          </a:p>
          <a:p>
            <a:endParaRPr lang="en-US" b="0" baseline="0" dirty="0">
              <a:solidFill>
                <a:srgbClr val="000000"/>
              </a:solidFill>
              <a:latin typeface="Franklin Gothic Book" panose="020B0503020102020204" pitchFamily="34" charset="0"/>
            </a:endParaRPr>
          </a:p>
          <a:p>
            <a:r>
              <a:rPr lang="en-US" b="1" baseline="0" dirty="0">
                <a:solidFill>
                  <a:srgbClr val="000000"/>
                </a:solidFill>
                <a:latin typeface="Franklin Gothic Book" panose="020B0503020102020204" pitchFamily="34" charset="0"/>
              </a:rPr>
              <a:t>Timing: </a:t>
            </a:r>
            <a:r>
              <a:rPr lang="en-US" b="0" baseline="0" dirty="0">
                <a:solidFill>
                  <a:srgbClr val="000000"/>
                </a:solidFill>
                <a:latin typeface="Franklin Gothic Book" panose="020B0503020102020204" pitchFamily="34" charset="0"/>
              </a:rPr>
              <a:t>Suggested timings appear in the talking points for each slide. The workshop as presented here takes about 1 1/2 hours (90 minutes), including work time. There are suggestions within for possible slides to trim, if necessary.</a:t>
            </a:r>
            <a:endParaRPr lang="en-US" b="1" baseline="0" dirty="0">
              <a:solidFill>
                <a:srgbClr val="000000"/>
              </a:solidFill>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08442-A718-4E65-A7ED-974242FB30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29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Estimated Time: &lt;1 minute     Time:</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SAY: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Now we’ll begin to look at the unit plan itself. The first component of the unit plan that we’ll engage with today are the Essential Understandings.</a:t>
            </a:r>
            <a:endParaRPr lang="en-US" sz="1200" dirty="0"/>
          </a:p>
        </p:txBody>
      </p:sp>
      <p:sp>
        <p:nvSpPr>
          <p:cNvPr id="4" name="Slide Number Placeholder 3"/>
          <p:cNvSpPr>
            <a:spLocks noGrp="1"/>
          </p:cNvSpPr>
          <p:nvPr>
            <p:ph type="sldNum" sz="quarter" idx="5"/>
          </p:nvPr>
        </p:nvSpPr>
        <p:spPr/>
        <p:txBody>
          <a:bodyPr/>
          <a:lstStyle/>
          <a:p>
            <a:fld id="{BC3DA0DA-CE1A-4523-88BC-B056473419C6}" type="slidenum">
              <a:rPr lang="en-US" smtClean="0"/>
              <a:t>10</a:t>
            </a:fld>
            <a:endParaRPr lang="en-US"/>
          </a:p>
        </p:txBody>
      </p:sp>
    </p:spTree>
    <p:extLst>
      <p:ext uri="{BB962C8B-B14F-4D97-AF65-F5344CB8AC3E}">
        <p14:creationId xmlns:p14="http://schemas.microsoft.com/office/powerpoint/2010/main" val="247880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b="0" kern="1200" dirty="0">
                <a:solidFill>
                  <a:schemeClr val="tx1"/>
                </a:solidFill>
                <a:effectLst/>
                <a:latin typeface="Franklin Gothic Book" panose="020B0503020102020204" pitchFamily="34" charset="0"/>
                <a:ea typeface="+mn-ea"/>
                <a:cs typeface="+mn-cs"/>
              </a:rPr>
              <a:t>If your teachers have participated in the Unit Preparation Session enough that they are familiar with the definition and purpose of Essential Understandings, you can skip directly to slide #12.  </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Essential Understandings are like the blueprints or the design plan for the unit—they are the ideas that each lesson is built around.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In the Reading Reconsidered curriculum, an Essential Understanding is </a:t>
            </a:r>
            <a:r>
              <a:rPr lang="en-US" sz="1200" dirty="0">
                <a:solidFill>
                  <a:schemeClr val="bg1"/>
                </a:solidFill>
                <a:latin typeface="Franklin Gothic Book" panose="020B0503020102020204" pitchFamily="34" charset="0"/>
              </a:rPr>
              <a:t>an idea expressed in 1-3 sentences that captures a concept about life, literature, or history that students should remember as a result of reading this text</a:t>
            </a:r>
            <a:r>
              <a:rPr lang="en-US" sz="1200" b="0" i="0" kern="1200" baseline="0" dirty="0">
                <a:solidFill>
                  <a:schemeClr val="tx1"/>
                </a:solidFill>
                <a:effectLst/>
                <a:latin typeface="Franklin Gothic Book" panose="020B05030201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Essential Understandings are included on the first page of each unit plan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We’re beginning our work in the unit plan with these Essential Understandings because they help to guide us through the unit. These are the ideas that help tie the many strands of the unit together and are the central themes that should emerge over the course of studying the novel. They are reflected in the Knowledge Organizer and are useful guides when making decisions around pacing and prioritization. </a:t>
            </a:r>
            <a:endParaRPr lang="en-US" sz="1200" kern="1200" dirty="0">
              <a:solidFill>
                <a:schemeClr val="tx1"/>
              </a:solidFill>
              <a:effectLst/>
              <a:latin typeface="Franklin Gothic Book" panose="020B0503020102020204" pitchFamily="34" charset="0"/>
              <a:ea typeface="+mn-ea"/>
              <a:cs typeface="+mn-cs"/>
            </a:endParaRP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11</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670001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Plan out your own responses based on &lt;Title of Book&gt;, using the question below. We have included examples below (from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Esperanza Rising, brown girl dreaming, </a:t>
            </a:r>
            <a:r>
              <a:rPr lang="en-US" sz="1200" i="0" dirty="0">
                <a:effectLst/>
                <a:latin typeface="Franklin Gothic Book" panose="020B0503020102020204" pitchFamily="34" charset="0"/>
                <a:ea typeface="Calibri" panose="020F0502020204030204" pitchFamily="34" charset="0"/>
                <a:cs typeface="Times New Roman" panose="02020603050405020304" pitchFamily="18" charset="0"/>
              </a:rPr>
              <a:t>and</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 Animal Farm</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to help you get started. You may want to swap out these examples for examples either from the upcoming unit or from past units taught at your school to make them as familiar as possible for the participants.</a:t>
            </a: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SzPts val="1000"/>
              <a:buFont typeface="Symbol"/>
              <a:buNone/>
            </a:pPr>
            <a:endParaRPr lang="en-US" sz="1200" dirty="0">
              <a:effectLst/>
              <a:latin typeface="Franklin Gothic Book" panose="020B0503020102020204" pitchFamily="34" charset="0"/>
              <a:ea typeface="Times New Roman"/>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Let’s dive into </a:t>
            </a:r>
            <a:r>
              <a:rPr lang="en-US" sz="1200" b="0" i="1" kern="1200" baseline="0" dirty="0">
                <a:solidFill>
                  <a:schemeClr val="tx1"/>
                </a:solidFill>
                <a:effectLst/>
                <a:latin typeface="Franklin Gothic Book" panose="020B0503020102020204" pitchFamily="34" charset="0"/>
                <a:ea typeface="+mn-ea"/>
                <a:cs typeface="+mn-cs"/>
              </a:rPr>
              <a:t>&lt;Title of Book&gt;</a:t>
            </a:r>
            <a:r>
              <a:rPr lang="en-US" sz="1200" b="0" i="0" kern="1200" baseline="0" dirty="0">
                <a:solidFill>
                  <a:schemeClr val="tx1"/>
                </a:solidFill>
                <a:effectLst/>
                <a:latin typeface="Franklin Gothic Book" panose="020B05030201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kern="1200" baseline="0" dirty="0">
                <a:solidFill>
                  <a:schemeClr val="tx1"/>
                </a:solidFill>
                <a:effectLst/>
                <a:latin typeface="Franklin Gothic Book" panose="020B0503020102020204" pitchFamily="34" charset="0"/>
                <a:ea typeface="+mn-ea"/>
                <a:cs typeface="+mn-cs"/>
              </a:rPr>
              <a:t>Stop and Jot:  Thinking about these three categories of Essential Understandings—Literal, Thematic, and Contextual—</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what are some ideas and concepts within these categories that you want your students to remember about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&lt;Title of Book&gt;</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b="0" kern="1200" baseline="0" dirty="0">
              <a:solidFill>
                <a:schemeClr val="tx1"/>
              </a:solidFill>
              <a:effectLst/>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r>
              <a:rPr lang="en-US" sz="1200" b="1" kern="1200" baseline="0" dirty="0">
                <a:solidFill>
                  <a:schemeClr val="tx1"/>
                </a:solidFill>
                <a:effectLst/>
                <a:latin typeface="Franklin Gothic Book" panose="020B0503020102020204" pitchFamily="34" charset="0"/>
                <a:ea typeface="+mn-ea"/>
                <a:cs typeface="+mn-cs"/>
              </a:rPr>
              <a:t> </a:t>
            </a:r>
            <a:endParaRPr lang="en-US" sz="1200" b="1" baseline="0" dirty="0">
              <a:latin typeface="Franklin Gothic Book" panose="020B0503020102020204" pitchFamily="34" charset="0"/>
            </a:endParaRPr>
          </a:p>
          <a:p>
            <a:pPr marL="342900" marR="0" lvl="0" indent="-342900">
              <a:spcBef>
                <a:spcPts val="0"/>
              </a:spcBef>
              <a:spcAft>
                <a:spcPts val="0"/>
              </a:spcAft>
              <a:buSzPts val="1000"/>
              <a:buFont typeface="Symbol"/>
              <a:buChar char=""/>
            </a:pPr>
            <a:r>
              <a:rPr lang="en-US" sz="1200" b="0" kern="1200" baseline="0" dirty="0">
                <a:solidFill>
                  <a:schemeClr val="tx1"/>
                </a:solidFill>
                <a:effectLst/>
                <a:latin typeface="Franklin Gothic Book" panose="020B0503020102020204" pitchFamily="34" charset="0"/>
                <a:ea typeface="+mn-ea"/>
                <a:cs typeface="+mn-cs"/>
              </a:rPr>
              <a:t>Give participants 90 seconds to jot down their thoughts, Silent Solo. </a:t>
            </a:r>
          </a:p>
          <a:p>
            <a:pPr marL="0" marR="0" lvl="0" indent="0">
              <a:spcBef>
                <a:spcPts val="0"/>
              </a:spcBef>
              <a:spcAft>
                <a:spcPts val="0"/>
              </a:spcAft>
              <a:buSzPts val="1000"/>
              <a:buFont typeface="Symbol"/>
              <a:buNone/>
            </a:pPr>
            <a:endParaRPr lang="en-US" sz="1200" b="0" kern="1200" baseline="0" dirty="0">
              <a:solidFill>
                <a:schemeClr val="tx1"/>
              </a:solidFill>
              <a:effectLst/>
              <a:latin typeface="Franklin Gothic Book" panose="020B0503020102020204" pitchFamily="34" charset="0"/>
              <a:ea typeface="+mn-ea"/>
              <a:cs typeface="+mn-cs"/>
            </a:endParaRPr>
          </a:p>
          <a:p>
            <a:pPr marL="0" marR="0" lvl="0" indent="0">
              <a:spcBef>
                <a:spcPts val="0"/>
              </a:spcBef>
              <a:spcAft>
                <a:spcPts val="0"/>
              </a:spcAft>
              <a:buSzPts val="1000"/>
              <a:buFont typeface="Symbol"/>
              <a:buNone/>
            </a:pPr>
            <a:r>
              <a:rPr lang="en-US" sz="1200" b="1" kern="1200" dirty="0">
                <a:solidFill>
                  <a:schemeClr val="tx1"/>
                </a:solidFill>
                <a:effectLst/>
                <a:latin typeface="Franklin Gothic Book" panose="020B0503020102020204" pitchFamily="34" charset="0"/>
                <a:ea typeface="+mn-ea"/>
                <a:cs typeface="+mn-cs"/>
              </a:rPr>
              <a:t>EXAMPLES:</a:t>
            </a: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r>
              <a:rPr lang="en-US" sz="1000" b="1" dirty="0">
                <a:effectLst/>
                <a:latin typeface="Franklin Gothic Book" panose="020B0503020102020204" pitchFamily="34" charset="0"/>
                <a:ea typeface="Calibri" panose="020F0502020204030204" pitchFamily="34" charset="0"/>
                <a:cs typeface="Times New Roman" panose="02020603050405020304" pitchFamily="18" charset="0"/>
              </a:rPr>
              <a:t>Note to Facilitator: </a:t>
            </a:r>
            <a:r>
              <a:rPr lang="en-US" sz="1000" dirty="0">
                <a:effectLst/>
                <a:latin typeface="Franklin Gothic Book" panose="020B0503020102020204" pitchFamily="34" charset="0"/>
                <a:ea typeface="Times New Roman" panose="02020603050405020304" pitchFamily="18" charset="0"/>
                <a:cs typeface="Segoe UI" panose="020B0502040204020203" pitchFamily="34" charset="0"/>
              </a:rPr>
              <a:t>Not every unit's Essential Understanding will tick every box, and sometimes the Essential Understandings will blend two of the types—these are guidelines and not strict requirements.</a:t>
            </a:r>
            <a:endParaRPr lang="en-US" sz="10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SzPts val="1000"/>
              <a:buFont typeface="Symbol"/>
              <a:buNone/>
            </a:pPr>
            <a:endParaRPr lang="en-US" sz="1200" b="1" kern="1200" dirty="0">
              <a:solidFill>
                <a:schemeClr val="tx1"/>
              </a:solidFill>
              <a:effectLst/>
              <a:latin typeface="Franklin Gothic Book" panose="020B0503020102020204" pitchFamily="34" charset="0"/>
              <a:ea typeface="+mn-ea"/>
              <a:cs typeface="+mn-cs"/>
            </a:endParaRPr>
          </a:p>
          <a:p>
            <a:pPr marL="342900" marR="0" lvl="0" indent="-342900">
              <a:spcBef>
                <a:spcPts val="0"/>
              </a:spcBef>
              <a:spcAft>
                <a:spcPts val="0"/>
              </a:spcAft>
              <a:buSzPts val="1000"/>
              <a:buFont typeface="Symbol"/>
              <a:buChar char=""/>
            </a:pPr>
            <a:r>
              <a:rPr lang="en-US" sz="1200" b="1" u="none" kern="1200" dirty="0">
                <a:solidFill>
                  <a:schemeClr val="tx1"/>
                </a:solidFill>
                <a:effectLst/>
                <a:latin typeface="Franklin Gothic Book" panose="020B0503020102020204" pitchFamily="34" charset="0"/>
                <a:ea typeface="+mn-ea"/>
                <a:cs typeface="+mn-cs"/>
              </a:rPr>
              <a:t>Literary </a:t>
            </a:r>
            <a:r>
              <a:rPr lang="en-US" sz="1200" b="1" kern="1200" dirty="0">
                <a:solidFill>
                  <a:schemeClr val="tx1"/>
                </a:solidFill>
                <a:effectLst/>
                <a:latin typeface="Franklin Gothic Book" panose="020B0503020102020204" pitchFamily="34" charset="0"/>
                <a:ea typeface="+mn-ea"/>
                <a:cs typeface="+mn-cs"/>
              </a:rPr>
              <a:t>Essential</a:t>
            </a:r>
            <a:r>
              <a:rPr lang="en-US" sz="1200" b="1" u="none" kern="1200" dirty="0">
                <a:solidFill>
                  <a:schemeClr val="tx1"/>
                </a:solidFill>
                <a:effectLst/>
                <a:latin typeface="Franklin Gothic Book" panose="020B0503020102020204" pitchFamily="34" charset="0"/>
                <a:ea typeface="+mn-ea"/>
                <a:cs typeface="+mn-cs"/>
              </a:rPr>
              <a:t> </a:t>
            </a:r>
            <a:r>
              <a:rPr lang="en-US" sz="1200" b="1" u="none" dirty="0">
                <a:effectLst/>
                <a:latin typeface="Franklin Gothic Book" panose="020B0503020102020204" pitchFamily="34" charset="0"/>
                <a:ea typeface="Arial" panose="020B0604020202020204" pitchFamily="34" charset="0"/>
              </a:rPr>
              <a:t>Understandings</a:t>
            </a:r>
            <a:r>
              <a:rPr lang="en-US" sz="1200" b="1" u="none" kern="1200" dirty="0">
                <a:solidFill>
                  <a:schemeClr val="tx1"/>
                </a:solidFill>
                <a:effectLst/>
                <a:latin typeface="Franklin Gothic Book" panose="020B0503020102020204" pitchFamily="34" charset="0"/>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“Pam Munoz Ryan uses the plants of the earth and harvest seasons to communicate symbolically about the characters in the book.”</a:t>
            </a:r>
            <a:r>
              <a:rPr lang="en-US" sz="1200" b="1" u="none" kern="1200" dirty="0">
                <a:solidFill>
                  <a:schemeClr val="tx1"/>
                </a:solidFill>
                <a:effectLst/>
                <a:latin typeface="Franklin Gothic Book" panose="020B0503020102020204" pitchFamily="34" charset="0"/>
                <a:ea typeface="+mn-ea"/>
                <a:cs typeface="+mn-cs"/>
              </a:rPr>
              <a:t> </a:t>
            </a:r>
            <a:r>
              <a:rPr lang="en-US" sz="1200" b="0" u="none" kern="1200" dirty="0">
                <a:solidFill>
                  <a:schemeClr val="tx1"/>
                </a:solidFill>
                <a:effectLst/>
                <a:latin typeface="Franklin Gothic Book" panose="020B0503020102020204" pitchFamily="34" charset="0"/>
                <a:ea typeface="+mn-ea"/>
                <a:cs typeface="+mn-cs"/>
              </a:rPr>
              <a:t>(</a:t>
            </a:r>
            <a:r>
              <a:rPr lang="en-US" sz="1200" i="1" kern="1200" dirty="0">
                <a:solidFill>
                  <a:schemeClr val="tx1"/>
                </a:solidFill>
                <a:effectLst/>
                <a:latin typeface="Franklin Gothic Book" panose="020B0503020102020204" pitchFamily="34" charset="0"/>
                <a:ea typeface="+mn-ea"/>
                <a:cs typeface="+mn-cs"/>
              </a:rPr>
              <a:t>Esperanza Rising, </a:t>
            </a:r>
            <a:r>
              <a:rPr lang="en-US" sz="1200" i="0" kern="1200" dirty="0">
                <a:solidFill>
                  <a:schemeClr val="tx1"/>
                </a:solidFill>
                <a:effectLst/>
                <a:latin typeface="Franklin Gothic Book" panose="020B0503020102020204" pitchFamily="34" charset="0"/>
                <a:ea typeface="+mn-ea"/>
                <a:cs typeface="+mn-cs"/>
              </a:rPr>
              <a:t>Grade 5)</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a:t>
            </a:r>
            <a:r>
              <a:rPr lang="en-US" sz="1200" u="none" dirty="0">
                <a:effectLst/>
                <a:latin typeface="Franklin Gothic Book" panose="020B0503020102020204" pitchFamily="34" charset="0"/>
                <a:ea typeface="Arial" panose="020B0604020202020204" pitchFamily="34" charset="0"/>
              </a:rPr>
              <a:t>Poetry is a different type of writing than prose, so some of our vocabulary and processes as readers change when we read poems.” (</a:t>
            </a:r>
            <a:r>
              <a:rPr lang="en-US" sz="1200" i="1" kern="1200" dirty="0">
                <a:solidFill>
                  <a:schemeClr val="tx1"/>
                </a:solidFill>
                <a:effectLst/>
                <a:latin typeface="Franklin Gothic Book" panose="020B0503020102020204" pitchFamily="34" charset="0"/>
                <a:ea typeface="+mn-ea"/>
                <a:cs typeface="+mn-cs"/>
              </a:rPr>
              <a:t>brown girl dreaming, </a:t>
            </a:r>
            <a:r>
              <a:rPr lang="en-US" sz="1200" i="0" kern="1200" dirty="0">
                <a:solidFill>
                  <a:schemeClr val="tx1"/>
                </a:solidFill>
                <a:effectLst/>
                <a:latin typeface="Franklin Gothic Book" panose="020B0503020102020204" pitchFamily="34" charset="0"/>
                <a:ea typeface="+mn-ea"/>
                <a:cs typeface="+mn-cs"/>
              </a:rPr>
              <a:t>Grade 6)</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“Fable, allegory, and satire are genres that permit writers to indirectly share a political or moral message or to criticize hypocrisies and injustices.” (</a:t>
            </a:r>
            <a:r>
              <a:rPr lang="en-US" sz="1200" i="1" u="none" kern="1200" dirty="0">
                <a:solidFill>
                  <a:schemeClr val="tx1"/>
                </a:solidFill>
                <a:effectLst/>
                <a:latin typeface="Franklin Gothic Book" panose="020B0503020102020204" pitchFamily="34" charset="0"/>
                <a:ea typeface="+mn-ea"/>
                <a:cs typeface="+mn-cs"/>
              </a:rPr>
              <a:t>Animal Farm</a:t>
            </a:r>
            <a:r>
              <a:rPr lang="en-US" sz="1200" u="none" kern="1200" dirty="0">
                <a:solidFill>
                  <a:schemeClr val="tx1"/>
                </a:solidFill>
                <a:effectLst/>
                <a:latin typeface="Franklin Gothic Book" panose="020B0503020102020204" pitchFamily="34" charset="0"/>
                <a:ea typeface="+mn-ea"/>
                <a:cs typeface="+mn-cs"/>
              </a:rPr>
              <a:t>, Grade 8)</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u="none" kern="1200" dirty="0">
              <a:solidFill>
                <a:schemeClr val="tx1"/>
              </a:solidFill>
              <a:effectLst/>
              <a:latin typeface="Franklin Gothic Book" panose="020B0503020102020204" pitchFamily="34" charset="0"/>
              <a:ea typeface="+mn-ea"/>
              <a:cs typeface="+mn-cs"/>
            </a:endParaRPr>
          </a:p>
          <a:p>
            <a:pPr marL="342900" marR="0" lvl="0" indent="-342900">
              <a:spcBef>
                <a:spcPts val="0"/>
              </a:spcBef>
              <a:spcAft>
                <a:spcPts val="0"/>
              </a:spcAft>
              <a:buSzPts val="1000"/>
              <a:buFont typeface="Symbol"/>
              <a:buChar char=""/>
            </a:pPr>
            <a:r>
              <a:rPr lang="en-US" sz="1200" b="1" u="none" kern="1200" dirty="0">
                <a:solidFill>
                  <a:schemeClr val="tx1"/>
                </a:solidFill>
                <a:effectLst/>
                <a:latin typeface="Franklin Gothic Book" panose="020B0503020102020204" pitchFamily="34" charset="0"/>
                <a:ea typeface="+mn-ea"/>
                <a:cs typeface="+mn-cs"/>
              </a:rPr>
              <a:t>Thematic </a:t>
            </a:r>
            <a:r>
              <a:rPr lang="en-US" sz="1200" b="1" kern="1200" dirty="0">
                <a:solidFill>
                  <a:schemeClr val="tx1"/>
                </a:solidFill>
                <a:effectLst/>
                <a:latin typeface="Franklin Gothic Book" panose="020B0503020102020204" pitchFamily="34" charset="0"/>
                <a:ea typeface="+mn-ea"/>
                <a:cs typeface="+mn-cs"/>
              </a:rPr>
              <a:t>Essential</a:t>
            </a:r>
            <a:r>
              <a:rPr lang="en-US" sz="1200" b="1" u="none" kern="1200" dirty="0">
                <a:solidFill>
                  <a:schemeClr val="tx1"/>
                </a:solidFill>
                <a:effectLst/>
                <a:latin typeface="Franklin Gothic Book" panose="020B0503020102020204" pitchFamily="34" charset="0"/>
                <a:ea typeface="+mn-ea"/>
                <a:cs typeface="+mn-cs"/>
              </a:rPr>
              <a:t> </a:t>
            </a:r>
            <a:r>
              <a:rPr lang="en-US" sz="1200" b="1" u="none" dirty="0">
                <a:effectLst/>
                <a:latin typeface="Franklin Gothic Book" panose="020B0503020102020204" pitchFamily="34" charset="0"/>
                <a:ea typeface="Arial" panose="020B0604020202020204" pitchFamily="34" charset="0"/>
              </a:rPr>
              <a:t>Understandings</a:t>
            </a:r>
            <a:r>
              <a:rPr lang="en-US" sz="1200" b="1" u="none" kern="1200" dirty="0">
                <a:solidFill>
                  <a:schemeClr val="tx1"/>
                </a:solidFill>
                <a:effectLst/>
                <a:latin typeface="Franklin Gothic Book" panose="020B0503020102020204" pitchFamily="34" charset="0"/>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“Experience of grief and adversity can shape an individual’s coming of age.” </a:t>
            </a:r>
            <a:r>
              <a:rPr lang="en-US" sz="1200" b="0" u="none" kern="1200" dirty="0">
                <a:solidFill>
                  <a:schemeClr val="tx1"/>
                </a:solidFill>
                <a:effectLst/>
                <a:latin typeface="Franklin Gothic Book" panose="020B0503020102020204" pitchFamily="34" charset="0"/>
                <a:ea typeface="+mn-ea"/>
                <a:cs typeface="+mn-cs"/>
              </a:rPr>
              <a:t>(</a:t>
            </a:r>
            <a:r>
              <a:rPr lang="en-US" sz="1200" i="1" kern="1200" dirty="0">
                <a:solidFill>
                  <a:schemeClr val="tx1"/>
                </a:solidFill>
                <a:effectLst/>
                <a:latin typeface="Franklin Gothic Book" panose="020B0503020102020204" pitchFamily="34" charset="0"/>
                <a:ea typeface="+mn-ea"/>
                <a:cs typeface="+mn-cs"/>
              </a:rPr>
              <a:t>Esperanza Rising, </a:t>
            </a:r>
            <a:r>
              <a:rPr lang="en-US" sz="1200" i="0" kern="1200" dirty="0">
                <a:solidFill>
                  <a:schemeClr val="tx1"/>
                </a:solidFill>
                <a:effectLst/>
                <a:latin typeface="Franklin Gothic Book" panose="020B0503020102020204" pitchFamily="34" charset="0"/>
                <a:ea typeface="+mn-ea"/>
                <a:cs typeface="+mn-cs"/>
              </a:rPr>
              <a:t>Grade 5)</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Franklin Gothic Book" panose="020B0503020102020204" pitchFamily="34" charset="0"/>
                <a:ea typeface="+mn-ea"/>
                <a:cs typeface="+mn-cs"/>
              </a:rPr>
              <a:t>“</a:t>
            </a:r>
            <a:r>
              <a:rPr lang="en-US" sz="1200" dirty="0">
                <a:effectLst/>
                <a:latin typeface="Franklin Gothic Book" panose="020B0503020102020204" pitchFamily="34" charset="0"/>
                <a:ea typeface="Arial" panose="020B0604020202020204" pitchFamily="34" charset="0"/>
              </a:rPr>
              <a:t>People are complex; their young life, experiences, and family history shape their world view as they grow.” (</a:t>
            </a:r>
            <a:r>
              <a:rPr lang="en-US" sz="1200" i="1" dirty="0">
                <a:effectLst/>
                <a:latin typeface="Franklin Gothic Book" panose="020B0503020102020204" pitchFamily="34" charset="0"/>
                <a:ea typeface="Arial" panose="020B0604020202020204" pitchFamily="34" charset="0"/>
              </a:rPr>
              <a:t>brown girl dreaming, </a:t>
            </a:r>
            <a:r>
              <a:rPr lang="en-US" sz="1200" i="0" dirty="0">
                <a:effectLst/>
                <a:latin typeface="Franklin Gothic Book" panose="020B0503020102020204" pitchFamily="34" charset="0"/>
                <a:ea typeface="Arial" panose="020B0604020202020204" pitchFamily="34" charset="0"/>
              </a:rPr>
              <a:t>Grade 6)</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a:t>
            </a:r>
            <a:r>
              <a:rPr lang="en-US" sz="1200" u="none" dirty="0">
                <a:effectLst/>
                <a:latin typeface="Franklin Gothic Book" panose="020B0503020102020204" pitchFamily="34" charset="0"/>
                <a:ea typeface="Arial" panose="020B0604020202020204" pitchFamily="34" charset="0"/>
              </a:rPr>
              <a:t>Language is inherently political and can be weaponized. While language can be used to motivate and inspire, it can also be used to manipulate and oppress.</a:t>
            </a:r>
            <a:r>
              <a:rPr lang="en-US" sz="1200" u="none" kern="1200" dirty="0">
                <a:solidFill>
                  <a:schemeClr val="tx1"/>
                </a:solidFill>
                <a:effectLst/>
                <a:latin typeface="Franklin Gothic Book" panose="020B0503020102020204" pitchFamily="34" charset="0"/>
                <a:ea typeface="+mn-ea"/>
                <a:cs typeface="+mn-cs"/>
              </a:rPr>
              <a:t>” (</a:t>
            </a:r>
            <a:r>
              <a:rPr lang="en-US" sz="1200" i="1" u="none" kern="1200" dirty="0">
                <a:solidFill>
                  <a:schemeClr val="tx1"/>
                </a:solidFill>
                <a:effectLst/>
                <a:latin typeface="Franklin Gothic Book" panose="020B0503020102020204" pitchFamily="34" charset="0"/>
                <a:ea typeface="+mn-ea"/>
                <a:cs typeface="+mn-cs"/>
              </a:rPr>
              <a:t>Animal Farm</a:t>
            </a:r>
            <a:r>
              <a:rPr lang="en-US" sz="1200" u="none" kern="1200" dirty="0">
                <a:solidFill>
                  <a:schemeClr val="tx1"/>
                </a:solidFill>
                <a:effectLst/>
                <a:latin typeface="Franklin Gothic Book" panose="020B0503020102020204" pitchFamily="34" charset="0"/>
                <a:ea typeface="+mn-ea"/>
                <a:cs typeface="+mn-cs"/>
              </a:rPr>
              <a:t>, Grade 8)</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b="0" u="none" kern="1200" dirty="0">
              <a:solidFill>
                <a:schemeClr val="tx1"/>
              </a:solidFill>
              <a:effectLst/>
              <a:latin typeface="Franklin Gothic Book" panose="020B0503020102020204" pitchFamily="34" charset="0"/>
              <a:ea typeface="+mn-ea"/>
              <a:cs typeface="+mn-cs"/>
            </a:endParaRPr>
          </a:p>
          <a:p>
            <a:pPr marL="342900" marR="0" lvl="0" indent="-342900">
              <a:spcBef>
                <a:spcPts val="0"/>
              </a:spcBef>
              <a:spcAft>
                <a:spcPts val="0"/>
              </a:spcAft>
              <a:buSzPts val="1000"/>
              <a:buFont typeface="Symbol"/>
              <a:buChar char=""/>
            </a:pPr>
            <a:r>
              <a:rPr lang="en-US" sz="1200" b="1" u="none" kern="1200" dirty="0">
                <a:solidFill>
                  <a:schemeClr val="tx1"/>
                </a:solidFill>
                <a:effectLst/>
                <a:latin typeface="Franklin Gothic Book" panose="020B0503020102020204" pitchFamily="34" charset="0"/>
                <a:ea typeface="+mn-ea"/>
                <a:cs typeface="+mn-cs"/>
              </a:rPr>
              <a:t>Contextual </a:t>
            </a:r>
            <a:r>
              <a:rPr lang="en-US" sz="1200" b="1" kern="1200" dirty="0">
                <a:solidFill>
                  <a:schemeClr val="tx1"/>
                </a:solidFill>
                <a:effectLst/>
                <a:latin typeface="Franklin Gothic Book" panose="020B0503020102020204" pitchFamily="34" charset="0"/>
                <a:ea typeface="+mn-ea"/>
                <a:cs typeface="+mn-cs"/>
              </a:rPr>
              <a:t>Essential</a:t>
            </a:r>
            <a:r>
              <a:rPr lang="en-US" sz="1200" b="1" u="none" kern="1200" dirty="0">
                <a:solidFill>
                  <a:schemeClr val="tx1"/>
                </a:solidFill>
                <a:effectLst/>
                <a:latin typeface="Franklin Gothic Book" panose="020B0503020102020204" pitchFamily="34" charset="0"/>
                <a:ea typeface="+mn-ea"/>
                <a:cs typeface="+mn-cs"/>
              </a:rPr>
              <a:t> </a:t>
            </a:r>
            <a:r>
              <a:rPr lang="en-US" sz="1200" b="1" u="none" dirty="0">
                <a:effectLst/>
                <a:latin typeface="Franklin Gothic Book" panose="020B0503020102020204" pitchFamily="34" charset="0"/>
                <a:ea typeface="Arial" panose="020B0604020202020204" pitchFamily="34" charset="0"/>
              </a:rPr>
              <a:t>Understandings</a:t>
            </a:r>
            <a:r>
              <a:rPr lang="en-US" sz="1200" b="1" u="none" kern="1200" dirty="0">
                <a:solidFill>
                  <a:schemeClr val="tx1"/>
                </a:solidFill>
                <a:effectLst/>
                <a:latin typeface="Franklin Gothic Book" panose="020B0503020102020204" pitchFamily="34" charset="0"/>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“Systems of class and caste have historically shaped the </a:t>
            </a:r>
            <a:r>
              <a:rPr lang="en-US" sz="1200" kern="1200" dirty="0">
                <a:solidFill>
                  <a:schemeClr val="tx1"/>
                </a:solidFill>
                <a:effectLst/>
                <a:latin typeface="Franklin Gothic Book" panose="020B0503020102020204" pitchFamily="34" charset="0"/>
                <a:ea typeface="+mn-ea"/>
                <a:cs typeface="+mn-cs"/>
              </a:rPr>
              <a:t>experience and interactions of people in both Mexico and the United States.” </a:t>
            </a:r>
            <a:r>
              <a:rPr lang="en-US" sz="1200" b="0" u="none" kern="1200" dirty="0">
                <a:solidFill>
                  <a:schemeClr val="tx1"/>
                </a:solidFill>
                <a:effectLst/>
                <a:latin typeface="Franklin Gothic Book" panose="020B0503020102020204" pitchFamily="34" charset="0"/>
                <a:ea typeface="+mn-ea"/>
                <a:cs typeface="+mn-cs"/>
              </a:rPr>
              <a:t>(</a:t>
            </a:r>
            <a:r>
              <a:rPr lang="en-US" sz="1200" i="1" kern="1200" dirty="0">
                <a:solidFill>
                  <a:schemeClr val="tx1"/>
                </a:solidFill>
                <a:effectLst/>
                <a:latin typeface="Franklin Gothic Book" panose="020B0503020102020204" pitchFamily="34" charset="0"/>
                <a:ea typeface="+mn-ea"/>
                <a:cs typeface="+mn-cs"/>
              </a:rPr>
              <a:t>Esperanza Rising, </a:t>
            </a:r>
            <a:r>
              <a:rPr lang="en-US" sz="1200" i="0" kern="1200" dirty="0">
                <a:solidFill>
                  <a:schemeClr val="tx1"/>
                </a:solidFill>
                <a:effectLst/>
                <a:latin typeface="Franklin Gothic Book" panose="020B0503020102020204" pitchFamily="34" charset="0"/>
                <a:ea typeface="+mn-ea"/>
                <a:cs typeface="+mn-cs"/>
              </a:rPr>
              <a:t>Grade 5)</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800" dirty="0">
                <a:effectLst/>
                <a:latin typeface="Franklin Gothic Book" panose="020B0503020102020204" pitchFamily="34" charset="0"/>
                <a:ea typeface="Calibri" panose="020F0502020204030204" pitchFamily="34" charset="0"/>
              </a:rPr>
              <a:t>“People are complex; their young life, experiences, and family history shape their world view as they grow.” (</a:t>
            </a:r>
            <a:r>
              <a:rPr lang="en-US" sz="1800" i="1" dirty="0">
                <a:effectLst/>
                <a:latin typeface="Franklin Gothic Book" panose="020B0503020102020204" pitchFamily="34" charset="0"/>
                <a:ea typeface="Calibri" panose="020F0502020204030204" pitchFamily="34" charset="0"/>
              </a:rPr>
              <a:t>brown girl dreaming</a:t>
            </a:r>
            <a:r>
              <a:rPr lang="en-US" sz="1800" dirty="0">
                <a:effectLst/>
                <a:latin typeface="Franklin Gothic Book" panose="020B0503020102020204" pitchFamily="34" charset="0"/>
                <a:ea typeface="Calibri" panose="020F0502020204030204" pitchFamily="34" charset="0"/>
              </a:rPr>
              <a:t>, Grade </a:t>
            </a:r>
            <a:r>
              <a:rPr lang="en-US" sz="1800">
                <a:effectLst/>
                <a:latin typeface="Franklin Gothic Book" panose="020B0503020102020204" pitchFamily="34" charset="0"/>
                <a:ea typeface="Calibri" panose="020F0502020204030204" pitchFamily="34" charset="0"/>
              </a:rPr>
              <a:t>6)</a:t>
            </a:r>
            <a:endParaRPr lang="en-US" sz="1200" i="0"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u="none" kern="1200" dirty="0">
                <a:solidFill>
                  <a:schemeClr val="tx1"/>
                </a:solidFill>
                <a:effectLst/>
                <a:latin typeface="Franklin Gothic Book" panose="020B0503020102020204" pitchFamily="34" charset="0"/>
                <a:ea typeface="+mn-ea"/>
                <a:cs typeface="+mn-cs"/>
              </a:rPr>
              <a:t>“</a:t>
            </a:r>
            <a:r>
              <a:rPr lang="en-US" sz="1200" u="none" dirty="0">
                <a:effectLst/>
                <a:latin typeface="Franklin Gothic Book" panose="020B0503020102020204" pitchFamily="34" charset="0"/>
                <a:ea typeface="Arial" panose="020B0604020202020204" pitchFamily="34" charset="0"/>
              </a:rPr>
              <a:t>Communism was born out of the shortcomings of capitalism and monarchy, and it promised its participants equality. However, due to hypocrisies among Communist leadership, people living and working in C</a:t>
            </a:r>
            <a:r>
              <a:rPr lang="en-US" sz="1200" dirty="0">
                <a:effectLst/>
                <a:latin typeface="Franklin Gothic Book" panose="020B0503020102020204" pitchFamily="34" charset="0"/>
                <a:ea typeface="Arial" panose="020B0604020202020204" pitchFamily="34" charset="0"/>
              </a:rPr>
              <a:t>ommunist countries did not receive the equality they were promised.” </a:t>
            </a:r>
            <a:r>
              <a:rPr lang="en-US" sz="1200" u="none" kern="1200" dirty="0">
                <a:solidFill>
                  <a:schemeClr val="tx1"/>
                </a:solidFill>
                <a:effectLst/>
                <a:latin typeface="Franklin Gothic Book" panose="020B0503020102020204" pitchFamily="34" charset="0"/>
                <a:ea typeface="+mn-ea"/>
                <a:cs typeface="+mn-cs"/>
              </a:rPr>
              <a:t>(</a:t>
            </a:r>
            <a:r>
              <a:rPr lang="en-US" sz="1200" i="1" u="none" kern="1200" dirty="0">
                <a:solidFill>
                  <a:schemeClr val="tx1"/>
                </a:solidFill>
                <a:effectLst/>
                <a:latin typeface="Franklin Gothic Book" panose="020B0503020102020204" pitchFamily="34" charset="0"/>
                <a:ea typeface="+mn-ea"/>
                <a:cs typeface="+mn-cs"/>
              </a:rPr>
              <a:t>Animal Farm</a:t>
            </a:r>
            <a:r>
              <a:rPr lang="en-US" sz="1200" u="none" kern="1200" dirty="0">
                <a:solidFill>
                  <a:schemeClr val="tx1"/>
                </a:solidFill>
                <a:effectLst/>
                <a:latin typeface="Franklin Gothic Book" panose="020B0503020102020204" pitchFamily="34" charset="0"/>
                <a:ea typeface="+mn-ea"/>
                <a:cs typeface="+mn-cs"/>
              </a:rPr>
              <a:t>, Grade 8)</a:t>
            </a:r>
            <a:endParaRPr lang="en-US" sz="1200" b="0" u="none" kern="1200" dirty="0">
              <a:solidFill>
                <a:schemeClr val="tx1"/>
              </a:solidFill>
              <a:effectLst/>
              <a:latin typeface="Franklin Gothic Book" panose="020B0503020102020204" pitchFamily="34" charset="0"/>
              <a:ea typeface="+mn-ea"/>
              <a:cs typeface="+mn-cs"/>
            </a:endParaRP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1821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8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Now we will spend some time “sparring” with the Essential Understandings of the unit.</a:t>
            </a:r>
          </a:p>
          <a:p>
            <a:pPr marL="342900" marR="0" lvl="0" indent="-342900">
              <a:spcBef>
                <a:spcPts val="0"/>
              </a:spcBef>
              <a:spcAft>
                <a:spcPts val="0"/>
              </a:spcAft>
              <a:buSzPts val="1000"/>
              <a:buFont typeface="Symbol"/>
              <a:buChar char=""/>
            </a:pPr>
            <a:r>
              <a:rPr lang="en-US" sz="1200" dirty="0">
                <a:solidFill>
                  <a:schemeClr val="bg1"/>
                </a:solidFill>
                <a:latin typeface="Franklin Gothic Book" panose="020B0503020102020204" pitchFamily="34" charset="0"/>
              </a:rPr>
              <a:t>Compare the </a:t>
            </a:r>
            <a:r>
              <a:rPr lang="en-US" sz="1200" dirty="0">
                <a:solidFill>
                  <a:schemeClr val="tx2"/>
                </a:solidFill>
                <a:latin typeface="Franklin Gothic Book" panose="020B0503020102020204" pitchFamily="34" charset="0"/>
              </a:rPr>
              <a:t>Essential Understandings </a:t>
            </a:r>
            <a:r>
              <a:rPr lang="en-US" sz="1200" dirty="0">
                <a:solidFill>
                  <a:schemeClr val="bg1"/>
                </a:solidFill>
                <a:latin typeface="Franklin Gothic Book" panose="020B0503020102020204" pitchFamily="34" charset="0"/>
              </a:rPr>
              <a:t>in the unit plan with the takeaways you wrote. </a:t>
            </a:r>
          </a:p>
          <a:p>
            <a:pPr marL="628650" lvl="2" indent="-171450">
              <a:buFont typeface="Courier New" panose="02070309020205020404" pitchFamily="49" charset="0"/>
              <a:buChar char="o"/>
            </a:pPr>
            <a:r>
              <a:rPr lang="en-US" sz="1200" dirty="0">
                <a:solidFill>
                  <a:schemeClr val="bg1"/>
                </a:solidFill>
                <a:latin typeface="Franklin Gothic Book" panose="020B0503020102020204" pitchFamily="34" charset="0"/>
              </a:rPr>
              <a:t>How do these Essential Understandings reflect your thinking about the book? </a:t>
            </a:r>
          </a:p>
          <a:p>
            <a:pPr marL="628650" lvl="2" indent="-171450">
              <a:buFont typeface="Courier New" panose="02070309020205020404" pitchFamily="49" charset="0"/>
              <a:buChar char="o"/>
            </a:pPr>
            <a:r>
              <a:rPr lang="en-US" sz="1200" dirty="0">
                <a:solidFill>
                  <a:schemeClr val="bg1"/>
                </a:solidFill>
                <a:latin typeface="Franklin Gothic Book" panose="020B0503020102020204" pitchFamily="34" charset="0"/>
              </a:rPr>
              <a:t>How do these Essential Understandings push your thinking?  </a:t>
            </a: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5 minutes Silent Solo to spar with the Essential Understandings.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After 5 minutes have passed, give participants 2 minutes to Turn and Talk to share their discoveries.</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13</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78820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6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Notes to Facilitator: </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This slide is animated. Click to animate the “Turn and Task” directions. </a:t>
            </a:r>
            <a:r>
              <a:rPr lang="en-US" sz="1200" dirty="0">
                <a:latin typeface="Franklin Gothic Book" panose="020B0503020102020204" pitchFamily="34" charset="0"/>
              </a:rPr>
              <a:t>The purpose of this activity is to make each Essential Understanding a bit more portable. As teachers start to make these Key Understandings their own, they will begin to see that there is a “through-line” in the unit—that these Essential Understandings are woven throughout many of the daily lessons and individual questions. This allows students opportunities to revisit the ideas again and again, and teachers can better prioritize the exact components of the lessons that will drive students toward the Essential Understandings of the unit.</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As we move forward, we will see that these Essential Understandings play a key role in almost all of the daily lessons that you teach. </a:t>
            </a:r>
            <a:r>
              <a:rPr lang="en-US" sz="1200" b="0" kern="1200" dirty="0">
                <a:solidFill>
                  <a:schemeClr val="tx1"/>
                </a:solidFill>
                <a:effectLst/>
                <a:latin typeface="Franklin Gothic Book" panose="020B0503020102020204" pitchFamily="34" charset="0"/>
                <a:ea typeface="+mn-ea"/>
                <a:cs typeface="+mn-cs"/>
              </a:rPr>
              <a:t>One thing to do to keep these ideas alive for yourself is to create a sticky word or phrase to refer to each </a:t>
            </a:r>
            <a:r>
              <a:rPr lang="en-US" sz="1200" kern="1200" dirty="0">
                <a:solidFill>
                  <a:schemeClr val="tx1"/>
                </a:solidFill>
                <a:effectLst/>
                <a:latin typeface="Franklin Gothic Book" panose="020B0503020102020204" pitchFamily="34" charset="0"/>
                <a:ea typeface="+mn-ea"/>
                <a:cs typeface="+mn-cs"/>
              </a:rPr>
              <a:t>Essential</a:t>
            </a:r>
            <a:r>
              <a:rPr lang="en-US" sz="1200" b="0" kern="1200" dirty="0">
                <a:solidFill>
                  <a:schemeClr val="tx1"/>
                </a:solidFill>
                <a:effectLst/>
                <a:latin typeface="Franklin Gothic Book" panose="020B0503020102020204" pitchFamily="34" charset="0"/>
                <a:ea typeface="+mn-ea"/>
                <a:cs typeface="+mn-cs"/>
              </a:rPr>
              <a:t> Understanding from the unit plan.</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In this example, you’ll see some “sticky phrases” a teacher might use to refer to the </a:t>
            </a:r>
            <a:r>
              <a:rPr lang="en-US" sz="1200" kern="1200" dirty="0">
                <a:solidFill>
                  <a:schemeClr val="tx1"/>
                </a:solidFill>
                <a:effectLst/>
                <a:latin typeface="Franklin Gothic Book" panose="020B0503020102020204" pitchFamily="34" charset="0"/>
                <a:ea typeface="+mn-ea"/>
                <a:cs typeface="+mn-cs"/>
              </a:rPr>
              <a:t>Essential</a:t>
            </a:r>
            <a:r>
              <a:rPr lang="en-US" sz="1200" b="0" kern="1200" dirty="0">
                <a:solidFill>
                  <a:schemeClr val="tx1"/>
                </a:solidFill>
                <a:effectLst/>
                <a:latin typeface="Franklin Gothic Book" panose="020B0503020102020204" pitchFamily="34" charset="0"/>
                <a:ea typeface="+mn-ea"/>
                <a:cs typeface="+mn-cs"/>
              </a:rPr>
              <a:t> Understandings in the </a:t>
            </a:r>
            <a:r>
              <a:rPr lang="en-US" sz="1200" b="0" i="1" kern="1200" dirty="0">
                <a:solidFill>
                  <a:schemeClr val="tx1"/>
                </a:solidFill>
                <a:effectLst/>
                <a:latin typeface="Franklin Gothic Book" panose="020B0503020102020204" pitchFamily="34" charset="0"/>
                <a:ea typeface="+mn-ea"/>
                <a:cs typeface="+mn-cs"/>
              </a:rPr>
              <a:t>Animal Farm</a:t>
            </a:r>
            <a:r>
              <a:rPr lang="en-US" sz="1200" b="0" kern="1200" dirty="0">
                <a:solidFill>
                  <a:schemeClr val="tx1"/>
                </a:solidFill>
                <a:effectLst/>
                <a:latin typeface="Franklin Gothic Book" panose="020B0503020102020204" pitchFamily="34" charset="0"/>
                <a:ea typeface="+mn-ea"/>
                <a:cs typeface="+mn-cs"/>
              </a:rPr>
              <a:t> unit.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It’s important that these sticky words capture the main idea of each Essential Understanding as this can help make them easier to remember and recognize as you move through the daily lessons and specific questions. Of course, there are many “right answers” that accomplish this task.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[Animate slide.]</a:t>
            </a:r>
            <a:endParaRPr lang="en-US" sz="1200"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4 minutes to work together to create a “sticky” word or phrase that captures the essence of each of the Essential Understandings from the </a:t>
            </a:r>
            <a:r>
              <a:rPr lang="en-US" sz="1200" i="1" dirty="0">
                <a:effectLst/>
                <a:latin typeface="Franklin Gothic Book" panose="020B0503020102020204" pitchFamily="34" charset="0"/>
                <a:ea typeface="Times New Roman" panose="02020603050405020304" pitchFamily="18" charset="0"/>
              </a:rPr>
              <a:t>&lt;Title of Book&gt;</a:t>
            </a:r>
            <a:r>
              <a:rPr lang="en-US" sz="1200" kern="1200" dirty="0">
                <a:solidFill>
                  <a:schemeClr val="tx1"/>
                </a:solidFill>
                <a:effectLst/>
                <a:latin typeface="Franklin Gothic Book" panose="020B0503020102020204" pitchFamily="34" charset="0"/>
                <a:ea typeface="+mn-ea"/>
                <a:cs typeface="+mn-cs"/>
              </a:rPr>
              <a:t>Unit Plan.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Read over the participants’ work so you can Cold Call pairs whose words/phrases would benefit the group.</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14</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01663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algn="l">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Note to Facilitator: </a:t>
            </a:r>
            <a:r>
              <a:rPr lang="en-US" sz="1200" b="0" dirty="0">
                <a:effectLst/>
                <a:latin typeface="Franklin Gothic Book" panose="020B0503020102020204" pitchFamily="34" charset="0"/>
                <a:ea typeface="Calibri" panose="020F0502020204030204" pitchFamily="34" charset="0"/>
                <a:cs typeface="Times New Roman" panose="02020603050405020304" pitchFamily="18" charset="0"/>
              </a:rPr>
              <a:t>You should prepare your own sticky word or phrase in advance so that you are prepared to guide participants to capture the heart of the Essential Understanding in a brief word or phrase.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Your sticky words don’t have to match each other’s, as long as they capture the essence of the Essential Understandings. However, if you are in a school where several teachers are teaching the same units, you may want to use the same phrase so that you have common language to use throughout the unit.</a:t>
            </a:r>
          </a:p>
          <a:p>
            <a:pPr marL="0" marR="0" algn="l">
              <a:lnSpc>
                <a:spcPct val="115000"/>
              </a:lnSpc>
              <a:spcBef>
                <a:spcPts val="0"/>
              </a:spcBef>
              <a:spcAft>
                <a:spcPts val="0"/>
              </a:spcAft>
            </a:pPr>
            <a:endParaRPr lang="en-US" sz="12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Could we have a volunteer share the sticky word or phrase that their group decided on for the first Essential Understanding?</a:t>
            </a:r>
          </a:p>
          <a:p>
            <a:pPr marL="0" marR="0" lvl="0" indent="0">
              <a:spcBef>
                <a:spcPts val="0"/>
              </a:spcBef>
              <a:spcAft>
                <a:spcPts val="0"/>
              </a:spcAft>
              <a:buSzPts val="1000"/>
              <a:buFont typeface="Symbol"/>
              <a:buNone/>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spcBef>
                <a:spcPts val="0"/>
              </a:spcBef>
              <a:spcAft>
                <a:spcPts val="0"/>
              </a:spcAft>
              <a:tabLst>
                <a:tab pos="457200" algn="l"/>
              </a:tabLs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DO:</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Continue to share out 1-2 sticky words or phrases for the rest of the Essential Understandings.</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42289" rtl="0" eaLnBrk="1" fontAlgn="base" latinLnBrk="0" hangingPunct="1">
              <a:lnSpc>
                <a:spcPct val="100000"/>
              </a:lnSpc>
              <a:spcBef>
                <a:spcPct val="0"/>
              </a:spcBef>
              <a:spcAft>
                <a:spcPct val="0"/>
              </a:spcAft>
              <a:buClrTx/>
              <a:buSzTx/>
              <a:buFontTx/>
              <a:buNone/>
              <a:tabLst/>
              <a:defRPr/>
            </a:pPr>
            <a:fld id="{00E82AE7-B679-486B-B18A-9B076BAD580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42289"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949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Let’s think about these Essential Understandings in the context of your students: </a:t>
            </a: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Which Essential Understandings</a:t>
            </a:r>
            <a:r>
              <a:rPr kumimoji="0" lang="en-US" sz="1200" b="0" i="0" u="none" strike="noStrike" kern="1200" cap="none" spc="0" normalizeH="0" noProof="0" dirty="0">
                <a:ln>
                  <a:noFill/>
                </a:ln>
                <a:solidFill>
                  <a:prstClr val="white"/>
                </a:solidFill>
                <a:effectLst/>
                <a:uLnTx/>
                <a:uFillTx/>
                <a:latin typeface="Franklin Gothic Book"/>
                <a:ea typeface="+mn-ea"/>
                <a:cs typeface="+mn-cs"/>
              </a:rPr>
              <a:t> do you think will be most accessible or interesting to your students? Which may be more challenging to access?</a:t>
            </a:r>
          </a:p>
          <a:p>
            <a:pPr marL="0" marR="0" lvl="0" indent="0">
              <a:spcBef>
                <a:spcPts val="0"/>
              </a:spcBef>
              <a:spcAft>
                <a:spcPts val="0"/>
              </a:spcAft>
              <a:buSzPts val="1000"/>
              <a:buFont typeface="Symbol"/>
              <a:buNone/>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DO:</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Give participants a minute to jot their reflection on page 8 of the packet.</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42289" rtl="0" eaLnBrk="1" fontAlgn="base" latinLnBrk="0" hangingPunct="1">
              <a:lnSpc>
                <a:spcPct val="100000"/>
              </a:lnSpc>
              <a:spcBef>
                <a:spcPct val="0"/>
              </a:spcBef>
              <a:spcAft>
                <a:spcPct val="0"/>
              </a:spcAft>
              <a:buClrTx/>
              <a:buSzTx/>
              <a:buFontTx/>
              <a:buNone/>
              <a:tabLst/>
              <a:defRPr/>
            </a:pPr>
            <a:fld id="{00E82AE7-B679-486B-B18A-9B076BAD580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42289"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73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6</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Let’s look back at our initial reading of the first pages of </a:t>
            </a:r>
            <a:r>
              <a:rPr lang="en-US" sz="1200" i="1" kern="1200" dirty="0">
                <a:solidFill>
                  <a:schemeClr val="tx1"/>
                </a:solidFill>
                <a:effectLst/>
                <a:latin typeface="Franklin Gothic Book" panose="020B0503020102020204" pitchFamily="34" charset="0"/>
                <a:ea typeface="+mn-ea"/>
                <a:cs typeface="+mn-cs"/>
              </a:rPr>
              <a:t>&lt;Title of Book&gt; </a:t>
            </a:r>
            <a:r>
              <a:rPr lang="en-US" sz="1200" i="0" kern="1200" dirty="0">
                <a:solidFill>
                  <a:schemeClr val="tx1"/>
                </a:solidFill>
                <a:effectLst/>
                <a:latin typeface="Franklin Gothic Book" panose="020B0503020102020204" pitchFamily="34" charset="0"/>
                <a:ea typeface="+mn-ea"/>
                <a:cs typeface="+mn-cs"/>
              </a:rPr>
              <a:t>t</a:t>
            </a:r>
            <a:r>
              <a:rPr lang="en-US" sz="1200" kern="1200" dirty="0">
                <a:solidFill>
                  <a:schemeClr val="tx1"/>
                </a:solidFill>
                <a:effectLst/>
                <a:latin typeface="Franklin Gothic Book" panose="020B0503020102020204" pitchFamily="34" charset="0"/>
                <a:ea typeface="+mn-ea"/>
                <a:cs typeface="+mn-cs"/>
              </a:rPr>
              <a:t>o reorient ourselves to our upcoming unit. </a:t>
            </a:r>
            <a:r>
              <a:rPr lang="en-US" sz="1200" dirty="0">
                <a:solidFill>
                  <a:schemeClr val="bg1"/>
                </a:solidFill>
                <a:latin typeface="Franklin Gothic Book" panose="020B0503020102020204" pitchFamily="34" charset="0"/>
              </a:rPr>
              <a:t>Review your annotations and consider:</a:t>
            </a:r>
          </a:p>
          <a:p>
            <a:pPr marL="800100" lvl="2" indent="-342900">
              <a:buFont typeface="Courier New" panose="02070309020205020404" pitchFamily="49" charset="0"/>
              <a:buChar char="o"/>
            </a:pPr>
            <a:r>
              <a:rPr lang="en-US" sz="1200" dirty="0">
                <a:solidFill>
                  <a:schemeClr val="bg1"/>
                </a:solidFill>
                <a:latin typeface="Franklin Gothic Book" panose="020B0503020102020204" pitchFamily="34" charset="0"/>
              </a:rPr>
              <a:t>Where do you see connections to the unit’s Essential Understandings? </a:t>
            </a:r>
          </a:p>
          <a:p>
            <a:endParaRPr lang="en-US" altLang="en-US" b="1" dirty="0">
              <a:latin typeface="Franklin Gothic Book" panose="020B05030201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1 minute Silent Solo to jot some thoughts about the connections they see.</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2 minutes to Turn and Talk to share their answers.</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Invite 2-3 pairs to share whole group. </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17</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6022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7</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kern="1200" dirty="0">
                <a:solidFill>
                  <a:schemeClr val="tx1"/>
                </a:solidFill>
                <a:effectLst/>
                <a:latin typeface="Franklin Gothic Book" panose="020B0503020102020204" pitchFamily="34" charset="0"/>
                <a:ea typeface="+mn-ea"/>
                <a:cs typeface="+mn-cs"/>
              </a:rPr>
              <a:t>The Reading Reconsidered</a:t>
            </a:r>
            <a:r>
              <a:rPr lang="en-US" sz="1200" b="0" kern="1200" dirty="0">
                <a:solidFill>
                  <a:schemeClr val="tx1"/>
                </a:solidFill>
                <a:effectLst/>
                <a:latin typeface="Franklin Gothic Book" panose="020B0503020102020204" pitchFamily="34" charset="0"/>
                <a:ea typeface="+mn-ea"/>
                <a:cs typeface="+mn-cs"/>
                <a:sym typeface="Wingdings" panose="05000000000000000000" pitchFamily="2" charset="2"/>
              </a:rPr>
              <a:t> </a:t>
            </a:r>
            <a:r>
              <a:rPr lang="en-US" sz="1200" b="0" kern="1200" dirty="0">
                <a:solidFill>
                  <a:schemeClr val="tx1"/>
                </a:solidFill>
                <a:effectLst/>
                <a:latin typeface="Franklin Gothic Book" panose="020B0503020102020204" pitchFamily="34" charset="0"/>
                <a:ea typeface="+mn-ea"/>
                <a:cs typeface="+mn-cs"/>
              </a:rPr>
              <a:t>Curriculum has a unique approach to objectives—they are text-driven, not skills driven. Therefore, labeling objectives with the corresponding </a:t>
            </a:r>
            <a:r>
              <a:rPr lang="en-US" sz="1200" kern="1200" dirty="0">
                <a:solidFill>
                  <a:schemeClr val="tx1"/>
                </a:solidFill>
                <a:effectLst/>
                <a:latin typeface="Franklin Gothic Book" panose="020B0503020102020204" pitchFamily="34" charset="0"/>
                <a:ea typeface="+mn-ea"/>
                <a:cs typeface="+mn-cs"/>
              </a:rPr>
              <a:t>Essential</a:t>
            </a:r>
            <a:r>
              <a:rPr lang="en-US" sz="1200" b="0" kern="1200" dirty="0">
                <a:solidFill>
                  <a:schemeClr val="tx1"/>
                </a:solidFill>
                <a:effectLst/>
                <a:latin typeface="Franklin Gothic Book" panose="020B0503020102020204" pitchFamily="34" charset="0"/>
                <a:ea typeface="+mn-ea"/>
                <a:cs typeface="+mn-cs"/>
              </a:rPr>
              <a:t> Understandings won’t always be obvious, and some may not seem (on the surface) to correlate with a particular </a:t>
            </a:r>
            <a:r>
              <a:rPr lang="en-US" sz="1200" kern="1200" dirty="0">
                <a:solidFill>
                  <a:schemeClr val="tx1"/>
                </a:solidFill>
                <a:effectLst/>
                <a:latin typeface="Franklin Gothic Book" panose="020B0503020102020204" pitchFamily="34" charset="0"/>
                <a:ea typeface="+mn-ea"/>
                <a:cs typeface="+mn-cs"/>
              </a:rPr>
              <a:t>Essential</a:t>
            </a:r>
            <a:r>
              <a:rPr lang="en-US" sz="1200" b="0" kern="1200" dirty="0">
                <a:solidFill>
                  <a:schemeClr val="tx1"/>
                </a:solidFill>
                <a:effectLst/>
                <a:latin typeface="Franklin Gothic Book" panose="020B0503020102020204" pitchFamily="34" charset="0"/>
                <a:ea typeface="+mn-ea"/>
                <a:cs typeface="+mn-cs"/>
              </a:rPr>
              <a:t> Understanding. You may want to work through some of the first few days on your own as you prepare for the session, so that you can direct participants to more straightforward connections if necessary. </a:t>
            </a: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This next activity illustrates how the Essential Understandings drive each unit.</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Together, we have begun to internalize the Essential Understandings for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&lt;Title of Book&gt;</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However, these understandings are teacher-facing: that is, you as teachers see the Unit Plan; students do not. Instead, students will build these understandings over time as they engage in the daily lessons.  </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A few pages into the </a:t>
            </a:r>
            <a:r>
              <a:rPr lang="en-US" sz="1200" i="1" dirty="0">
                <a:latin typeface="Franklin Gothic Book" panose="020B0503020102020204" pitchFamily="34" charset="0"/>
              </a:rPr>
              <a:t>&lt;Title of Book&gt; </a:t>
            </a:r>
            <a:r>
              <a:rPr lang="en-US" sz="1200" dirty="0">
                <a:latin typeface="Franklin Gothic Book" panose="020B0503020102020204" pitchFamily="34" charset="0"/>
              </a:rPr>
              <a:t>Unit Plan, you will see the “At a Glance” section, which lays out the daily objectives and content of each lesson.</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Skim through the At a Glance section and try to match 1-2 lessons to each of the Essential Understandings. </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Just a hint: For each lesson, reading the Learning Objective can help you decide which of the Essential Understandings is prioritized in that lesson. Noting information in the other columns, such as Embedding and Embellishments or Literary Terms, can also help you make your decisions.</a:t>
            </a:r>
          </a:p>
          <a:p>
            <a:pPr marL="0" indent="0">
              <a:buFont typeface="Arial" panose="020B0604020202020204" pitchFamily="34" charset="0"/>
              <a:buNone/>
            </a:pP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Give participants 3-4 minutes to get through as many objectives as they are able.  </a:t>
            </a: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Ask for a volunteer to explain a lesson they selected and the Essential Understanding it reinforces.</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18</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021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a:t>
            </a:r>
            <a:r>
              <a:rPr lang="en-US" sz="1200" b="0" kern="1200" dirty="0">
                <a:solidFill>
                  <a:schemeClr val="tx1"/>
                </a:solidFill>
                <a:effectLst/>
                <a:latin typeface="Franklin Gothic Book" panose="020B0503020102020204" pitchFamily="34" charset="0"/>
                <a:ea typeface="+mn-ea"/>
                <a:cs typeface="+mn-cs"/>
              </a:rPr>
              <a:t>minute</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lgn="l">
              <a:spcBef>
                <a:spcPts val="0"/>
              </a:spcBef>
              <a:spcAft>
                <a:spcPts val="0"/>
              </a:spcAft>
              <a:buFont typeface="Symbol" panose="05050102010706020507" pitchFamily="18" charset="2"/>
              <a:buChar char=""/>
            </a:pPr>
            <a:r>
              <a:rPr lang="en-US" sz="1800" dirty="0">
                <a:effectLst/>
                <a:latin typeface="Franklin Gothic Book" panose="020B0503020102020204" pitchFamily="34" charset="0"/>
                <a:ea typeface="Times New Roman" panose="02020603050405020304" pitchFamily="18" charset="0"/>
              </a:rPr>
              <a:t>In your review of the unit plan, you likely noticed that the embeddings and embellishments in each day’s lesson help to build student knowledge and enable them to access the text in richer, deeper ways.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a:buChar char=""/>
            </a:pPr>
            <a:r>
              <a:rPr lang="en-US" sz="1200" b="0" i="0" kern="1200" baseline="0" dirty="0">
                <a:solidFill>
                  <a:schemeClr val="tx1"/>
                </a:solidFill>
                <a:effectLst/>
                <a:latin typeface="Franklin Gothic Book" panose="020B0503020102020204" pitchFamily="34" charset="0"/>
                <a:ea typeface="+mn-ea"/>
                <a:cs typeface="+mn-cs"/>
              </a:rPr>
              <a:t>In order to help students grapple with the </a:t>
            </a:r>
            <a:r>
              <a:rPr lang="en-US" sz="1200" kern="1200" dirty="0">
                <a:solidFill>
                  <a:schemeClr val="tx1"/>
                </a:solidFill>
                <a:effectLst/>
                <a:latin typeface="Franklin Gothic Book" panose="020B0503020102020204" pitchFamily="34" charset="0"/>
                <a:ea typeface="+mn-ea"/>
                <a:cs typeface="+mn-cs"/>
              </a:rPr>
              <a:t>Essential</a:t>
            </a:r>
            <a:r>
              <a:rPr lang="en-US" sz="1200" b="0" i="0" kern="1200" baseline="0" dirty="0">
                <a:solidFill>
                  <a:schemeClr val="tx1"/>
                </a:solidFill>
                <a:effectLst/>
                <a:latin typeface="Franklin Gothic Book" panose="020B0503020102020204" pitchFamily="34" charset="0"/>
                <a:ea typeface="+mn-ea"/>
                <a:cs typeface="+mn-cs"/>
              </a:rPr>
              <a:t> Understandings of the unit and engage deeply with the text, we must ensure they (and we!) build adequate background knowledge.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The Knowledge Organizer is a one-page document that captures the high-priority knowledge that students need to know in order to understand this text.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Read Slide: “</a:t>
            </a:r>
            <a:r>
              <a:rPr lang="en-US" sz="1200" dirty="0">
                <a:solidFill>
                  <a:schemeClr val="bg1"/>
                </a:solidFill>
                <a:latin typeface="Franklin Gothic Book" panose="020B0503020102020204" pitchFamily="34" charset="0"/>
              </a:rPr>
              <a:t>The</a:t>
            </a:r>
            <a:r>
              <a:rPr lang="en-US" sz="1200" b="1" dirty="0">
                <a:solidFill>
                  <a:schemeClr val="bg1"/>
                </a:solidFill>
                <a:latin typeface="Franklin Gothic Book" panose="020B0503020102020204" pitchFamily="34" charset="0"/>
              </a:rPr>
              <a:t> </a:t>
            </a:r>
            <a:r>
              <a:rPr lang="en-US" sz="1200" b="1" dirty="0">
                <a:solidFill>
                  <a:schemeClr val="tx2"/>
                </a:solidFill>
                <a:latin typeface="Franklin Gothic Book" panose="020B0503020102020204" pitchFamily="34" charset="0"/>
              </a:rPr>
              <a:t>Knowledge Organizer </a:t>
            </a:r>
            <a:r>
              <a:rPr lang="en-US" sz="1200" dirty="0">
                <a:solidFill>
                  <a:schemeClr val="bg1"/>
                </a:solidFill>
                <a:latin typeface="Franklin Gothic Book" panose="020B0503020102020204" pitchFamily="34" charset="0"/>
              </a:rPr>
              <a:t>contains the crucial information that students will need to fully grasp the Essential Understandings of </a:t>
            </a:r>
            <a:r>
              <a:rPr lang="en-US" sz="1200" i="1" dirty="0">
                <a:solidFill>
                  <a:schemeClr val="bg1"/>
                </a:solidFill>
                <a:latin typeface="Franklin Gothic Book" panose="020B0503020102020204" pitchFamily="34" charset="0"/>
              </a:rPr>
              <a:t>this</a:t>
            </a:r>
            <a:r>
              <a:rPr lang="en-US" sz="1200" dirty="0">
                <a:solidFill>
                  <a:schemeClr val="bg1"/>
                </a:solidFill>
                <a:latin typeface="Franklin Gothic Book" panose="020B0503020102020204" pitchFamily="34" charset="0"/>
              </a:rPr>
              <a:t> text – </a:t>
            </a:r>
            <a:r>
              <a:rPr lang="en-US" sz="1200" i="1" dirty="0">
                <a:solidFill>
                  <a:schemeClr val="bg1"/>
                </a:solidFill>
                <a:latin typeface="Franklin Gothic Book" panose="020B0503020102020204" pitchFamily="34" charset="0"/>
              </a:rPr>
              <a:t>and</a:t>
            </a:r>
            <a:r>
              <a:rPr lang="en-US" sz="1200" dirty="0">
                <a:solidFill>
                  <a:schemeClr val="bg1"/>
                </a:solidFill>
                <a:latin typeface="Franklin Gothic Book" panose="020B0503020102020204" pitchFamily="34" charset="0"/>
              </a:rPr>
              <a:t> to build a broad base of knowledge that will support them in their future reading.  </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19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1280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min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Today we will dedicate some time to analyzing the next book you will be bringing to life for your students.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dirty="0">
                <a:latin typeface="Franklin Gothic Book" panose="020B0503020102020204" pitchFamily="34" charset="0"/>
              </a:rPr>
              <a:t>This time of deep thinking is almost an unspoken requirement of a content-driven curriculum like Reading Reconsidered.</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dirty="0">
                <a:latin typeface="Franklin Gothic Book" panose="020B0503020102020204" pitchFamily="34" charset="0"/>
              </a:rPr>
              <a:t>Our goals today are two-fold: </a:t>
            </a:r>
          </a:p>
          <a:p>
            <a:pPr marL="628650" marR="0" lvl="1"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en-US" sz="1200" b="0" i="0" u="none" strike="noStrike" kern="1200" cap="none" spc="0" normalizeH="0" baseline="0" noProof="0" dirty="0">
                <a:ln>
                  <a:noFill/>
                </a:ln>
                <a:solidFill>
                  <a:sysClr val="window" lastClr="FFFFFF"/>
                </a:solidFill>
                <a:effectLst/>
                <a:uLnTx/>
                <a:uFillTx/>
                <a:latin typeface="Franklin Gothic Book" panose="020B0503020102020204" pitchFamily="34" charset="0"/>
                <a:ea typeface="Times New Roman"/>
                <a:cs typeface="Times New Roman"/>
              </a:rPr>
              <a:t>To prepare to teach your next Reading Reconsidered unit through analysis of the novel and supporting materials </a:t>
            </a:r>
          </a:p>
          <a:p>
            <a:pPr marL="628650" marR="0" lvl="1" indent="-171450" algn="l" defTabSz="4572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lang="en-US" dirty="0">
                <a:solidFill>
                  <a:sysClr val="window" lastClr="FFFFFF"/>
                </a:solidFill>
                <a:latin typeface="Franklin Gothic Book" panose="020B0503020102020204" pitchFamily="34" charset="0"/>
                <a:ea typeface="Times New Roman"/>
                <a:cs typeface="Times New Roman"/>
              </a:rPr>
              <a:t>To engage in intellectual analysis of literature with your peer learning community</a:t>
            </a:r>
            <a:endParaRPr lang="en-US" dirty="0">
              <a:latin typeface="Franklin Gothic Book" panose="020B050302010202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dirty="0">
                <a:latin typeface="Franklin Gothic Book" panose="020B0503020102020204" pitchFamily="34" charset="0"/>
              </a:rPr>
              <a:t>We hope this time leaves you feeling excited and prepared for your next unit. </a:t>
            </a:r>
            <a:r>
              <a:rPr lang="en-US" b="0" dirty="0">
                <a:latin typeface="Franklin Gothic Book" panose="020B0503020102020204" pitchFamily="34" charset="0"/>
              </a:rPr>
              <a:t>Your engagement in this session will have you feeling</a:t>
            </a:r>
            <a:r>
              <a:rPr lang="en-US" b="1" dirty="0">
                <a:latin typeface="Franklin Gothic Book" panose="020B0503020102020204" pitchFamily="34" charset="0"/>
              </a:rPr>
              <a:t> </a:t>
            </a:r>
            <a:r>
              <a:rPr lang="en-US" dirty="0">
                <a:latin typeface="Franklin Gothic Book" panose="020B0503020102020204" pitchFamily="34" charset="0"/>
              </a:rPr>
              <a:t>more prepared for every lesson you teach in the unit.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endParaRPr lang="en-US" sz="1200" b="0" i="0" kern="1200" baseline="0" dirty="0">
              <a:solidFill>
                <a:schemeClr val="tx1"/>
              </a:solidFill>
              <a:effectLst/>
              <a:latin typeface="Franklin Gothic Book" panose="020B05030201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C3DA0DA-CE1A-4523-88BC-B056473419C6}" type="slidenum">
              <a:rPr lang="en-US" smtClean="0"/>
              <a:t>2</a:t>
            </a:fld>
            <a:endParaRPr lang="en-US"/>
          </a:p>
        </p:txBody>
      </p:sp>
    </p:spTree>
    <p:extLst>
      <p:ext uri="{BB962C8B-B14F-4D97-AF65-F5344CB8AC3E}">
        <p14:creationId xmlns:p14="http://schemas.microsoft.com/office/powerpoint/2010/main" val="4205819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The Knowledge Organizer is a document that you will share with your students, and it is a resource that will help them engage with facts that will build their knowledge of the unit and facilitate their grasp of the Essential Understandings.</a:t>
            </a:r>
          </a:p>
          <a:p>
            <a:pPr marL="342900" marR="0" lvl="0" indent="-342900">
              <a:spcBef>
                <a:spcPts val="0"/>
              </a:spcBef>
              <a:spcAft>
                <a:spcPts val="0"/>
              </a:spcAft>
              <a:buSzPts val="1000"/>
              <a:buFont typeface="Symbol"/>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Here are a few questions to interact with the Knowledge Organizer so that you will be ready to use it to support your students.</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Review the Knowledge Organizer in your unit plan. </a:t>
            </a:r>
          </a:p>
          <a:p>
            <a:pPr marL="628650" lvl="1" indent="-171450">
              <a:buFont typeface="Courier New" panose="02070309020205020404" pitchFamily="49" charset="0"/>
              <a:buChar char="o"/>
            </a:pPr>
            <a:r>
              <a:rPr lang="en-US" sz="1200" kern="1200" dirty="0">
                <a:solidFill>
                  <a:schemeClr val="tx1"/>
                </a:solidFill>
                <a:effectLst/>
                <a:latin typeface="Franklin Gothic Book" panose="020B0503020102020204" pitchFamily="34" charset="0"/>
                <a:ea typeface="+mn-ea"/>
                <a:cs typeface="+mn-cs"/>
              </a:rPr>
              <a:t>Where do you see connections to the Essential Understandings?</a:t>
            </a:r>
          </a:p>
          <a:p>
            <a:pPr marL="628650" lvl="1" indent="-171450">
              <a:buFont typeface="Courier New" panose="02070309020205020404" pitchFamily="49" charset="0"/>
              <a:buChar char="o"/>
            </a:pPr>
            <a:r>
              <a:rPr lang="en-US" sz="1200" kern="1200" dirty="0">
                <a:solidFill>
                  <a:schemeClr val="tx1"/>
                </a:solidFill>
                <a:effectLst/>
                <a:latin typeface="Franklin Gothic Book" panose="020B0503020102020204" pitchFamily="34" charset="0"/>
                <a:ea typeface="+mn-ea"/>
                <a:cs typeface="+mn-cs"/>
              </a:rPr>
              <a:t>What knowledge might your students be familiar with already? What might be unfamiliar? </a:t>
            </a:r>
          </a:p>
          <a:p>
            <a:r>
              <a:rPr lang="en-US" sz="1200" kern="1200" dirty="0">
                <a:solidFill>
                  <a:schemeClr val="tx1"/>
                </a:solidFill>
                <a:effectLst/>
                <a:latin typeface="Franklin Gothic Book" panose="020B0503020102020204" pitchFamily="34" charset="0"/>
                <a:ea typeface="+mn-ea"/>
                <a:cs typeface="+mn-cs"/>
              </a:rPr>
              <a:t> </a:t>
            </a:r>
          </a:p>
          <a:p>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1-2 minutes to review their Knowledge Organizer.</a:t>
            </a:r>
          </a:p>
          <a:p>
            <a:endParaRPr lang="en-US" altLang="en-US" dirty="0"/>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20</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84889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a:t>
            </a:r>
            <a:r>
              <a:rPr lang="en-US" sz="1200" b="0" i="0" kern="1200" baseline="0" dirty="0">
                <a:solidFill>
                  <a:schemeClr val="tx1"/>
                </a:solidFill>
                <a:effectLst/>
                <a:latin typeface="Franklin Gothic Book" panose="020B0503020102020204" pitchFamily="34" charset="0"/>
                <a:ea typeface="+mn-ea"/>
                <a:cs typeface="+mn-cs"/>
              </a:rPr>
              <a:t> </a:t>
            </a:r>
            <a:r>
              <a:rPr lang="en-US" sz="1200" kern="1200" dirty="0">
                <a:solidFill>
                  <a:schemeClr val="tx1"/>
                </a:solidFill>
                <a:effectLst/>
                <a:latin typeface="Franklin Gothic Book" panose="020B0503020102020204" pitchFamily="34" charset="0"/>
                <a:ea typeface="+mn-ea"/>
                <a:cs typeface="+mn-cs"/>
              </a:rPr>
              <a:t>In the debrief conversation, participants may be excited about the Essential Understandings and may generate ideas about how to make them evident to students throughout the unit. For example, they may want to post the Essential Understandings in the classroom or share them with students at the beginning of the unit. As a facilitator, you should encourage this enthusiasm but remind teachers that these are ultimately teacher-facing understandings. Students may not be able to access Essential Understandings initially because the point of the unit is to build up their understanding to these takeaways. </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Take a moment to Stop and Jot – what takeaways do you have from our examination of Essential Understandings?</a:t>
            </a:r>
            <a:endParaRPr lang="en-US" sz="1200" dirty="0">
              <a:solidFill>
                <a:schemeClr val="bg1"/>
              </a:solidFill>
              <a:latin typeface="Franklin Gothic Book" panose="020B0503020102020204" pitchFamily="34" charset="0"/>
            </a:endParaRPr>
          </a:p>
          <a:p>
            <a:pPr marL="0" indent="0">
              <a:buFont typeface="Arial" panose="020B0604020202020204" pitchFamily="34" charset="0"/>
              <a:buNone/>
            </a:pP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You might have participants respond to this question Silent Solo or through a Turn and Talk.</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Monitor the responses and ask a few participants to share out, strategically leading up to the stamp which is articulated on the next slide. </a:t>
            </a:r>
          </a:p>
          <a:p>
            <a:endParaRPr lang="en-US" altLang="en-US" dirty="0"/>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21</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52523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a:t>
            </a:r>
            <a:r>
              <a:rPr lang="en-US" sz="1200" b="0" kern="1200" dirty="0">
                <a:solidFill>
                  <a:schemeClr val="tx1"/>
                </a:solidFill>
                <a:effectLst/>
                <a:latin typeface="Franklin Gothic Book" panose="020B0503020102020204" pitchFamily="34" charset="0"/>
                <a:ea typeface="+mn-ea"/>
                <a:cs typeface="+mn-cs"/>
              </a:rPr>
              <a:t>minute</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Our reflection has led us to articulate this understanding already, but let’s stamp it to make sure we are all on the same page.</a:t>
            </a:r>
          </a:p>
          <a:p>
            <a:pPr marL="171450" indent="-171450">
              <a:buFont typeface="Arial" panose="020B0604020202020204" pitchFamily="34" charset="0"/>
              <a:buChar char="•"/>
            </a:pPr>
            <a:endParaRPr lang="en-US" sz="1200" dirty="0">
              <a:solidFill>
                <a:schemeClr val="bg1"/>
              </a:solidFill>
              <a:latin typeface="Franklin Gothic Book" panose="020B05030201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Read the stamp from the slide: “</a:t>
            </a:r>
            <a:r>
              <a:rPr lang="en-US" sz="1200" dirty="0">
                <a:solidFill>
                  <a:schemeClr val="tx2"/>
                </a:solidFill>
                <a:latin typeface="Franklin Gothic Book" panose="020B0503020102020204" pitchFamily="34" charset="0"/>
              </a:rPr>
              <a:t>Essential Understandings </a:t>
            </a:r>
            <a:r>
              <a:rPr lang="en-US" sz="1200" dirty="0">
                <a:solidFill>
                  <a:schemeClr val="bg1"/>
                </a:solidFill>
                <a:latin typeface="Franklin Gothic Book" panose="020B0503020102020204" pitchFamily="34" charset="0"/>
              </a:rPr>
              <a:t>help teachers drive student learning. They guide the specific decisions teachers make: adjusting for pacing, facilitating conversation, breaking down key questions, stamping important takeaways in discussion, and supporting student writing.” </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participants a moment to jot down the stamp in their materials. </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22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300369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&lt;1 minute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We’ll wrap up our time today by returning to the central purpose of why we prepare so deeply, and why we teach literature: to connect our students to the texts we share.</a:t>
            </a:r>
          </a:p>
        </p:txBody>
      </p:sp>
      <p:sp>
        <p:nvSpPr>
          <p:cNvPr id="4" name="Slide Number Placeholder 3"/>
          <p:cNvSpPr>
            <a:spLocks noGrp="1"/>
          </p:cNvSpPr>
          <p:nvPr>
            <p:ph type="sldNum" sz="quarter" idx="5"/>
          </p:nvPr>
        </p:nvSpPr>
        <p:spPr/>
        <p:txBody>
          <a:bodyPr/>
          <a:lstStyle/>
          <a:p>
            <a:fld id="{BC3DA0DA-CE1A-4523-88BC-B056473419C6}" type="slidenum">
              <a:rPr lang="en-US" smtClean="0"/>
              <a:t>23</a:t>
            </a:fld>
            <a:endParaRPr lang="en-US"/>
          </a:p>
        </p:txBody>
      </p:sp>
    </p:spTree>
    <p:extLst>
      <p:ext uri="{BB962C8B-B14F-4D97-AF65-F5344CB8AC3E}">
        <p14:creationId xmlns:p14="http://schemas.microsoft.com/office/powerpoint/2010/main" val="3828465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C7A4B7D-BA02-4B88-AA49-D8686AB8C2F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7" name="Rectangle 2"/>
          <p:cNvSpPr>
            <a:spLocks noGrp="1" noRot="1" noChangeAspect="1" noChangeArrowheads="1" noTextEdit="1"/>
          </p:cNvSpPr>
          <p:nvPr>
            <p:ph type="sldImg"/>
          </p:nvPr>
        </p:nvSpPr>
        <p:spPr>
          <a:xfrm>
            <a:off x="1262063" y="722313"/>
            <a:ext cx="4803775" cy="3602037"/>
          </a:xfrm>
          <a:ln/>
        </p:spPr>
      </p:sp>
      <p:sp>
        <p:nvSpPr>
          <p:cNvPr id="6148"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3 minutes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The Reading Reconsidered Curriculum is built on the belief that, as Dr. Adeyemi Stembridge says, “An excellent lesson exists specially in the context of the student audience that receives it.”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[Ask participants to independently read the rest of the quote and the Stop and Jot prompt.]</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endParaRPr lang="en-US" sz="1200" b="0" i="0" kern="1200" baseline="0" dirty="0">
              <a:solidFill>
                <a:schemeClr val="tx1"/>
              </a:solidFill>
              <a:effectLst/>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r>
              <a:rPr lang="en-US" sz="1200" b="1" i="0" kern="1200" baseline="0" dirty="0">
                <a:solidFill>
                  <a:schemeClr val="tx1"/>
                </a:solidFill>
                <a:effectLst/>
                <a:latin typeface="Franklin Gothic Book" panose="020B0503020102020204" pitchFamily="34" charset="0"/>
                <a:ea typeface="+mn-ea"/>
                <a:cs typeface="+mn-cs"/>
              </a:rPr>
              <a:t>DO:</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Give participants 2 minutes to Stop and Jot their thoughts.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Call on 1-2 participants to share out their insights</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If necessary, share the following insights:</a:t>
            </a:r>
          </a:p>
          <a:p>
            <a:pPr marL="800100" marR="0" lvl="1" indent="-34290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lang="en-US" sz="1200" b="0" i="1" kern="1200" baseline="0" dirty="0">
                <a:solidFill>
                  <a:schemeClr val="tx1"/>
                </a:solidFill>
                <a:effectLst/>
                <a:latin typeface="Franklin Gothic Book" panose="020B0503020102020204" pitchFamily="34" charset="0"/>
                <a:ea typeface="+mn-ea"/>
                <a:cs typeface="+mn-cs"/>
              </a:rPr>
              <a:t>While the plans and student materials are already written, as teachers, we must be attentive and responsive to our students, facilitating opportunities for the learners in our classes to make powerful connections between literature and their own lives and identities.  </a:t>
            </a:r>
          </a:p>
          <a:p>
            <a:pPr marL="800100" marR="0" lvl="1" indent="-34290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lang="en-US" sz="1200" i="1" dirty="0">
                <a:latin typeface="Franklin Gothic Book" panose="020B0503020102020204" pitchFamily="34" charset="0"/>
                <a:cs typeface="Times New Roman" panose="02020603050405020304" pitchFamily="18" charset="0"/>
              </a:rPr>
              <a:t>In order to do the planning described in this quote, we must have a deep knowledge and thorough understanding of both the book and its major themes/areas of knowledge. Owning that knowledge will amplify our ability to make connections to our students and to their identities.</a:t>
            </a:r>
          </a:p>
        </p:txBody>
      </p:sp>
    </p:spTree>
    <p:extLst>
      <p:ext uri="{BB962C8B-B14F-4D97-AF65-F5344CB8AC3E}">
        <p14:creationId xmlns:p14="http://schemas.microsoft.com/office/powerpoint/2010/main" val="79903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C7A4B7D-BA02-4B88-AA49-D8686AB8C2F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7" name="Rectangle 2"/>
          <p:cNvSpPr>
            <a:spLocks noGrp="1" noRot="1" noChangeAspect="1" noChangeArrowheads="1" noTextEdit="1"/>
          </p:cNvSpPr>
          <p:nvPr>
            <p:ph type="sldImg"/>
          </p:nvPr>
        </p:nvSpPr>
        <p:spPr>
          <a:xfrm>
            <a:off x="1262063" y="722313"/>
            <a:ext cx="4803775" cy="3602037"/>
          </a:xfrm>
          <a:ln/>
        </p:spPr>
      </p:sp>
      <p:sp>
        <p:nvSpPr>
          <p:cNvPr id="6148"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minute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Dr. Stembridge makes the point that c</a:t>
            </a:r>
            <a:r>
              <a:rPr lang="en-US" dirty="0">
                <a:latin typeface="Franklin Gothic Book" panose="020B0503020102020204" pitchFamily="34" charset="0"/>
              </a:rPr>
              <a:t>urriculum is a suggested pathway or a set of tools that requires the teacher’s expertise to make it meaningful to students.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dirty="0">
                <a:latin typeface="Franklin Gothic Book" panose="020B0503020102020204" pitchFamily="34" charset="0"/>
              </a:rPr>
              <a:t>Similarly, your knowledge of the text must blend with your knowledge of your students to truly foster engagement and connection with the material.</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Stamp by reading the key idea: </a:t>
            </a:r>
            <a:r>
              <a:rPr lang="en-US" sz="1200" dirty="0">
                <a:solidFill>
                  <a:schemeClr val="bg1"/>
                </a:solidFill>
                <a:latin typeface="Franklin Gothic Book" panose="020B0503020102020204" pitchFamily="34" charset="0"/>
              </a:rPr>
              <a:t>“Engagement and connection with text come when teachers have deep knowledge of both the text and their students.”</a:t>
            </a:r>
            <a:endParaRPr lang="en-US" sz="1200" b="1" i="1" kern="1200" dirty="0">
              <a:solidFill>
                <a:schemeClr val="tx1"/>
              </a:solidFill>
              <a:effectLst/>
              <a:latin typeface="Franklin Gothic Book" panose="020B0503020102020204" pitchFamily="34" charset="0"/>
              <a:ea typeface="+mn-ea"/>
              <a:cs typeface="+mn-cs"/>
            </a:endParaRPr>
          </a:p>
        </p:txBody>
      </p:sp>
    </p:spTree>
    <p:extLst>
      <p:ext uri="{BB962C8B-B14F-4D97-AF65-F5344CB8AC3E}">
        <p14:creationId xmlns:p14="http://schemas.microsoft.com/office/powerpoint/2010/main" val="1619220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C7A4B7D-BA02-4B88-AA49-D8686AB8C2F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7" name="Rectangle 2"/>
          <p:cNvSpPr>
            <a:spLocks noGrp="1" noRot="1" noChangeAspect="1" noChangeArrowheads="1" noTextEdit="1"/>
          </p:cNvSpPr>
          <p:nvPr>
            <p:ph type="sldImg"/>
          </p:nvPr>
        </p:nvSpPr>
        <p:spPr>
          <a:xfrm>
            <a:off x="1262063" y="722313"/>
            <a:ext cx="4803775" cy="3602037"/>
          </a:xfrm>
          <a:ln/>
        </p:spPr>
      </p:sp>
      <p:sp>
        <p:nvSpPr>
          <p:cNvPr id="6148"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3 minutes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Our knowledge of our students allows us to foster connection and engagement with the text by considering the specific context of our students.</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Thinking through questions like these can help us make decisions about what to prioritize or adapt.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First, there are questions that you can proactively ask yourself about the knowledge your students already bring to the table, or the specific needs that will help you better support your group of students. You likely already know the answers to these questions before launching </a:t>
            </a:r>
            <a:r>
              <a:rPr lang="en-US" sz="1200" b="0" i="1" kern="1200" baseline="0" dirty="0">
                <a:solidFill>
                  <a:schemeClr val="tx1"/>
                </a:solidFill>
                <a:effectLst/>
                <a:latin typeface="Franklin Gothic Book" panose="020B0503020102020204" pitchFamily="34" charset="0"/>
                <a:ea typeface="+mn-ea"/>
                <a:cs typeface="+mn-cs"/>
              </a:rPr>
              <a:t>&lt;Title of Book&gt;.</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Then, there are responsive questions, or those that you can ask yourself after beginning the unit, as you gauge students’ excitement and gather data about students’ comprehension.</a:t>
            </a: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endParaRPr lang="en-US" sz="1200" b="0" i="0" kern="1200" baseline="0" dirty="0">
              <a:solidFill>
                <a:schemeClr val="tx1"/>
              </a:solidFill>
              <a:effectLst/>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r>
              <a:rPr lang="en-US" sz="1200" b="1" i="0" kern="1200" baseline="0" dirty="0">
                <a:solidFill>
                  <a:schemeClr val="tx1"/>
                </a:solidFill>
                <a:effectLst/>
                <a:latin typeface="Franklin Gothic Book" panose="020B0503020102020204" pitchFamily="34" charset="0"/>
                <a:ea typeface="+mn-ea"/>
                <a:cs typeface="+mn-cs"/>
              </a:rPr>
              <a:t>DO:</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Give participants about 90 seconds to read through the questions on the slide.</a:t>
            </a:r>
          </a:p>
        </p:txBody>
      </p:sp>
    </p:spTree>
    <p:extLst>
      <p:ext uri="{BB962C8B-B14F-4D97-AF65-F5344CB8AC3E}">
        <p14:creationId xmlns:p14="http://schemas.microsoft.com/office/powerpoint/2010/main" val="3549621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6D2280-1EE5-422E-A154-3489295DEEA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 minutes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Take about 90 seconds to reflect on this question: How might your answers to these proactive and responsive questions impact your preparation? Think about some of the specific components of lesson plans or the Knowledge Organizers to help you respond.</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0" kern="1200" dirty="0">
              <a:solidFill>
                <a:schemeClr val="tx1"/>
              </a:solidFill>
              <a:effectLst/>
              <a:latin typeface="Franklin Gothic Book" panose="020B0503020102020204" pitchFamily="34" charset="0"/>
              <a:ea typeface="+mn-ea"/>
              <a:cs typeface="+mn-cs"/>
            </a:endParaRPr>
          </a:p>
          <a:p>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Give 90 seconds to jot down ideas.</a:t>
            </a:r>
          </a:p>
          <a:p>
            <a:pPr marL="342900" marR="0" lvl="0" indent="-342900">
              <a:spcBef>
                <a:spcPts val="0"/>
              </a:spcBef>
              <a:spcAft>
                <a:spcPts val="0"/>
              </a:spcAft>
              <a:buSzPts val="1000"/>
              <a:buFont typeface="Symbol"/>
              <a:buChar char=""/>
            </a:pPr>
            <a:r>
              <a:rPr lang="en-US" sz="1200" kern="1200" dirty="0">
                <a:solidFill>
                  <a:schemeClr val="tx1"/>
                </a:solidFill>
                <a:effectLst/>
                <a:latin typeface="Franklin Gothic Book" panose="020B0503020102020204" pitchFamily="34" charset="0"/>
                <a:ea typeface="+mn-ea"/>
                <a:cs typeface="+mn-cs"/>
              </a:rPr>
              <a:t>Ask for 2-3 volunteers to share out. </a:t>
            </a:r>
            <a:endParaRPr lang="en-US" sz="1200" b="0" kern="1200" dirty="0">
              <a:solidFill>
                <a:schemeClr val="tx1"/>
              </a:solidFill>
              <a:effectLst/>
              <a:latin typeface="Franklin Gothic Book" panose="020B0503020102020204" pitchFamily="34" charset="0"/>
              <a:ea typeface="+mn-ea"/>
              <a:cs typeface="+mn-cs"/>
            </a:endParaRPr>
          </a:p>
        </p:txBody>
      </p:sp>
    </p:spTree>
    <p:extLst>
      <p:ext uri="{BB962C8B-B14F-4D97-AF65-F5344CB8AC3E}">
        <p14:creationId xmlns:p14="http://schemas.microsoft.com/office/powerpoint/2010/main" val="2508033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6D2280-1EE5-422E-A154-3489295DEEA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 minutes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After you have used your knowledge of your students to answer the questions, you’ll have a better sense of how to tailor the lessons to your individual students.</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Tailoring the lessons generally involves either trimming something to expedite the lesson or adding something to better support or engage your students.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Read the slide to participants:</a:t>
            </a:r>
          </a:p>
          <a:p>
            <a:pPr marL="342900" marR="0" lvl="0" indent="-342900">
              <a:spcBef>
                <a:spcPts val="0"/>
              </a:spcBef>
              <a:spcAft>
                <a:spcPts val="0"/>
              </a:spcAft>
              <a:buSzPts val="1000"/>
              <a:buFont typeface="Symbol"/>
              <a:buChar char=""/>
            </a:pPr>
            <a:r>
              <a:rPr lang="en-US" sz="1200" b="0" kern="1200" dirty="0">
                <a:solidFill>
                  <a:schemeClr val="tx1"/>
                </a:solidFill>
                <a:effectLst/>
                <a:latin typeface="Franklin Gothic Book" panose="020B0503020102020204" pitchFamily="34" charset="0"/>
                <a:ea typeface="+mn-ea"/>
                <a:cs typeface="+mn-cs"/>
              </a:rPr>
              <a:t>To expedite, deemphasize or drop, you might: </a:t>
            </a:r>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dirty="0">
                <a:solidFill>
                  <a:schemeClr val="tx1"/>
                </a:solidFill>
                <a:latin typeface="Franklin Gothic Book" panose="020B0503020102020204" pitchFamily="34" charset="0"/>
              </a:rPr>
              <a:t>Deprioritize material students have solidified knowledge on (e.g., drop a Retrieval Practice question, change Means of Participation, move to homework)</a:t>
            </a:r>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b="0" dirty="0">
                <a:solidFill>
                  <a:schemeClr val="tx1"/>
                </a:solidFill>
                <a:latin typeface="Franklin Gothic Book" panose="020B0503020102020204" pitchFamily="34" charset="0"/>
              </a:rPr>
              <a:t>Shorten or drop discussion if students are readily grasping the Essential Understanding and key ideas</a:t>
            </a:r>
            <a:endParaRPr lang="en-US" sz="1200" dirty="0">
              <a:solidFill>
                <a:schemeClr val="tx1"/>
              </a:solidFill>
              <a:latin typeface="Franklin Gothic Book" panose="020B0503020102020204" pitchFamily="34" charset="0"/>
            </a:endParaRPr>
          </a:p>
          <a:p>
            <a:pPr marL="342900" marR="0" lvl="0" indent="-342900">
              <a:spcBef>
                <a:spcPts val="0"/>
              </a:spcBef>
              <a:spcAft>
                <a:spcPts val="0"/>
              </a:spcAft>
              <a:buSzPts val="1000"/>
              <a:buFont typeface="Symbol"/>
              <a:buChar char=""/>
            </a:pPr>
            <a:r>
              <a:rPr lang="en-US" sz="1200" dirty="0">
                <a:solidFill>
                  <a:schemeClr val="tx1"/>
                </a:solidFill>
                <a:latin typeface="Franklin Gothic Book" panose="020B0503020102020204" pitchFamily="34" charset="0"/>
              </a:rPr>
              <a:t>To add, supplement, or extend, you might</a:t>
            </a:r>
          </a:p>
          <a:p>
            <a:pPr marL="628650" marR="0" lvl="2"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chemeClr val="tx1"/>
                </a:solidFill>
                <a:latin typeface="Franklin Gothic Book" panose="020B0503020102020204" pitchFamily="34" charset="0"/>
              </a:rPr>
              <a:t>Respond to students’ engagement in a particular topic by extending those discussions or adding homework opportunities</a:t>
            </a:r>
          </a:p>
          <a:p>
            <a:pPr marL="628650" marR="0" lvl="2"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chemeClr val="tx1"/>
                </a:solidFill>
                <a:latin typeface="Franklin Gothic Book" panose="020B0503020102020204" pitchFamily="34" charset="0"/>
              </a:rPr>
              <a:t>Add additional writing, research, or project-based learning to support students’ connection to the unit </a:t>
            </a:r>
          </a:p>
          <a:p>
            <a:pPr marL="628650" marR="0" lvl="2"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chemeClr val="tx1"/>
                </a:solidFill>
                <a:latin typeface="Franklin Gothic Book" panose="020B0503020102020204" pitchFamily="34" charset="0"/>
              </a:rPr>
              <a:t>Add additional Retrieval Practice to help students solidify knowledge from the Knowledge Organizer </a:t>
            </a:r>
            <a:endParaRPr lang="en-US" sz="1200" b="0" kern="1200" dirty="0">
              <a:solidFill>
                <a:schemeClr val="tx1"/>
              </a:solidFill>
              <a:effectLst/>
              <a:latin typeface="Franklin Gothic Book" panose="020B0503020102020204" pitchFamily="34" charset="0"/>
              <a:ea typeface="+mn-ea"/>
              <a:cs typeface="+mn-cs"/>
            </a:endParaRPr>
          </a:p>
        </p:txBody>
      </p:sp>
    </p:spTree>
    <p:extLst>
      <p:ext uri="{BB962C8B-B14F-4D97-AF65-F5344CB8AC3E}">
        <p14:creationId xmlns:p14="http://schemas.microsoft.com/office/powerpoint/2010/main" val="223537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10</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kern="1200" dirty="0">
                <a:solidFill>
                  <a:schemeClr val="tx1"/>
                </a:solidFill>
                <a:effectLst/>
                <a:latin typeface="Franklin Gothic Book" panose="020B0503020102020204" pitchFamily="34" charset="0"/>
                <a:ea typeface="+mn-ea"/>
                <a:cs typeface="+mn-cs"/>
              </a:rPr>
              <a:t>As with each of these exercises, we strongly suggest that, as facilitator, you complete some of the Day 1 Lesson Plan/Student Packet review independently before the start of the workshop so you are prepared to respond nimbly and accurately to the points raised by participants. </a:t>
            </a:r>
            <a:r>
              <a:rPr lang="en-US" sz="1200" dirty="0">
                <a:latin typeface="Franklin Gothic Book" panose="020B0503020102020204" pitchFamily="34" charset="0"/>
              </a:rPr>
              <a:t>Note that participants will not finish the task in the 7-minute time frame; this is just time to </a:t>
            </a:r>
            <a:r>
              <a:rPr lang="en-US" sz="1200" u="sng" dirty="0">
                <a:latin typeface="Franklin Gothic Book" panose="020B0503020102020204" pitchFamily="34" charset="0"/>
              </a:rPr>
              <a:t>start</a:t>
            </a:r>
            <a:r>
              <a:rPr lang="en-US" sz="1200" dirty="0">
                <a:latin typeface="Franklin Gothic Book" panose="020B0503020102020204" pitchFamily="34" charset="0"/>
              </a:rPr>
              <a:t> a deep dive into Day 1’s plan—a preview of what they will do to prepare every lesson.</a:t>
            </a:r>
          </a:p>
          <a:p>
            <a:pPr marL="171450" indent="-171450">
              <a:buFont typeface="Arial" panose="020B0604020202020204" pitchFamily="34" charset="0"/>
              <a:buChar char="•"/>
            </a:pPr>
            <a:endParaRPr lang="en-US" sz="120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The purpose of diving deep into the Essential Understandings, the Knowledge Organizer, and this initial Close Read are to help you make decisions about how to plan and prioritize this material for your students. As a final task today, we’ll begin the daily planning process with a couple of questions you might use as you prepare each lesson.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Franklin Gothic Book" panose="020B0503020102020204" pitchFamily="34" charset="0"/>
            </a:endParaRPr>
          </a:p>
          <a:p>
            <a:pPr marL="0" indent="0">
              <a:buFont typeface="Arial" panose="020B0604020202020204" pitchFamily="34" charset="0"/>
              <a:buNone/>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457200" algn="l"/>
              </a:tabLst>
              <a:defRP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Give participants about 7 minutes to </a:t>
            </a:r>
            <a:r>
              <a:rPr lang="en-US" sz="1200" u="none" dirty="0">
                <a:solidFill>
                  <a:srgbClr val="008080"/>
                </a:solidFill>
                <a:effectLst/>
                <a:latin typeface="Franklin Gothic Book" panose="020B0503020102020204" pitchFamily="34" charset="0"/>
                <a:ea typeface="Calibri" panose="020F0502020204030204" pitchFamily="34" charset="0"/>
                <a:cs typeface="Times New Roman" panose="02020603050405020304" pitchFamily="18" charset="0"/>
              </a:rPr>
              <a:t>review the first Lesson Plan and Student Packet and annotate or take notes to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respond to the following</a:t>
            </a:r>
            <a:r>
              <a:rPr lang="en-US" sz="1200" u="sng" dirty="0">
                <a:solidFill>
                  <a:srgbClr val="008080"/>
                </a:solidFill>
                <a:effectLst/>
                <a:latin typeface="Franklin Gothic Book" panose="020B0503020102020204" pitchFamily="34" charset="0"/>
                <a:ea typeface="Calibri" panose="020F0502020204030204" pitchFamily="34" charset="0"/>
                <a:cs typeface="Times New Roman" panose="02020603050405020304" pitchFamily="18" charset="0"/>
              </a:rPr>
              <a:t>:</a:t>
            </a:r>
          </a:p>
          <a:p>
            <a:pPr marL="628650" lvl="2" indent="-171450">
              <a:buFont typeface="Courier New" panose="02070309020205020404" pitchFamily="49" charset="0"/>
              <a:buChar char="o"/>
            </a:pPr>
            <a:r>
              <a:rPr lang="en-US" sz="1200" dirty="0">
                <a:solidFill>
                  <a:schemeClr val="bg1"/>
                </a:solidFill>
                <a:latin typeface="Franklin Gothic Book" panose="020B0503020102020204" pitchFamily="34" charset="0"/>
              </a:rPr>
              <a:t>Where do you see connections to the unit’s Essential Understandings and to your reading of these first pages? </a:t>
            </a:r>
          </a:p>
          <a:p>
            <a:pPr marL="628650" lvl="2" indent="-171450">
              <a:buFont typeface="Courier New" panose="02070309020205020404" pitchFamily="49" charset="0"/>
              <a:buChar char="o"/>
            </a:pPr>
            <a:r>
              <a:rPr lang="en-US" sz="1200" dirty="0">
                <a:solidFill>
                  <a:schemeClr val="bg1"/>
                </a:solidFill>
                <a:latin typeface="Franklin Gothic Book" panose="020B0503020102020204" pitchFamily="34" charset="0"/>
              </a:rPr>
              <a:t>Using this knowledge of the unit and knowledge of your students, what are some decisions you might make in Lesson 1? </a:t>
            </a:r>
            <a:endParaRPr lang="en-US" sz="1200" u="sng" dirty="0">
              <a:solidFill>
                <a:srgbClr val="00808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457200" algn="l"/>
              </a:tabLst>
              <a:defRPr/>
            </a:pPr>
            <a:r>
              <a:rPr lang="en-US" sz="1200" dirty="0">
                <a:effectLst/>
                <a:latin typeface="Franklin Gothic Book" panose="020B0503020102020204" pitchFamily="34" charset="0"/>
                <a:ea typeface="Times New Roman" panose="02020603050405020304" pitchFamily="18" charset="0"/>
              </a:rPr>
              <a:t>Ask participants to share out a few of the choices or decisions they would make for Lesson 1 of the unit.</a:t>
            </a:r>
            <a:r>
              <a:rPr lang="en-US" sz="1200" dirty="0">
                <a:effectLst/>
                <a:latin typeface="Franklin Gothic Book" panose="020B0503020102020204" pitchFamily="34" charset="0"/>
                <a:ea typeface="MS Mincho" panose="02020609040205080304" pitchFamily="49" charset="-128"/>
              </a:rPr>
              <a:t> </a:t>
            </a:r>
            <a:endParaRPr lang="en-US" sz="1200" dirty="0">
              <a:effectLst/>
              <a:latin typeface="Franklin Gothic Book" panose="020B0503020102020204" pitchFamily="34" charset="0"/>
              <a:ea typeface="Times New Roman" panose="02020603050405020304" pitchFamily="18" charset="0"/>
            </a:endParaRPr>
          </a:p>
          <a:p>
            <a:pPr marL="628650" lvl="2" indent="-171450">
              <a:buFont typeface="Courier New" panose="02070309020205020404" pitchFamily="49" charset="0"/>
              <a:buChar char="o"/>
            </a:pPr>
            <a:endParaRPr lang="en-US" sz="1200" dirty="0">
              <a:solidFill>
                <a:schemeClr val="bg1"/>
              </a:solidFill>
              <a:effectLst/>
              <a:latin typeface="Franklin Gothic Book" panose="020B0503020102020204" pitchFamily="34" charset="0"/>
              <a:ea typeface="+mn-ea"/>
            </a:endParaRPr>
          </a:p>
          <a:p>
            <a:pPr marL="628650" lvl="2" indent="-171450">
              <a:buFont typeface="Courier New" panose="02070309020205020404" pitchFamily="49" charset="0"/>
              <a:buChar char="o"/>
            </a:pPr>
            <a:endParaRPr lang="en-US" sz="1200" dirty="0">
              <a:solidFill>
                <a:schemeClr val="bg1"/>
              </a:solidFill>
              <a:effectLst/>
              <a:latin typeface="Franklin Gothic Book" panose="020B0503020102020204" pitchFamily="34" charset="0"/>
              <a:ea typeface="+mn-ea"/>
            </a:endParaRP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29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4405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6D2280-1EE5-422E-A154-3489295DEEA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6</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b="0" i="0" kern="1200" baseline="0" dirty="0">
                <a:solidFill>
                  <a:schemeClr val="tx1"/>
                </a:solidFill>
                <a:effectLst/>
                <a:latin typeface="Franklin Gothic Book" panose="020B0503020102020204" pitchFamily="34" charset="0"/>
                <a:ea typeface="+mn-ea"/>
                <a:cs typeface="+mn-cs"/>
              </a:rPr>
              <a:t>Slides 3-4 are designed to build buy-in and can be skipped if teachers have participated in a prior Unit Preparation session. All questions posed in slides are included in participant materials. You can choose to modify the cycle of Stop and Jot, Turn and Talk, Share Out as is fitting for your </a:t>
            </a:r>
            <a:r>
              <a:rPr lang="en-US" sz="1200" kern="1200" dirty="0">
                <a:solidFill>
                  <a:schemeClr val="tx1"/>
                </a:solidFill>
                <a:effectLst/>
                <a:latin typeface="Franklin Gothic Book" panose="020B0503020102020204" pitchFamily="34" charset="0"/>
                <a:ea typeface="+mn-ea"/>
                <a:cs typeface="+mn-cs"/>
              </a:rPr>
              <a:t>participants. </a:t>
            </a:r>
            <a:endParaRPr lang="en-US" sz="1200" dirty="0">
              <a:effectLst/>
              <a:latin typeface="Franklin Gothic Book" panose="020B0503020102020204" pitchFamily="34" charset="0"/>
              <a:ea typeface="Times New Roman"/>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Before we dive into our text, let’s take a moment to step back and think big picture.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kern="1200" baseline="0" dirty="0">
                <a:solidFill>
                  <a:schemeClr val="tx1"/>
                </a:solidFill>
                <a:effectLst/>
                <a:latin typeface="Franklin Gothic Book" panose="020B0503020102020204" pitchFamily="34" charset="0"/>
                <a:ea typeface="+mn-ea"/>
                <a:cs typeface="+mn-cs"/>
              </a:rPr>
              <a:t>As readers, we have all developed our own personal relationships with books we have read. As reading teachers, we want to share that experience with our students.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kern="1200" baseline="0" dirty="0">
                <a:solidFill>
                  <a:schemeClr val="tx1"/>
                </a:solidFill>
                <a:effectLst/>
                <a:latin typeface="Franklin Gothic Book" panose="020B0503020102020204" pitchFamily="34" charset="0"/>
                <a:ea typeface="+mn-ea"/>
                <a:cs typeface="+mn-cs"/>
              </a:rPr>
              <a:t>In the words of Dr. Adeyemi Stembridge… [Read (or ask participants to read) slide and Turn and Talk directions]:</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“Depth of learning requires that students enter into a meaningful relationship with the content itself […] This is most often profoundly facilitated through the modeling of a relationship with content by teachers […] They are living examples for students of what it means to be lifelong learners.”</a:t>
            </a:r>
            <a:endParaRPr lang="en-US" sz="1200" b="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endParaRPr lang="en-US" sz="1200" b="0" kern="1200" baseline="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r>
              <a:rPr lang="en-US" sz="1200" b="1" kern="1200" baseline="0" dirty="0">
                <a:solidFill>
                  <a:schemeClr val="tx1"/>
                </a:solidFill>
                <a:effectLst/>
                <a:latin typeface="Franklin Gothic Book" panose="020B0503020102020204" pitchFamily="34" charset="0"/>
                <a:ea typeface="+mn-ea"/>
                <a:cs typeface="+mn-cs"/>
              </a:rPr>
              <a:t> </a:t>
            </a:r>
            <a:endParaRPr lang="en-US" sz="1200" b="1" baseline="0" dirty="0">
              <a:latin typeface="Franklin Gothic Book" panose="020B05030201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457200" algn="l"/>
              </a:tabLst>
              <a:defRP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Give participants 2 minutes to Turn and Talk. Pre-call 2 people to share their responses. As participants Turn and Talk, listen for the following key takeaways to surface during the whole-group share.</a:t>
            </a: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Take 2-3 minutes to lead a whole-group discussion. </a:t>
            </a:r>
          </a:p>
          <a:p>
            <a:pPr marL="800100" marR="0" lvl="1" indent="-342900" algn="l">
              <a:lnSpc>
                <a:spcPct val="115000"/>
              </a:lnSpc>
              <a:spcBef>
                <a:spcPts val="0"/>
              </a:spcBef>
              <a:spcAft>
                <a:spcPts val="0"/>
              </a:spcAft>
              <a:buFont typeface="Courier New" panose="02070309020205020404" pitchFamily="49" charset="0"/>
              <a:buChar char="o"/>
              <a:tabLst>
                <a:tab pos="457200" algn="l"/>
              </a:tabLst>
            </a:pPr>
            <a:r>
              <a:rPr lang="en-US" sz="1200" b="0" i="1" kern="1200" baseline="0" dirty="0">
                <a:solidFill>
                  <a:schemeClr val="tx1"/>
                </a:solidFill>
                <a:effectLst/>
                <a:latin typeface="Franklin Gothic Book" panose="020B0503020102020204" pitchFamily="34" charset="0"/>
                <a:ea typeface="+mn-ea"/>
                <a:cs typeface="+mn-cs"/>
              </a:rPr>
              <a:t>Teachers are always role models. Their passion and love for reading can engage and ignite a similar passion in students.</a:t>
            </a:r>
          </a:p>
          <a:p>
            <a:pPr marL="800100" marR="0" lvl="1" indent="-34290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lang="en-US" sz="1200" b="0" i="1" kern="1200" baseline="0" dirty="0">
                <a:solidFill>
                  <a:schemeClr val="tx1"/>
                </a:solidFill>
                <a:effectLst/>
                <a:latin typeface="Franklin Gothic Book" panose="020B0503020102020204" pitchFamily="34" charset="0"/>
                <a:ea typeface="+mn-ea"/>
                <a:cs typeface="+mn-cs"/>
              </a:rPr>
              <a:t>Students must form a deep relationship with the content they are studying to truly own it. Teachers should model that depth of thinking as well.</a:t>
            </a:r>
          </a:p>
          <a:p>
            <a:pPr marL="800100" marR="0" lvl="1" indent="-34290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lang="en-US" sz="1200" b="0" i="1" kern="1200" baseline="0" dirty="0">
                <a:solidFill>
                  <a:schemeClr val="tx1"/>
                </a:solidFill>
                <a:effectLst/>
                <a:latin typeface="Franklin Gothic Book" panose="020B0503020102020204" pitchFamily="34" charset="0"/>
                <a:ea typeface="+mn-ea"/>
                <a:cs typeface="+mn-cs"/>
              </a:rPr>
              <a:t>We don’t just read for today’s content…we read to create a foundation for tomorrow’s learning. Reading is a powerful way to set students up for success in any academic endeavor they choose.</a:t>
            </a:r>
          </a:p>
        </p:txBody>
      </p:sp>
    </p:spTree>
    <p:extLst>
      <p:ext uri="{BB962C8B-B14F-4D97-AF65-F5344CB8AC3E}">
        <p14:creationId xmlns:p14="http://schemas.microsoft.com/office/powerpoint/2010/main" val="320240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3</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We’ll wrap up our time today by returning to the central purpose of why we prepare so deeply to teach these units, and why we teach literature: to connect our students to the texts we share.</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Grounding yourself in the Essential Understandings, becoming familiar with the Knowledge Organizer, rereading sections of text, and making the plans your own set you up to dive in and teach. The pieces of the puzzle now fit together.</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Let’s spend our final moments reflecting on what we’ve learned today:</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chemeClr val="bg1"/>
                </a:solidFill>
                <a:latin typeface="Franklin Gothic Book" panose="020B0503020102020204" pitchFamily="34" charset="0"/>
              </a:rPr>
              <a:t>Based on our work today, what is one new idea or new perspective about the book that you are excited to share with your students?</a:t>
            </a:r>
            <a:endParaRPr lang="en-US" sz="1200" dirty="0">
              <a:latin typeface="Franklin Gothic Book" panose="020B05030201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i="1" kern="1200" dirty="0">
                <a:solidFill>
                  <a:schemeClr val="tx1"/>
                </a:solidFill>
                <a:effectLst/>
                <a:latin typeface="Franklin Gothic Book" panose="020B0503020102020204" pitchFamily="34" charset="0"/>
                <a:ea typeface="+mn-ea"/>
                <a:cs typeface="+mn-cs"/>
              </a:rPr>
              <a:t>Possible back-pocket question for veteran teachers and/or early finishers: Based on your review of our approach or lenses, what are some other aspects of the book you’re curious to know more about or study more deeply?</a:t>
            </a:r>
            <a:r>
              <a:rPr lang="en-US" sz="1200" i="1" dirty="0">
                <a:latin typeface="Franklin Gothic Book" panose="020B0503020102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dirty="0">
              <a:latin typeface="Franklin Gothic Book" panose="020B0503020102020204" pitchFamily="34" charset="0"/>
            </a:endParaRPr>
          </a:p>
          <a:p>
            <a:pPr marL="0" indent="0">
              <a:buFont typeface="Arial" panose="020B0604020202020204" pitchFamily="34" charset="0"/>
              <a:buNone/>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Take 90 seconds Silent Solo to answer</a:t>
            </a:r>
          </a:p>
          <a:p>
            <a:pPr marL="342900" marR="0" lvl="0" indent="-342900">
              <a:spcBef>
                <a:spcPts val="0"/>
              </a:spcBef>
              <a:spcAft>
                <a:spcPts val="0"/>
              </a:spcAft>
              <a:buSzPts val="1000"/>
              <a:buFont typeface="Symbol"/>
              <a:buChar char=""/>
            </a:pPr>
            <a:r>
              <a:rPr lang="en-US" sz="1200" dirty="0">
                <a:latin typeface="Franklin Gothic Book" panose="020B0503020102020204" pitchFamily="34" charset="0"/>
              </a:rPr>
              <a:t>Ask for 2-3 volunteers to share out.  </a:t>
            </a: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defTabSz="942289" fontAlgn="base">
              <a:spcBef>
                <a:spcPct val="0"/>
              </a:spcBef>
              <a:spcAft>
                <a:spcPct val="0"/>
              </a:spcAft>
              <a:defRPr/>
            </a:pPr>
            <a:fld id="{00E82AE7-B679-486B-B18A-9B076BAD5805}" type="slidenum">
              <a:rPr lang="en-US" altLang="en-US">
                <a:solidFill>
                  <a:srgbClr val="000000"/>
                </a:solidFill>
                <a:cs typeface="Arial" panose="020B0604020202020204" pitchFamily="34" charset="0"/>
              </a:rPr>
              <a:pPr defTabSz="942289" fontAlgn="base">
                <a:spcBef>
                  <a:spcPct val="0"/>
                </a:spcBef>
                <a:spcAft>
                  <a:spcPct val="0"/>
                </a:spcAft>
                <a:defRPr/>
              </a:pPr>
              <a:t>30</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3817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6D2280-1EE5-422E-A154-3489295DEEA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minute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We know that for all the benefits of using the Reading Reconsidered curriculum, it’s not without some challenges.</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The biggest challenge is that it can be really hard to teach a curriculum that you didn’t write. In some ways it can be like trying to piece together a jigsaw puzzle without knowing what the final picture should look like.</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Like a puzzle, the Reading Reconsidered curriculum has many pieces: vocabulary instruction, texts and tools to build background knowledge, Close Reading opportunities, writing tasks, and more.</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As a teacher, you’ll grapple with questions like: How does this curriculum speak to my students? How do I choose what to prioritize? How do I manage pacing when the curriculum has so much breadth and depth?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This session is designed to give you the final picture—what the whole puzzle should look like once it is completed. To get to this stage, we will dive deeply into the text and Unit Plan, so we can deliver each lesson with full confidence in our choices around pacing and prioritization. </a:t>
            </a:r>
          </a:p>
        </p:txBody>
      </p:sp>
    </p:spTree>
    <p:extLst>
      <p:ext uri="{BB962C8B-B14F-4D97-AF65-F5344CB8AC3E}">
        <p14:creationId xmlns:p14="http://schemas.microsoft.com/office/powerpoint/2010/main" val="101327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&lt;</a:t>
            </a:r>
            <a:r>
              <a:rPr lang="en-US" sz="1200" b="0" kern="1200" baseline="0" dirty="0">
                <a:solidFill>
                  <a:schemeClr val="tx1"/>
                </a:solidFill>
                <a:effectLst/>
                <a:latin typeface="Franklin Gothic Book" panose="020B0503020102020204" pitchFamily="34" charset="0"/>
                <a:ea typeface="+mn-ea"/>
                <a:cs typeface="+mn-cs"/>
              </a:rPr>
              <a:t>1 minute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baseline="0" dirty="0">
                <a:solidFill>
                  <a:schemeClr val="tx1"/>
                </a:solidFill>
                <a:effectLst/>
                <a:latin typeface="Franklin Gothic Book" panose="020B0503020102020204" pitchFamily="34" charset="0"/>
                <a:ea typeface="+mn-ea"/>
                <a:cs typeface="+mn-cs"/>
              </a:rPr>
              <a:t>Here’s a brief overview of how we will build our understanding of both the Unit Plan and the text we are studying together today. [Read slide.]</a:t>
            </a:r>
          </a:p>
        </p:txBody>
      </p:sp>
      <p:sp>
        <p:nvSpPr>
          <p:cNvPr id="4" name="Slide Number Placeholder 3"/>
          <p:cNvSpPr>
            <a:spLocks noGrp="1"/>
          </p:cNvSpPr>
          <p:nvPr>
            <p:ph type="sldNum" sz="quarter" idx="5"/>
          </p:nvPr>
        </p:nvSpPr>
        <p:spPr/>
        <p:txBody>
          <a:bodyPr/>
          <a:lstStyle/>
          <a:p>
            <a:fld id="{BC3DA0DA-CE1A-4523-88BC-B056473419C6}" type="slidenum">
              <a:rPr lang="en-US" smtClean="0"/>
              <a:t>5</a:t>
            </a:fld>
            <a:endParaRPr lang="en-US"/>
          </a:p>
        </p:txBody>
      </p:sp>
    </p:spTree>
    <p:extLst>
      <p:ext uri="{BB962C8B-B14F-4D97-AF65-F5344CB8AC3E}">
        <p14:creationId xmlns:p14="http://schemas.microsoft.com/office/powerpoint/2010/main" val="135322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E69BBC48-85A4-45C3-903B-4ED4E2C1E6B5}"/>
              </a:ext>
            </a:extLst>
          </p:cNvPr>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749A0B51-9C31-48D0-8C79-72133DD5C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5</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0"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endParaRPr lang="en-US" sz="1200" b="1"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r>
              <a:rPr lang="en-US" sz="1200" b="1" kern="1200" dirty="0">
                <a:solidFill>
                  <a:schemeClr val="tx1"/>
                </a:solidFill>
                <a:effectLst/>
                <a:latin typeface="Franklin Gothic Book" panose="020B0503020102020204" pitchFamily="34" charset="0"/>
                <a:ea typeface="+mn-ea"/>
                <a:cs typeface="+mn-cs"/>
              </a:rPr>
              <a:t>Note to Facilitator: </a:t>
            </a:r>
            <a:r>
              <a:rPr lang="en-US" sz="1200" b="0" kern="1200" dirty="0">
                <a:solidFill>
                  <a:schemeClr val="tx1"/>
                </a:solidFill>
                <a:effectLst/>
                <a:latin typeface="Franklin Gothic Book" panose="020B0503020102020204" pitchFamily="34" charset="0"/>
                <a:ea typeface="+mn-ea"/>
                <a:cs typeface="+mn-cs"/>
              </a:rPr>
              <a:t>This slide is animated. After the reading period, you can animate the slide to cue participants for a Turn and Talk of their reading and annotations.</a:t>
            </a:r>
          </a:p>
          <a:p>
            <a:pPr marL="0" indent="0">
              <a:buFont typeface="Arial" panose="020B0604020202020204" pitchFamily="34" charset="0"/>
              <a:buNone/>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As adult readers who are used to analyzing texts, we know that different aspects of a rich text can stand out to us with every read and reread. We’d like to invite you now to reread the opening pages of your novel and note what strikes you about these first pages. What do you notice about: </a:t>
            </a:r>
          </a:p>
          <a:p>
            <a:pPr marL="628650" lvl="1" indent="-171450">
              <a:buFont typeface="Courier New" panose="02070309020205020404" pitchFamily="49" charset="0"/>
              <a:buChar char="o"/>
            </a:pPr>
            <a:r>
              <a:rPr lang="en-US" sz="1200" kern="1200" dirty="0">
                <a:solidFill>
                  <a:schemeClr val="tx1"/>
                </a:solidFill>
                <a:effectLst/>
                <a:latin typeface="Franklin Gothic Book" panose="020B0503020102020204" pitchFamily="34" charset="0"/>
                <a:ea typeface="+mn-ea"/>
                <a:cs typeface="+mn-cs"/>
              </a:rPr>
              <a:t>Narrator and Plot </a:t>
            </a:r>
          </a:p>
          <a:p>
            <a:pPr marL="628650" lvl="1" indent="-171450">
              <a:buFont typeface="Courier New" panose="02070309020205020404" pitchFamily="49" charset="0"/>
              <a:buChar char="o"/>
            </a:pPr>
            <a:r>
              <a:rPr lang="en-US" sz="1200" kern="1200" dirty="0">
                <a:solidFill>
                  <a:schemeClr val="tx1"/>
                </a:solidFill>
                <a:effectLst/>
                <a:latin typeface="Franklin Gothic Book" panose="020B0503020102020204" pitchFamily="34" charset="0"/>
                <a:ea typeface="+mn-ea"/>
                <a:cs typeface="+mn-cs"/>
              </a:rPr>
              <a:t>Setting and Tone </a:t>
            </a:r>
          </a:p>
          <a:p>
            <a:pPr marL="628650" lvl="1" indent="-171450">
              <a:buFont typeface="Courier New" panose="02070309020205020404" pitchFamily="49" charset="0"/>
              <a:buChar char="o"/>
            </a:pPr>
            <a:r>
              <a:rPr lang="en-US" sz="1200" kern="1200" dirty="0">
                <a:solidFill>
                  <a:schemeClr val="tx1"/>
                </a:solidFill>
                <a:effectLst/>
                <a:latin typeface="Franklin Gothic Book" panose="020B0503020102020204" pitchFamily="34" charset="0"/>
                <a:ea typeface="+mn-ea"/>
                <a:cs typeface="+mn-cs"/>
              </a:rPr>
              <a:t>Background Knowledge </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You have 4 minutes Silent Solo to reread the first 1-2 pages of the novel. Use the questions on the slide and on page 3 of your packet to guide you but not to limit your analysis—the purpose of this time is to approach the text with an open mind to any new ideas or insights.</a:t>
            </a:r>
          </a:p>
          <a:p>
            <a:pPr marL="0" marR="0" lvl="0" indent="0" algn="l" defTabSz="914400" rtl="0" eaLnBrk="1" fontAlgn="auto" latinLnBrk="0" hangingPunct="1">
              <a:lnSpc>
                <a:spcPct val="100000"/>
              </a:lnSpc>
              <a:spcBef>
                <a:spcPts val="0"/>
              </a:spcBef>
              <a:spcAft>
                <a:spcPts val="0"/>
              </a:spcAft>
              <a:buClrTx/>
              <a:buSzPts val="1000"/>
              <a:buFont typeface="Symbol"/>
              <a:buNone/>
              <a:tabLst/>
              <a:defRPr/>
            </a:pPr>
            <a:endParaRPr lang="en-US" altLang="en-US" b="1" dirty="0">
              <a:latin typeface="Franklin Gothic Book" panose="020B05030201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altLang="en-US" sz="1200" b="0" kern="1200" dirty="0">
                <a:solidFill>
                  <a:schemeClr val="tx1"/>
                </a:solidFill>
                <a:effectLst/>
                <a:latin typeface="Franklin Gothic Book" panose="020B0503020102020204" pitchFamily="34" charset="0"/>
                <a:ea typeface="+mn-ea"/>
                <a:cs typeface="+mn-cs"/>
              </a:rPr>
              <a:t>Give participants 4-5 minutes Silent Solo to read and mark up the selection.</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altLang="en-US" sz="1200" b="0" kern="1200" dirty="0">
                <a:solidFill>
                  <a:schemeClr val="tx1"/>
                </a:solidFill>
                <a:effectLst/>
                <a:latin typeface="Franklin Gothic Book" panose="020B0503020102020204" pitchFamily="34" charset="0"/>
                <a:ea typeface="+mn-ea"/>
                <a:cs typeface="+mn-cs"/>
              </a:rPr>
              <a:t>Then, give 2 minutes for participants to Turn and Talk: </a:t>
            </a:r>
            <a:r>
              <a:rPr lang="en-US" sz="1200" dirty="0">
                <a:solidFill>
                  <a:schemeClr val="bg1"/>
                </a:solidFill>
                <a:latin typeface="Franklin Gothic Book" panose="020B0503020102020204" pitchFamily="34" charset="0"/>
              </a:rPr>
              <a:t>What are you most excited to share with your students from these opening pages? What might be most challenging for students as they read these opening pages?</a:t>
            </a:r>
            <a:endParaRPr lang="en-US" altLang="en-US" sz="1200" b="0" kern="1200" dirty="0">
              <a:solidFill>
                <a:schemeClr val="tx1"/>
              </a:solidFill>
              <a:effectLst/>
              <a:latin typeface="Franklin Gothic Book" panose="020B0503020102020204" pitchFamily="34" charset="0"/>
              <a:ea typeface="+mn-ea"/>
              <a:cs typeface="+mn-cs"/>
            </a:endParaRPr>
          </a:p>
        </p:txBody>
      </p:sp>
      <p:sp>
        <p:nvSpPr>
          <p:cNvPr id="390148" name="Slide Number Placeholder 3">
            <a:extLst>
              <a:ext uri="{FF2B5EF4-FFF2-40B4-BE49-F238E27FC236}">
                <a16:creationId xmlns:a16="http://schemas.microsoft.com/office/drawing/2014/main" id="{D7E53476-2AD2-4875-9FDF-F809D2D8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42289" rtl="0" eaLnBrk="1" fontAlgn="base" latinLnBrk="0" hangingPunct="1">
              <a:lnSpc>
                <a:spcPct val="100000"/>
              </a:lnSpc>
              <a:spcBef>
                <a:spcPct val="0"/>
              </a:spcBef>
              <a:spcAft>
                <a:spcPct val="0"/>
              </a:spcAft>
              <a:buClrTx/>
              <a:buSzTx/>
              <a:buFontTx/>
              <a:buNone/>
              <a:tabLst/>
              <a:defRPr/>
            </a:pPr>
            <a:fld id="{00E82AE7-B679-486B-B18A-9B076BAD580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42289"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679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6D2280-1EE5-422E-A154-3489295DEEA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1 </a:t>
            </a:r>
            <a:r>
              <a:rPr lang="en-US" sz="1200" b="0" kern="1200" dirty="0">
                <a:solidFill>
                  <a:schemeClr val="tx1"/>
                </a:solidFill>
                <a:effectLst/>
                <a:latin typeface="Franklin Gothic Book" panose="020B0503020102020204" pitchFamily="34" charset="0"/>
                <a:ea typeface="+mn-ea"/>
                <a:cs typeface="+mn-cs"/>
              </a:rPr>
              <a:t>minute</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rgbClr val="000000"/>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Note to Facilitator: </a:t>
            </a:r>
            <a:r>
              <a:rPr lang="en-US" sz="1200" b="0" kern="1200" dirty="0">
                <a:solidFill>
                  <a:schemeClr val="tx1"/>
                </a:solidFill>
                <a:effectLst/>
                <a:latin typeface="Franklin Gothic Book" panose="020B0503020102020204" pitchFamily="34" charset="0"/>
                <a:ea typeface="+mn-ea"/>
                <a:cs typeface="+mn-cs"/>
              </a:rPr>
              <a:t>You can find the ACT research here: https://www.act.org/content/dam/act/unsecured/documents/reading_summary.pdf </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The Reading Reconsidered curriculum emphasizes rigor: exposing students to challenging texts to help them become confident, skilled readers.</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The American College Testing Service, or ACT, completed a study to determine what the ACT reading scores revealed about college readiness. They looked at student performance in a variety of ways, based on different types of questions and texts. Their ultimate conclusion was, “</a:t>
            </a:r>
            <a:r>
              <a:rPr lang="en-US" sz="1200" dirty="0">
                <a:solidFill>
                  <a:schemeClr val="tx1">
                    <a:lumMod val="50000"/>
                  </a:schemeClr>
                </a:solidFill>
                <a:latin typeface="Franklin Gothic Book" panose="020B0503020102020204" pitchFamily="34" charset="0"/>
              </a:rPr>
              <a:t>The clearest differentiator in reading between students who are college ready and students who are not is the ability to comprehend complex texts.”</a:t>
            </a:r>
            <a:endParaRPr lang="en-US" sz="1200" kern="120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The Reading Reconsidered curriculum also includes literature that highlights the diversity of the human experience. We know that some of the best, most powerful, and resonant texts out there are some of the hardest to pick up and read independently. </a:t>
            </a:r>
            <a:endParaRPr lang="en-US" sz="1200" b="0" kern="1200" dirty="0">
              <a:solidFill>
                <a:schemeClr val="tx1"/>
              </a:solidFill>
              <a:effectLst/>
              <a:latin typeface="Franklin Gothic Book" panose="020B0503020102020204" pitchFamily="34" charset="0"/>
              <a:ea typeface="+mn-ea"/>
              <a:cs typeface="+mn-cs"/>
            </a:endParaRPr>
          </a:p>
        </p:txBody>
      </p:sp>
    </p:spTree>
    <p:extLst>
      <p:ext uri="{BB962C8B-B14F-4D97-AF65-F5344CB8AC3E}">
        <p14:creationId xmlns:p14="http://schemas.microsoft.com/office/powerpoint/2010/main" val="92865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1718D-9F16-44A4-B23F-2386F3EA81D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2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Note to Facilitator: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If teachers have participated in a prior Unit Preparation session, you can just remind them to refresh their memory of the Five Plagues (p. 5 in their packets) and jump to the activity on slide 9.</a:t>
            </a: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1" kern="1200" dirty="0">
              <a:solidFill>
                <a:schemeClr val="tx1"/>
              </a:solidFill>
              <a:effectLst/>
              <a:latin typeface="Franklin Gothic Book" panose="020B05030201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SAY:</a:t>
            </a:r>
          </a:p>
          <a:p>
            <a:pPr marL="342900" marR="0" lvl="0" indent="-342900" algn="l">
              <a:lnSpc>
                <a:spcPct val="115000"/>
              </a:lnSpc>
              <a:spcBef>
                <a:spcPts val="0"/>
              </a:spcBef>
              <a:spcAft>
                <a:spcPts val="0"/>
              </a:spcAft>
              <a:buFont typeface="Symbol" panose="05050102010706020507" pitchFamily="18" charset="2"/>
              <a:buChar char=""/>
              <a:tabLst>
                <a:tab pos="2286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Because the Reading Reconsidered curriculum embraces challenging texts, it’s worth considering some of the different types of challenges that a text may present. </a:t>
            </a:r>
          </a:p>
          <a:p>
            <a:pPr marL="342900" marR="0" lvl="0" indent="-342900" algn="l">
              <a:lnSpc>
                <a:spcPct val="115000"/>
              </a:lnSpc>
              <a:spcBef>
                <a:spcPts val="0"/>
              </a:spcBef>
              <a:spcAft>
                <a:spcPts val="0"/>
              </a:spcAft>
              <a:buFont typeface="Symbol" panose="05050102010706020507" pitchFamily="18" charset="2"/>
              <a:buChar char=""/>
              <a:tabLst>
                <a:tab pos="2286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This framework from the Reading Reconsidered team categorizes “Five Plagues” or five characteristics of rigorous texts that can present a challenge for our students. In addition to the five challenges, the asterisk reminds us that a sixth challenge, common to all reading experiences, is that everything we read assumes some degree of background knowledge. When our mastery of that background knowledge is missing or vague, that is another potential barrier to comprehension. </a:t>
            </a:r>
          </a:p>
          <a:p>
            <a:pPr marL="342900" marR="0" lvl="0" indent="-342900" algn="l">
              <a:lnSpc>
                <a:spcPct val="115000"/>
              </a:lnSpc>
              <a:spcBef>
                <a:spcPts val="0"/>
              </a:spcBef>
              <a:spcAft>
                <a:spcPts val="0"/>
              </a:spcAft>
              <a:buFont typeface="Symbol" panose="05050102010706020507" pitchFamily="18" charset="2"/>
              <a:buChar char=""/>
              <a:tabLst>
                <a:tab pos="2286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 can find the Five Plagues (along with examples of each) on p. 5 of your packet.</a:t>
            </a:r>
          </a:p>
        </p:txBody>
      </p:sp>
    </p:spTree>
    <p:extLst>
      <p:ext uri="{BB962C8B-B14F-4D97-AF65-F5344CB8AC3E}">
        <p14:creationId xmlns:p14="http://schemas.microsoft.com/office/powerpoint/2010/main" val="65685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1718D-9F16-44A4-B23F-2386F3EA81D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Estimated Time:</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baseline="0" dirty="0">
                <a:solidFill>
                  <a:schemeClr val="tx1"/>
                </a:solidFill>
                <a:effectLst/>
                <a:latin typeface="Franklin Gothic Book" panose="020B0503020102020204" pitchFamily="34" charset="0"/>
                <a:ea typeface="+mn-ea"/>
                <a:cs typeface="+mn-cs"/>
              </a:rPr>
              <a:t>7</a:t>
            </a:r>
            <a:r>
              <a:rPr lang="en-US" sz="1200" b="1" kern="1200" baseline="0" dirty="0">
                <a:solidFill>
                  <a:schemeClr val="tx1"/>
                </a:solidFill>
                <a:effectLst/>
                <a:latin typeface="Franklin Gothic Book" panose="020B0503020102020204" pitchFamily="34" charset="0"/>
                <a:ea typeface="+mn-ea"/>
                <a:cs typeface="+mn-cs"/>
              </a:rPr>
              <a:t> </a:t>
            </a:r>
            <a:r>
              <a:rPr lang="en-US" sz="1200" b="0" kern="1200" dirty="0">
                <a:solidFill>
                  <a:schemeClr val="tx1"/>
                </a:solidFill>
                <a:effectLst/>
                <a:latin typeface="Franklin Gothic Book" panose="020B0503020102020204" pitchFamily="34" charset="0"/>
                <a:ea typeface="+mn-ea"/>
                <a:cs typeface="+mn-cs"/>
              </a:rPr>
              <a:t>minutes</a:t>
            </a:r>
            <a:r>
              <a:rPr lang="en-US" sz="1200" b="0" kern="1200" baseline="0" dirty="0">
                <a:solidFill>
                  <a:schemeClr val="tx1"/>
                </a:solidFill>
                <a:effectLst/>
                <a:latin typeface="Franklin Gothic Book" panose="020B0503020102020204" pitchFamily="34" charset="0"/>
                <a:ea typeface="+mn-ea"/>
                <a:cs typeface="Times New Roman"/>
              </a:rPr>
              <a:t>     </a:t>
            </a:r>
            <a:r>
              <a:rPr lang="en-US" sz="1200" b="1" kern="1200" dirty="0">
                <a:solidFill>
                  <a:srgbClr val="000000"/>
                </a:solidFill>
                <a:effectLst/>
                <a:latin typeface="Franklin Gothic Book" panose="020B0503020102020204" pitchFamily="34" charset="0"/>
                <a:ea typeface="+mn-ea"/>
                <a:cs typeface="+mn-cs"/>
              </a:rPr>
              <a:t>Time:</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0" kern="1200" dirty="0">
              <a:solidFill>
                <a:schemeClr val="tx1"/>
              </a:solidFill>
              <a:effectLst/>
              <a:latin typeface="Franklin Gothic Book" panose="020B0503020102020204" pitchFamily="34" charset="0"/>
              <a:ea typeface="+mn-ea"/>
              <a:cs typeface="+mn-cs"/>
            </a:endParaRPr>
          </a:p>
          <a:p>
            <a:pPr marL="0" marR="0" algn="l">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Note to Facilitator: </a:t>
            </a:r>
            <a:r>
              <a:rPr lang="en-US" sz="1200" b="0" i="0" kern="1200" baseline="0" dirty="0">
                <a:solidFill>
                  <a:schemeClr val="tx1"/>
                </a:solidFill>
                <a:effectLst/>
                <a:latin typeface="Franklin Gothic Book" panose="020B0503020102020204" pitchFamily="34" charset="0"/>
                <a:ea typeface="+mn-ea"/>
                <a:cs typeface="+mn-cs"/>
              </a:rPr>
              <a:t>Plan out </a:t>
            </a:r>
            <a:r>
              <a:rPr lang="en-US" sz="1200" kern="1200" dirty="0">
                <a:solidFill>
                  <a:schemeClr val="tx1"/>
                </a:solidFill>
                <a:effectLst/>
                <a:latin typeface="Franklin Gothic Book" panose="020B0503020102020204" pitchFamily="34" charset="0"/>
                <a:ea typeface="+mn-ea"/>
                <a:cs typeface="+mn-cs"/>
              </a:rPr>
              <a:t>your own responses based on &lt;</a:t>
            </a:r>
            <a:r>
              <a:rPr lang="en-US" sz="1200" i="1" kern="1200" dirty="0">
                <a:solidFill>
                  <a:schemeClr val="tx1"/>
                </a:solidFill>
                <a:effectLst/>
                <a:latin typeface="Franklin Gothic Book" panose="020B0503020102020204" pitchFamily="34" charset="0"/>
                <a:ea typeface="+mn-ea"/>
                <a:cs typeface="+mn-cs"/>
              </a:rPr>
              <a:t>Title of Book</a:t>
            </a:r>
            <a:r>
              <a:rPr lang="en-US" sz="1200" kern="1200" dirty="0">
                <a:solidFill>
                  <a:schemeClr val="tx1"/>
                </a:solidFill>
                <a:effectLst/>
                <a:latin typeface="Franklin Gothic Book" panose="020B0503020102020204" pitchFamily="34" charset="0"/>
                <a:ea typeface="+mn-ea"/>
                <a:cs typeface="+mn-cs"/>
              </a:rPr>
              <a:t>&gt;, to ensure you can prompt participants if necessary.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If there are teachers who have already taught the curriculum or text, this might be an opportunity to honor their work by asking them to speak to some actual challenges that their students faced during the share out.</a:t>
            </a:r>
            <a:endParaRPr lang="en-US" sz="12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endParaRPr lang="en-US" sz="12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SAY:</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200" dirty="0">
                <a:effectLst/>
                <a:latin typeface="Franklin Gothic Book" panose="020B0503020102020204" pitchFamily="34" charset="0"/>
                <a:ea typeface="Times New Roman" panose="02020603050405020304" pitchFamily="18" charset="0"/>
              </a:rPr>
              <a:t>Let’s brainstorm some initial challenges that we anticipate our students will encounter in </a:t>
            </a:r>
            <a:r>
              <a:rPr lang="en-US" sz="1200" i="1" dirty="0">
                <a:effectLst/>
                <a:latin typeface="Franklin Gothic Book" panose="020B0503020102020204" pitchFamily="34" charset="0"/>
                <a:ea typeface="Times New Roman" panose="02020603050405020304" pitchFamily="18" charset="0"/>
              </a:rPr>
              <a:t>&lt;Title of Book&gt;.</a:t>
            </a:r>
          </a:p>
          <a:p>
            <a:pPr marL="0" marR="0" lvl="0" indent="0" algn="l">
              <a:spcBef>
                <a:spcPts val="0"/>
              </a:spcBef>
              <a:spcAft>
                <a:spcPts val="0"/>
              </a:spcAft>
              <a:buFont typeface="Symbol" panose="05050102010706020507" pitchFamily="18" charset="2"/>
              <a:buNone/>
            </a:pPr>
            <a:endParaRPr lang="en-US" sz="1200" dirty="0">
              <a:effectLst/>
              <a:latin typeface="Franklin Gothic Book" panose="020B05030201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1" kern="1200" dirty="0">
                <a:solidFill>
                  <a:schemeClr val="tx1"/>
                </a:solidFill>
                <a:effectLst/>
                <a:latin typeface="Franklin Gothic Book" panose="020B0503020102020204" pitchFamily="34" charset="0"/>
                <a:ea typeface="+mn-ea"/>
                <a:cs typeface="+mn-cs"/>
              </a:rPr>
              <a:t>DO:</a:t>
            </a:r>
            <a:endParaRPr lang="en-US" sz="1200" b="0" i="0" kern="1200" baseline="0" dirty="0">
              <a:solidFill>
                <a:schemeClr val="tx1"/>
              </a:solidFill>
              <a:effectLst/>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kern="1200" dirty="0">
                <a:solidFill>
                  <a:schemeClr val="tx1"/>
                </a:solidFill>
                <a:effectLst/>
                <a:latin typeface="Franklin Gothic Book" panose="020B0503020102020204" pitchFamily="34" charset="0"/>
                <a:ea typeface="+mn-ea"/>
                <a:cs typeface="+mn-cs"/>
              </a:rPr>
              <a:t>Give participants 2 minutes Silent Solo to read over the types of Text Complexity (the Five Plagues)</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and to use that lens to list challenges found in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&lt;Title of Book&gt;.</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Franklin Gothic Book" panose="020B0503020102020204" pitchFamily="34" charset="0"/>
                <a:ea typeface="+mn-ea"/>
                <a:cs typeface="+mn-cs"/>
              </a:rPr>
              <a:t> </a:t>
            </a:r>
          </a:p>
          <a:p>
            <a:pPr marL="0" indent="0">
              <a:buFont typeface="Arial" panose="020B0604020202020204" pitchFamily="34" charset="0"/>
              <a:buNone/>
            </a:pPr>
            <a:endParaRPr lang="en-US" sz="1200" b="1"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r>
              <a:rPr lang="en-US" sz="1200" b="1" kern="1200" dirty="0">
                <a:solidFill>
                  <a:schemeClr val="tx1"/>
                </a:solidFill>
                <a:effectLst/>
                <a:latin typeface="Franklin Gothic Book" panose="020B0503020102020204" pitchFamily="34" charset="0"/>
                <a:ea typeface="+mn-ea"/>
                <a:cs typeface="+mn-cs"/>
              </a:rPr>
              <a:t>SAY:</a:t>
            </a: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(After 1 minute has passed) If you have not already, start to list which of the Five Plagues are present in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&lt;Title of Book&gt;. </a:t>
            </a: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tabLst>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Once you have moved through each of the Five Plagues, continue to list additional challenges that </a:t>
            </a: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&lt;Title of Book&gt;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might present for your students. Include specific references to details that support your thinking.</a:t>
            </a:r>
          </a:p>
          <a:p>
            <a:pPr marL="0" indent="0">
              <a:buFont typeface="Arial" panose="020B0604020202020204" pitchFamily="34" charset="0"/>
              <a:buNone/>
            </a:pPr>
            <a:endParaRPr lang="en-US" sz="1200" kern="1200" dirty="0">
              <a:solidFill>
                <a:schemeClr val="tx1"/>
              </a:solidFill>
              <a:effectLst/>
              <a:latin typeface="Franklin Gothic Book" panose="020B0503020102020204" pitchFamily="34" charset="0"/>
              <a:ea typeface="+mn-ea"/>
              <a:cs typeface="+mn-cs"/>
            </a:endParaRPr>
          </a:p>
          <a:p>
            <a:pPr marL="0" indent="0">
              <a:buFont typeface="Arial" panose="020B0604020202020204" pitchFamily="34" charset="0"/>
              <a:buNone/>
            </a:pPr>
            <a:r>
              <a:rPr lang="en-US" sz="1200" b="1" kern="1200" dirty="0">
                <a:solidFill>
                  <a:schemeClr val="tx1"/>
                </a:solidFill>
                <a:effectLst/>
                <a:latin typeface="Franklin Gothic Book" panose="020B0503020102020204" pitchFamily="34" charset="0"/>
                <a:ea typeface="+mn-ea"/>
                <a:cs typeface="+mn-cs"/>
              </a:rPr>
              <a:t>DO:</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defRPr/>
            </a:pPr>
            <a:r>
              <a:rPr lang="en-US" sz="1200" b="0" i="0" kern="1200" dirty="0">
                <a:solidFill>
                  <a:schemeClr val="tx1"/>
                </a:solidFill>
                <a:effectLst/>
                <a:latin typeface="Franklin Gothic Book" panose="020B0503020102020204" pitchFamily="34" charset="0"/>
                <a:ea typeface="+mn-ea"/>
                <a:cs typeface="+mn-cs"/>
              </a:rPr>
              <a:t>Give participants 3-4 minutes to share out challenges that relate to the Five Plagues, then share out additional challenges.</a:t>
            </a:r>
          </a:p>
          <a:p>
            <a:pPr marL="742950" marR="0" lvl="1" indent="-285750" algn="l">
              <a:lnSpc>
                <a:spcPct val="115000"/>
              </a:lnSpc>
              <a:spcBef>
                <a:spcPts val="0"/>
              </a:spcBef>
              <a:spcAft>
                <a:spcPts val="0"/>
              </a:spcAft>
              <a:buFont typeface="Courier New" panose="02070309020205020404" pitchFamily="49" charset="0"/>
              <a:buChar char="o"/>
              <a:tabLst>
                <a:tab pos="685800" algn="l"/>
                <a:tab pos="914400" algn="l"/>
              </a:tabLst>
            </a:pP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Use the Five Plagues to guide participant responses.</a:t>
            </a:r>
          </a:p>
          <a:p>
            <a:pPr marL="742950" marR="0" lvl="1" indent="-285750" algn="l">
              <a:lnSpc>
                <a:spcPct val="115000"/>
              </a:lnSpc>
              <a:spcBef>
                <a:spcPts val="0"/>
              </a:spcBef>
              <a:spcAft>
                <a:spcPts val="0"/>
              </a:spcAft>
              <a:buFont typeface="Courier New" panose="02070309020205020404" pitchFamily="49" charset="0"/>
              <a:buChar char="o"/>
              <a:tabLst>
                <a:tab pos="685800" algn="l"/>
                <a:tab pos="914400" algn="l"/>
              </a:tabLst>
            </a:pP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Remember that most first-person narratives have “complex narrators” because the narrators often have some sort of “blind spot”—they may not be deliberately leading a reader astray, but there is usually some knowledge about themselves or others that they do not learn until the conclusion of the book. </a:t>
            </a:r>
          </a:p>
          <a:p>
            <a:pPr marL="742950" marR="0" lvl="1" indent="-285750" algn="l">
              <a:lnSpc>
                <a:spcPct val="115000"/>
              </a:lnSpc>
              <a:spcBef>
                <a:spcPts val="0"/>
              </a:spcBef>
              <a:spcAft>
                <a:spcPts val="0"/>
              </a:spcAft>
              <a:buFont typeface="Courier New" panose="02070309020205020404" pitchFamily="49" charset="0"/>
              <a:buChar char="o"/>
              <a:tabLst>
                <a:tab pos="685800" algn="l"/>
                <a:tab pos="914400" algn="l"/>
              </a:tabLst>
            </a:pP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Remember that texts which include symbolism, metaphors, allusions and other instances of figurative language can be complex and resistant to students who are just developing analytical skills and more abstract reasoning.</a:t>
            </a:r>
          </a:p>
          <a:p>
            <a:pPr marL="742950" marR="0" lvl="1" indent="-285750" algn="l">
              <a:lnSpc>
                <a:spcPct val="115000"/>
              </a:lnSpc>
              <a:spcBef>
                <a:spcPts val="0"/>
              </a:spcBef>
              <a:spcAft>
                <a:spcPts val="0"/>
              </a:spcAft>
              <a:buFont typeface="Courier New" panose="02070309020205020404" pitchFamily="49" charset="0"/>
              <a:buChar char="o"/>
              <a:tabLst>
                <a:tab pos="685800" algn="l"/>
                <a:tab pos="914400" algn="l"/>
              </a:tabLst>
            </a:pPr>
            <a:r>
              <a:rPr lang="en-US" sz="1800" b="0" i="1" dirty="0">
                <a:effectLst/>
                <a:latin typeface="Franklin Gothic Book" panose="020B0503020102020204" pitchFamily="34" charset="0"/>
                <a:ea typeface="Calibri" panose="020F0502020204030204" pitchFamily="34" charset="0"/>
                <a:cs typeface="Times New Roman" panose="02020603050405020304" pitchFamily="18" charset="0"/>
              </a:rPr>
              <a:t>Remember that a lack of background knowledge can derail a student’s reading experience. We should be aware of the places in this text that assume a particular historical or cultural knowledge, knowing that </a:t>
            </a:r>
            <a:r>
              <a:rPr lang="en-US" sz="1200" b="0" i="1" dirty="0">
                <a:effectLst/>
                <a:latin typeface="Franklin Gothic Book" panose="020B0503020102020204" pitchFamily="34" charset="0"/>
                <a:ea typeface="Calibri" panose="020F0502020204030204" pitchFamily="34" charset="0"/>
                <a:cs typeface="Times New Roman" panose="02020603050405020304" pitchFamily="18" charset="0"/>
              </a:rPr>
              <a:t>the unit materials will support teachers in sharing necessary knowledge with students (through the Knowledge Organizer, the embedded texts, and the embellishments).</a:t>
            </a:r>
            <a:endParaRPr lang="en-US" sz="1200" b="0" i="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gn="l">
              <a:lnSpc>
                <a:spcPct val="115000"/>
              </a:lnSpc>
              <a:spcBef>
                <a:spcPts val="0"/>
              </a:spcBef>
              <a:spcAft>
                <a:spcPts val="0"/>
              </a:spcAft>
              <a:buFont typeface="Courier New" panose="02070309020205020404" pitchFamily="49" charset="0"/>
              <a:buChar char="o"/>
              <a:tabLst>
                <a:tab pos="685800" algn="l"/>
                <a:tab pos="914400" algn="l"/>
              </a:tabLst>
            </a:pPr>
            <a:r>
              <a:rPr lang="en-US" sz="1800" b="0" i="1" dirty="0">
                <a:effectLst/>
                <a:latin typeface="Franklin Gothic Book" panose="020B0503020102020204" pitchFamily="34" charset="0"/>
                <a:ea typeface="Calibri" panose="020F0502020204030204" pitchFamily="34" charset="0"/>
                <a:cs typeface="Times New Roman" panose="02020603050405020304" pitchFamily="18" charset="0"/>
              </a:rPr>
              <a:t>Other challenges can arise when parts of the text deal with potentially traumatic situations or introduce more adult-facing themes, depending on the age and maturity level of your students.</a:t>
            </a: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0104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mp"/><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mp"/><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1627" y="5699129"/>
            <a:ext cx="350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1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effectLst/>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8935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a:xfrm>
            <a:off x="587187"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0" y="1066800"/>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8"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63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a:xfrm>
            <a:off x="587187"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8"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28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65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625460"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8"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0"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949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978178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026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3666712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62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89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2"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9"/>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5" y="6356354"/>
            <a:ext cx="655237" cy="365125"/>
          </a:xfrm>
        </p:spPr>
        <p:txBody>
          <a:bodyPr/>
          <a:lstStyle>
            <a:lvl1pPr>
              <a:defRPr sz="800"/>
            </a:lvl1pPr>
          </a:lstStyle>
          <a:p>
            <a:fld id="{68C2560D-EC28-3B41-86E8-18F1CE0113B4}" type="datetimeFigureOut">
              <a:rPr lang="en-US" smtClean="0"/>
              <a:pPr/>
              <a:t>11/17/2021</a:t>
            </a:fld>
            <a:endParaRPr lang="en-US" dirty="0"/>
          </a:p>
        </p:txBody>
      </p:sp>
      <p:sp>
        <p:nvSpPr>
          <p:cNvPr id="9" name="Slide Number Placeholder 5"/>
          <p:cNvSpPr>
            <a:spLocks noGrp="1"/>
          </p:cNvSpPr>
          <p:nvPr>
            <p:ph type="sldNum" sz="quarter" idx="12"/>
          </p:nvPr>
        </p:nvSpPr>
        <p:spPr>
          <a:xfrm>
            <a:off x="8139330" y="6356354"/>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752364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893681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4083531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2995329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773278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651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06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66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941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1580133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39189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2" y="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2"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60" y="990604"/>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9"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45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11/17/2021</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864BC5F9-3333-40DD-86E2-29F51F0043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03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933431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3114931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76796131-37C0-4792-96A0-C4F7BDDA4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10" y="5760622"/>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95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52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a:solidFill>
                <a:srgbClr val="3F3F3F"/>
              </a:solidFill>
            </a:endParaRPr>
          </a:p>
        </p:txBody>
      </p:sp>
      <p:sp>
        <p:nvSpPr>
          <p:cNvPr id="2" name="Title 1"/>
          <p:cNvSpPr>
            <a:spLocks noGrp="1"/>
          </p:cNvSpPr>
          <p:nvPr>
            <p:ph type="title"/>
          </p:nvPr>
        </p:nvSpPr>
        <p:spPr>
          <a:xfrm>
            <a:off x="587188" y="152400"/>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748609"/>
            <a:ext cx="8255062" cy="2406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003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3" name="Content Placeholder 2"/>
          <p:cNvSpPr>
            <a:spLocks noGrp="1"/>
          </p:cNvSpPr>
          <p:nvPr>
            <p:ph idx="1"/>
          </p:nvPr>
        </p:nvSpPr>
        <p:spPr>
          <a:xfrm>
            <a:off x="656760" y="990602"/>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587188" y="152400"/>
            <a:ext cx="8328213" cy="563562"/>
          </a:xfrm>
          <a:prstGeom prst="rect">
            <a:avLst/>
          </a:prstGeom>
        </p:spPr>
        <p:txBody>
          <a:bodyPr>
            <a:normAutofit/>
          </a:bodyPr>
          <a:lstStyle>
            <a:lvl1pPr>
              <a:defRPr sz="320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rPr>
              <a:t>Click to edit Master title style</a:t>
            </a:r>
          </a:p>
        </p:txBody>
      </p:sp>
      <p:cxnSp>
        <p:nvCxnSpPr>
          <p:cNvPr id="14" name="Straight Connector 13"/>
          <p:cNvCxnSpPr/>
          <p:nvPr userDrawn="1"/>
        </p:nvCxnSpPr>
        <p:spPr>
          <a:xfrm>
            <a:off x="584139" y="685800"/>
            <a:ext cx="8255062" cy="0"/>
          </a:xfrm>
          <a:prstGeom prst="line">
            <a:avLst/>
          </a:prstGeom>
          <a:noFill/>
          <a:ln w="25400" cap="flat" cmpd="sng" algn="ctr">
            <a:solidFill>
              <a:srgbClr val="FFDD00"/>
            </a:solidFill>
            <a:prstDash val="solid"/>
          </a:ln>
          <a:effectLst>
            <a:outerShdw blurRad="40000" dist="20000" dir="5400000" rotWithShape="0">
              <a:srgbClr val="000000">
                <a:alpha val="38000"/>
              </a:srgbClr>
            </a:outerShdw>
          </a:effectLst>
        </p:spPr>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4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efault Sub-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5" name="Title 1"/>
          <p:cNvSpPr>
            <a:spLocks noGrp="1"/>
          </p:cNvSpPr>
          <p:nvPr>
            <p:ph type="ctrTitle"/>
          </p:nvPr>
        </p:nvSpPr>
        <p:spPr>
          <a:xfrm>
            <a:off x="914400" y="1447800"/>
            <a:ext cx="7315200" cy="1362456"/>
          </a:xfrm>
        </p:spPr>
        <p:txBody>
          <a:bodyPr>
            <a:normAutofit/>
          </a:bodyPr>
          <a:lstStyle>
            <a:lvl1pPr algn="l">
              <a:defRPr sz="3600" b="0">
                <a:solidFill>
                  <a:schemeClr val="accent3"/>
                </a:solidFill>
                <a:latin typeface="+mj-lt"/>
              </a:defRPr>
            </a:lvl1pPr>
          </a:lstStyle>
          <a:p>
            <a:r>
              <a:rPr lang="en-US" dirty="0"/>
              <a:t>Click to edit Master title style</a:t>
            </a:r>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77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3387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11/17/2021</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53076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766934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819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3" descr="USI_tag_RGB"/>
          <p:cNvPicPr>
            <a:picLocks noChangeAspect="1" noChangeArrowheads="1"/>
          </p:cNvPicPr>
          <p:nvPr userDrawn="1"/>
        </p:nvPicPr>
        <p:blipFill>
          <a:blip r:embed="rId2" cstate="print"/>
          <a:stretch>
            <a:fillRect/>
          </a:stretch>
        </p:blipFill>
        <p:spPr bwMode="auto">
          <a:xfrm>
            <a:off x="228600" y="267855"/>
            <a:ext cx="5210175" cy="835890"/>
          </a:xfrm>
          <a:prstGeom prst="rect">
            <a:avLst/>
          </a:prstGeom>
          <a:noFill/>
          <a:ln w="9525">
            <a:noFill/>
            <a:miter lim="800000"/>
            <a:headEnd/>
            <a:tailEnd/>
          </a:ln>
        </p:spPr>
      </p:pic>
    </p:spTree>
    <p:extLst>
      <p:ext uri="{BB962C8B-B14F-4D97-AF65-F5344CB8AC3E}">
        <p14:creationId xmlns:p14="http://schemas.microsoft.com/office/powerpoint/2010/main" val="587507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B338E-B5F2-4BB8-ABB9-039831B88A77}" type="datetimeFigureOut">
              <a:rPr lang="en-US" smtClean="0"/>
              <a:pPr/>
              <a:t>11/17/2021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4" name="Slide Number Placeholder 3"/>
          <p:cNvSpPr>
            <a:spLocks noGrp="1"/>
          </p:cNvSpPr>
          <p:nvPr>
            <p:ph type="sldNum" sz="quarter" idx="12"/>
          </p:nvPr>
        </p:nvSpPr>
        <p:spPr/>
        <p:txBody>
          <a:bodyPr/>
          <a:lstStyle/>
          <a:p>
            <a:fld id="{C1A02CAF-E160-4F34-825B-04CB85FCECA5}" type="slidenum">
              <a:rPr lang="en-US" smtClean="0"/>
              <a:pPr/>
              <a:t>‹#›</a:t>
            </a:fld>
            <a:endParaRPr lang="en-US"/>
          </a:p>
        </p:txBody>
      </p:sp>
      <p:pic>
        <p:nvPicPr>
          <p:cNvPr id="7" name="Picture 6">
            <a:extLst>
              <a:ext uri="{FF2B5EF4-FFF2-40B4-BE49-F238E27FC236}">
                <a16:creationId xmlns:a16="http://schemas.microsoft.com/office/drawing/2014/main" id="{92099260-AFD6-46DA-9F0A-688162E59C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663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pic>
        <p:nvPicPr>
          <p:cNvPr id="8" name="US_tag_RGB.png" descr="/Users/David/Documents/+Clients/UncommonSchools/PowerPoint/US_tag_RGB.pn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11/17/2021</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373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8" name="US_tag_RGB.png" descr="/Users/David/Documents/+Clients/UncommonSchools/PowerPoint/US_tag_RGB.png"/>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664874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8" name="US_tag_RGB.png" descr="/Users/David/Documents/+Clients/UncommonSchools/PowerPoint/US_tag_RGB.png"/>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186748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18096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11/17/2021</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6528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651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7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0">
                <a:solidFill>
                  <a:schemeClr val="bg1"/>
                </a:solidFill>
                <a:latin typeface="+mj-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944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11/17/2021</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002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2974079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649280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1015683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96030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11/17/2021</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388969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785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11/17/2021</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955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reeform 1"/>
          <p:cNvSpPr/>
          <p:nvPr/>
        </p:nvSpPr>
        <p:spPr>
          <a:xfrm>
            <a:off x="450850" y="-7938"/>
            <a:ext cx="8702675" cy="6034088"/>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solidFill>
                <a:srgbClr val="4C4C4C"/>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91729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28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 Sub-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5" name="Title 1"/>
          <p:cNvSpPr>
            <a:spLocks noGrp="1"/>
          </p:cNvSpPr>
          <p:nvPr>
            <p:ph type="ctrTitle"/>
          </p:nvPr>
        </p:nvSpPr>
        <p:spPr>
          <a:xfrm>
            <a:off x="914400" y="1447800"/>
            <a:ext cx="7315200" cy="1362456"/>
          </a:xfrm>
        </p:spPr>
        <p:txBody>
          <a:bodyPr>
            <a:normAutofit/>
          </a:bodyPr>
          <a:lstStyle>
            <a:lvl1pPr algn="l">
              <a:defRPr sz="3600" b="0">
                <a:solidFill>
                  <a:schemeClr val="accent3"/>
                </a:solidFill>
                <a:latin typeface="+mj-lt"/>
              </a:defRPr>
            </a:lvl1pPr>
          </a:lstStyle>
          <a:p>
            <a:r>
              <a:rPr lang="en-US" dirty="0"/>
              <a:t>Click to edit Master title style</a:t>
            </a:r>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228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448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83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9"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effectLst/>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0735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effectLst/>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3509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effectLst/>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860811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3.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4"/>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3"/>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11/17/2021</a:t>
            </a:fld>
            <a:endParaRPr lang="en-US" dirty="0">
              <a:latin typeface="Verdana" pitchFamily="34" charset="0"/>
            </a:endParaRPr>
          </a:p>
        </p:txBody>
      </p:sp>
      <p:sp>
        <p:nvSpPr>
          <p:cNvPr id="9" name="Slide Number Placeholder 5"/>
          <p:cNvSpPr>
            <a:spLocks noGrp="1"/>
          </p:cNvSpPr>
          <p:nvPr>
            <p:ph type="sldNum" sz="quarter" idx="4"/>
          </p:nvPr>
        </p:nvSpPr>
        <p:spPr>
          <a:xfrm>
            <a:off x="8139330" y="6287673"/>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2628422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0346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725" r:id="rId1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11/17/2021</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38376156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724" r:id="rId20"/>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11/17/2021</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2385026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11/17/2021</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9741501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11/17/2021</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25305089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r="5000" b="6334"/>
          <a:stretch/>
        </p:blipFill>
        <p:spPr>
          <a:xfrm>
            <a:off x="457200" y="0"/>
            <a:ext cx="8686800" cy="6020972"/>
          </a:xfrm>
          <a:prstGeom prst="rect">
            <a:avLst/>
          </a:prstGeom>
        </p:spPr>
      </p:pic>
      <p:sp>
        <p:nvSpPr>
          <p:cNvPr id="3" name="Rectangle 2"/>
          <p:cNvSpPr>
            <a:spLocks noChangeArrowheads="1"/>
          </p:cNvSpPr>
          <p:nvPr/>
        </p:nvSpPr>
        <p:spPr bwMode="auto">
          <a:xfrm>
            <a:off x="170090" y="1165492"/>
            <a:ext cx="7366000" cy="116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defPPr>
              <a:defRPr lang="x-none"/>
            </a:defPPr>
            <a:lvl1pPr algn="l" rtl="0" fontAlgn="base">
              <a:spcBef>
                <a:spcPct val="0"/>
              </a:spcBef>
              <a:spcAft>
                <a:spcPct val="0"/>
              </a:spcAft>
              <a:defRPr sz="2400" kern="1200">
                <a:solidFill>
                  <a:schemeClr val="tx1"/>
                </a:solidFill>
                <a:latin typeface="Verdana" pitchFamily="34" charset="0"/>
                <a:ea typeface="+mn-ea"/>
                <a:cs typeface="Arial" charset="0"/>
              </a:defRPr>
            </a:lvl1pPr>
            <a:lvl2pPr marL="457200" algn="l" rtl="0" fontAlgn="base">
              <a:spcBef>
                <a:spcPct val="0"/>
              </a:spcBef>
              <a:spcAft>
                <a:spcPct val="0"/>
              </a:spcAft>
              <a:defRPr sz="2400" kern="1200">
                <a:solidFill>
                  <a:schemeClr val="tx1"/>
                </a:solidFill>
                <a:latin typeface="Verdana" pitchFamily="34" charset="0"/>
                <a:ea typeface="+mn-ea"/>
                <a:cs typeface="Arial" charset="0"/>
              </a:defRPr>
            </a:lvl2pPr>
            <a:lvl3pPr marL="914400" algn="l" rtl="0" fontAlgn="base">
              <a:spcBef>
                <a:spcPct val="0"/>
              </a:spcBef>
              <a:spcAft>
                <a:spcPct val="0"/>
              </a:spcAft>
              <a:defRPr sz="2400" kern="1200">
                <a:solidFill>
                  <a:schemeClr val="tx1"/>
                </a:solidFill>
                <a:latin typeface="Verdana" pitchFamily="34" charset="0"/>
                <a:ea typeface="+mn-ea"/>
                <a:cs typeface="Arial" charset="0"/>
              </a:defRPr>
            </a:lvl3pPr>
            <a:lvl4pPr marL="1371600" algn="l" rtl="0" fontAlgn="base">
              <a:spcBef>
                <a:spcPct val="0"/>
              </a:spcBef>
              <a:spcAft>
                <a:spcPct val="0"/>
              </a:spcAft>
              <a:defRPr sz="2400" kern="1200">
                <a:solidFill>
                  <a:schemeClr val="tx1"/>
                </a:solidFill>
                <a:latin typeface="Verdana" pitchFamily="34" charset="0"/>
                <a:ea typeface="+mn-ea"/>
                <a:cs typeface="Arial" charset="0"/>
              </a:defRPr>
            </a:lvl4pPr>
            <a:lvl5pPr marL="1828800" algn="l" rtl="0" fontAlgn="base">
              <a:spcBef>
                <a:spcPct val="0"/>
              </a:spcBef>
              <a:spcAft>
                <a:spcPct val="0"/>
              </a:spcAft>
              <a:defRPr sz="2400" kern="1200">
                <a:solidFill>
                  <a:schemeClr val="tx1"/>
                </a:solidFill>
                <a:latin typeface="Verdana" pitchFamily="34" charset="0"/>
                <a:ea typeface="+mn-ea"/>
                <a:cs typeface="Arial" charset="0"/>
              </a:defRPr>
            </a:lvl5pPr>
            <a:lvl6pPr marL="2286000" algn="l" defTabSz="914400" rtl="0" eaLnBrk="1" latinLnBrk="0" hangingPunct="1">
              <a:defRPr sz="2400" kern="1200">
                <a:solidFill>
                  <a:schemeClr val="tx1"/>
                </a:solidFill>
                <a:latin typeface="Verdana" pitchFamily="34" charset="0"/>
                <a:ea typeface="+mn-ea"/>
                <a:cs typeface="Arial" charset="0"/>
              </a:defRPr>
            </a:lvl6pPr>
            <a:lvl7pPr marL="2743200" algn="l" defTabSz="914400" rtl="0" eaLnBrk="1" latinLnBrk="0" hangingPunct="1">
              <a:defRPr sz="2400" kern="1200">
                <a:solidFill>
                  <a:schemeClr val="tx1"/>
                </a:solidFill>
                <a:latin typeface="Verdana" pitchFamily="34" charset="0"/>
                <a:ea typeface="+mn-ea"/>
                <a:cs typeface="Arial" charset="0"/>
              </a:defRPr>
            </a:lvl7pPr>
            <a:lvl8pPr marL="3200400" algn="l" defTabSz="914400" rtl="0" eaLnBrk="1" latinLnBrk="0" hangingPunct="1">
              <a:defRPr sz="2400" kern="1200">
                <a:solidFill>
                  <a:schemeClr val="tx1"/>
                </a:solidFill>
                <a:latin typeface="Verdana" pitchFamily="34" charset="0"/>
                <a:ea typeface="+mn-ea"/>
                <a:cs typeface="Arial" charset="0"/>
              </a:defRPr>
            </a:lvl8pPr>
            <a:lvl9pPr marL="3657600" algn="l" defTabSz="914400" rtl="0" eaLnBrk="1" latinLnBrk="0" hangingPunct="1">
              <a:defRPr sz="2400" kern="1200">
                <a:solidFill>
                  <a:schemeClr val="tx1"/>
                </a:solidFill>
                <a:latin typeface="Verdana" pitchFamily="34" charset="0"/>
                <a:ea typeface="+mn-ea"/>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4C4C4C"/>
                </a:solidFill>
                <a:effectLst/>
                <a:uLnTx/>
                <a:uFillTx/>
                <a:latin typeface="Franklin Gothic Medium" pitchFamily="34" charset="0"/>
                <a:ea typeface="+mn-ea"/>
                <a:cs typeface="Arial" charset="0"/>
              </a:rPr>
              <a:t>                    </a:t>
            </a:r>
            <a:endParaRPr kumimoji="0" lang="en-US" sz="4000" b="1" i="0" u="none" strike="noStrike" kern="1200" cap="none" spc="0" normalizeH="0" baseline="0" noProof="0" dirty="0">
              <a:ln>
                <a:noFill/>
              </a:ln>
              <a:solidFill>
                <a:srgbClr val="4C4C4C"/>
              </a:solidFill>
              <a:effectLst/>
              <a:uLnTx/>
              <a:uFillTx/>
              <a:latin typeface="Franklin Gothic Medium" pitchFamily="34" charset="0"/>
              <a:ea typeface="+mn-ea"/>
              <a:cs typeface="Arial" charset="0"/>
            </a:endParaRPr>
          </a:p>
        </p:txBody>
      </p:sp>
      <p:sp>
        <p:nvSpPr>
          <p:cNvPr id="6" name="Subtitle 2"/>
          <p:cNvSpPr txBox="1">
            <a:spLocks/>
          </p:cNvSpPr>
          <p:nvPr/>
        </p:nvSpPr>
        <p:spPr>
          <a:xfrm>
            <a:off x="457200" y="4902093"/>
            <a:ext cx="8686800" cy="576072"/>
          </a:xfrm>
          <a:prstGeom prst="rect">
            <a:avLst/>
          </a:prstGeom>
          <a:solidFill>
            <a:schemeClr val="bg2">
              <a:lumMod val="25000"/>
              <a:alpha val="6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a:ea typeface="+mn-ea"/>
                <a:cs typeface="+mn-cs"/>
              </a:rPr>
              <a:t>Reading</a:t>
            </a:r>
            <a:r>
              <a:rPr lang="en-US" b="1" dirty="0">
                <a:solidFill>
                  <a:prstClr val="white"/>
                </a:solidFill>
                <a:effectLst>
                  <a:outerShdw blurRad="38100" dist="38100" dir="2700000" algn="tl">
                    <a:srgbClr val="000000">
                      <a:alpha val="43137"/>
                    </a:srgbClr>
                  </a:outerShdw>
                </a:effectLst>
                <a:latin typeface="Franklin Gothic Book"/>
              </a:rPr>
              <a:t> Reconsidered Unit Preparation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a:ea typeface="+mn-ea"/>
              <a:cs typeface="+mn-cs"/>
            </a:endParaRPr>
          </a:p>
        </p:txBody>
      </p:sp>
      <p:sp>
        <p:nvSpPr>
          <p:cNvPr id="11" name="Title 2"/>
          <p:cNvSpPr txBox="1">
            <a:spLocks/>
          </p:cNvSpPr>
          <p:nvPr/>
        </p:nvSpPr>
        <p:spPr>
          <a:xfrm>
            <a:off x="462338" y="457200"/>
            <a:ext cx="8681662" cy="1371600"/>
          </a:xfrm>
          <a:prstGeom prst="rect">
            <a:avLst/>
          </a:prstGeom>
          <a:solidFill>
            <a:schemeClr val="tx1">
              <a:alpha val="60000"/>
            </a:schemeClr>
          </a:solidFill>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DD00"/>
                </a:solidFill>
                <a:effectLst>
                  <a:outerShdw blurRad="38100" dist="38100" dir="2700000" algn="tl">
                    <a:srgbClr val="000000">
                      <a:alpha val="43137"/>
                    </a:srgbClr>
                  </a:outerShdw>
                </a:effectLst>
                <a:uLnTx/>
                <a:uFillTx/>
                <a:latin typeface="Franklin Gothic Medium"/>
                <a:ea typeface="+mj-ea"/>
                <a:cs typeface="+mj-cs"/>
              </a:rPr>
              <a:t>Teach Like a Champion</a:t>
            </a:r>
            <a:r>
              <a:rPr kumimoji="0" lang="en-US" sz="4000" b="0" i="0" u="none" strike="noStrike" kern="1200" cap="none" spc="0" normalizeH="0" baseline="0" noProof="0" dirty="0">
                <a:ln>
                  <a:noFill/>
                </a:ln>
                <a:solidFill>
                  <a:srgbClr val="FFDD00"/>
                </a:solidFill>
                <a:effectLst/>
                <a:uLnTx/>
                <a:uFillTx/>
                <a:latin typeface="Franklin Gothic Medium"/>
                <a:ea typeface="+mj-ea"/>
                <a:cs typeface="+mj-cs"/>
              </a:rPr>
              <a:t> </a:t>
            </a:r>
            <a:br>
              <a:rPr kumimoji="0" lang="en-US" sz="4000" b="0" i="0" u="none" strike="noStrike" kern="1200" cap="none" spc="0" normalizeH="0" baseline="0" noProof="0" dirty="0">
                <a:ln>
                  <a:noFill/>
                </a:ln>
                <a:solidFill>
                  <a:srgbClr val="FFDD00"/>
                </a:solidFill>
                <a:effectLst/>
                <a:uLnTx/>
                <a:uFillTx/>
                <a:latin typeface="Franklin Gothic Medium"/>
                <a:ea typeface="+mj-ea"/>
                <a:cs typeface="+mj-cs"/>
              </a:rPr>
            </a:br>
            <a:endParaRPr kumimoji="0" lang="en-US" sz="4000" b="0" i="0" u="none" strike="noStrike" kern="1200" cap="none" spc="0" normalizeH="0" baseline="0" noProof="0" dirty="0">
              <a:ln>
                <a:noFill/>
              </a:ln>
              <a:solidFill>
                <a:srgbClr val="FFDD00"/>
              </a:solidFill>
              <a:effectLst>
                <a:outerShdw blurRad="38100" dist="38100" dir="2700000" algn="tl">
                  <a:srgbClr val="000000">
                    <a:alpha val="43137"/>
                  </a:srgbClr>
                </a:outerShdw>
              </a:effectLst>
              <a:uLnTx/>
              <a:uFillTx/>
              <a:latin typeface="Franklin Gothic Medium"/>
              <a:ea typeface="+mj-ea"/>
              <a:cs typeface="+mj-cs"/>
            </a:endParaRPr>
          </a:p>
        </p:txBody>
      </p:sp>
    </p:spTree>
    <p:extLst>
      <p:ext uri="{BB962C8B-B14F-4D97-AF65-F5344CB8AC3E}">
        <p14:creationId xmlns:p14="http://schemas.microsoft.com/office/powerpoint/2010/main" val="64474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ACD5-E66E-440C-B1D8-E3A4FAF9F427}"/>
              </a:ext>
            </a:extLst>
          </p:cNvPr>
          <p:cNvSpPr>
            <a:spLocks noGrp="1"/>
          </p:cNvSpPr>
          <p:nvPr>
            <p:ph type="title"/>
          </p:nvPr>
        </p:nvSpPr>
        <p:spPr>
          <a:xfrm>
            <a:off x="450906" y="106680"/>
            <a:ext cx="8693094" cy="563562"/>
          </a:xfrm>
        </p:spPr>
        <p:txBody>
          <a:bodyPr>
            <a:noAutofit/>
          </a:bodyPr>
          <a:lstStyle/>
          <a:p>
            <a:r>
              <a:rPr lang="en-US" dirty="0">
                <a:solidFill>
                  <a:schemeClr val="accent3"/>
                </a:solidFill>
              </a:rPr>
              <a:t>Agenda</a:t>
            </a:r>
          </a:p>
        </p:txBody>
      </p:sp>
      <p:sp>
        <p:nvSpPr>
          <p:cNvPr id="3" name="Content Placeholder 2">
            <a:extLst>
              <a:ext uri="{FF2B5EF4-FFF2-40B4-BE49-F238E27FC236}">
                <a16:creationId xmlns:a16="http://schemas.microsoft.com/office/drawing/2014/main" id="{00BF332A-7D05-4AB1-831C-39C330519725}"/>
              </a:ext>
            </a:extLst>
          </p:cNvPr>
          <p:cNvSpPr>
            <a:spLocks noGrp="1"/>
          </p:cNvSpPr>
          <p:nvPr>
            <p:ph idx="1"/>
          </p:nvPr>
        </p:nvSpPr>
        <p:spPr>
          <a:xfrm>
            <a:off x="450906" y="4097709"/>
            <a:ext cx="8710483" cy="1647453"/>
          </a:xfrm>
        </p:spPr>
        <p:txBody>
          <a:bodyPr>
            <a:noAutofit/>
          </a:bodyPr>
          <a:lstStyle/>
          <a:p>
            <a:pPr marL="0" indent="0" algn="ctr">
              <a:buNone/>
            </a:pPr>
            <a:r>
              <a:rPr lang="en-US" dirty="0"/>
              <a:t>Rigor Through Rich Text</a:t>
            </a:r>
          </a:p>
          <a:p>
            <a:pPr marL="0" indent="0" algn="ctr">
              <a:buNone/>
            </a:pPr>
            <a:r>
              <a:rPr lang="en-US" dirty="0">
                <a:solidFill>
                  <a:schemeClr val="accent3"/>
                </a:solidFill>
              </a:rPr>
              <a:t>Essential Understandings</a:t>
            </a:r>
          </a:p>
          <a:p>
            <a:pPr marL="0" indent="0" algn="ctr">
              <a:buNone/>
            </a:pPr>
            <a:r>
              <a:rPr lang="en-US" dirty="0"/>
              <a:t>Make It Your Own</a:t>
            </a:r>
          </a:p>
          <a:p>
            <a:pPr marL="0" indent="0" algn="ctr">
              <a:buNone/>
            </a:pPr>
            <a:endParaRPr lang="en-US" dirty="0"/>
          </a:p>
        </p:txBody>
      </p:sp>
    </p:spTree>
    <p:extLst>
      <p:ext uri="{BB962C8B-B14F-4D97-AF65-F5344CB8AC3E}">
        <p14:creationId xmlns:p14="http://schemas.microsoft.com/office/powerpoint/2010/main" val="3885367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ngineering drawing&#10;&#10;Description automatically generated">
            <a:extLst>
              <a:ext uri="{FF2B5EF4-FFF2-40B4-BE49-F238E27FC236}">
                <a16:creationId xmlns:a16="http://schemas.microsoft.com/office/drawing/2014/main" id="{1B934315-4BDF-4EEA-944C-962B8B8E6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011056"/>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Definition</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022334"/>
            <a:ext cx="8686800" cy="1815882"/>
          </a:xfrm>
          <a:prstGeom prst="rect">
            <a:avLst/>
          </a:prstGeom>
          <a:solidFill>
            <a:srgbClr val="484848">
              <a:alpha val="80000"/>
            </a:srgbClr>
          </a:solidFill>
        </p:spPr>
        <p:txBody>
          <a:bodyPr wrap="square" rtlCol="0">
            <a:spAutoFit/>
          </a:bodyPr>
          <a:lstStyle/>
          <a:p>
            <a:pPr algn="ctr"/>
            <a:r>
              <a:rPr lang="en-US" sz="2800" dirty="0">
                <a:solidFill>
                  <a:schemeClr val="bg1"/>
                </a:solidFill>
              </a:rPr>
              <a:t>An </a:t>
            </a:r>
            <a:r>
              <a:rPr lang="en-US" sz="2800" b="1" dirty="0">
                <a:solidFill>
                  <a:schemeClr val="tx2"/>
                </a:solidFill>
              </a:rPr>
              <a:t>Essential Understanding </a:t>
            </a:r>
            <a:r>
              <a:rPr lang="en-US" sz="2800" dirty="0">
                <a:solidFill>
                  <a:schemeClr val="bg1"/>
                </a:solidFill>
              </a:rPr>
              <a:t>is an idea expressed in 1-3 sentences that captures a concept about life, literature, or history that you want your students to remember as a result of reading this text in your class.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7</a:t>
            </a:r>
          </a:p>
        </p:txBody>
      </p:sp>
    </p:spTree>
    <p:extLst>
      <p:ext uri="{BB962C8B-B14F-4D97-AF65-F5344CB8AC3E}">
        <p14:creationId xmlns:p14="http://schemas.microsoft.com/office/powerpoint/2010/main" val="18436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ering drawing&#10;&#10;Description automatically generated">
            <a:extLst>
              <a:ext uri="{FF2B5EF4-FFF2-40B4-BE49-F238E27FC236}">
                <a16:creationId xmlns:a16="http://schemas.microsoft.com/office/drawing/2014/main" id="{39658C78-C980-4F79-84A2-AE581FF3D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011056"/>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1101436"/>
            <a:ext cx="8686800" cy="1384995"/>
          </a:xfrm>
          <a:prstGeom prst="rect">
            <a:avLst/>
          </a:prstGeom>
          <a:solidFill>
            <a:srgbClr val="484848">
              <a:alpha val="80000"/>
            </a:srgbClr>
          </a:solidFill>
        </p:spPr>
        <p:txBody>
          <a:bodyPr wrap="square" rtlCol="0">
            <a:spAutoFit/>
          </a:bodyPr>
          <a:lstStyle/>
          <a:p>
            <a:pPr marL="0" lvl="1" algn="ctr"/>
            <a:r>
              <a:rPr lang="en-US" sz="2800" dirty="0">
                <a:solidFill>
                  <a:schemeClr val="bg1"/>
                </a:solidFill>
              </a:rPr>
              <a:t>Consider these three categories. What ideas and concepts in these three categories do you want your students to remember about </a:t>
            </a:r>
            <a:r>
              <a:rPr lang="en-US" sz="2800" i="1" dirty="0">
                <a:solidFill>
                  <a:schemeClr val="bg1"/>
                </a:solidFill>
              </a:rPr>
              <a:t>&lt;Title of Book&gt;</a:t>
            </a:r>
            <a:r>
              <a:rPr lang="en-US" sz="2800" dirty="0">
                <a:solidFill>
                  <a:schemeClr val="bg1"/>
                </a:solidFill>
              </a:rPr>
              <a:t>?</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7</a:t>
            </a:r>
          </a:p>
        </p:txBody>
      </p:sp>
      <p:graphicFrame>
        <p:nvGraphicFramePr>
          <p:cNvPr id="4" name="Table 9">
            <a:extLst>
              <a:ext uri="{FF2B5EF4-FFF2-40B4-BE49-F238E27FC236}">
                <a16:creationId xmlns:a16="http://schemas.microsoft.com/office/drawing/2014/main" id="{BBB669EC-AC75-44EE-A3BC-91BA35E5B896}"/>
              </a:ext>
            </a:extLst>
          </p:cNvPr>
          <p:cNvGraphicFramePr>
            <a:graphicFrameLocks noGrp="1"/>
          </p:cNvGraphicFramePr>
          <p:nvPr>
            <p:extLst>
              <p:ext uri="{D42A27DB-BD31-4B8C-83A1-F6EECF244321}">
                <p14:modId xmlns:p14="http://schemas.microsoft.com/office/powerpoint/2010/main" val="4133575119"/>
              </p:ext>
            </p:extLst>
          </p:nvPr>
        </p:nvGraphicFramePr>
        <p:xfrm>
          <a:off x="1327677" y="2869578"/>
          <a:ext cx="6945846" cy="2926080"/>
        </p:xfrm>
        <a:graphic>
          <a:graphicData uri="http://schemas.openxmlformats.org/drawingml/2006/table">
            <a:tbl>
              <a:tblPr firstRow="1" bandRow="1">
                <a:tableStyleId>{5940675A-B579-460E-94D1-54222C63F5DA}</a:tableStyleId>
              </a:tblPr>
              <a:tblGrid>
                <a:gridCol w="1791297">
                  <a:extLst>
                    <a:ext uri="{9D8B030D-6E8A-4147-A177-3AD203B41FA5}">
                      <a16:colId xmlns:a16="http://schemas.microsoft.com/office/drawing/2014/main" val="501739894"/>
                    </a:ext>
                  </a:extLst>
                </a:gridCol>
                <a:gridCol w="5154549">
                  <a:extLst>
                    <a:ext uri="{9D8B030D-6E8A-4147-A177-3AD203B41FA5}">
                      <a16:colId xmlns:a16="http://schemas.microsoft.com/office/drawing/2014/main" val="788727579"/>
                    </a:ext>
                  </a:extLst>
                </a:gridCol>
              </a:tblGrid>
              <a:tr h="419120">
                <a:tc gridSpan="2">
                  <a:txBody>
                    <a:bodyPr/>
                    <a:lstStyle/>
                    <a:p>
                      <a:pPr algn="ctr"/>
                      <a:r>
                        <a:rPr lang="en-US" sz="2400" b="1" dirty="0"/>
                        <a:t>Types of Essential Understandings</a:t>
                      </a:r>
                    </a:p>
                  </a:txBody>
                  <a:tcPr>
                    <a:solidFill>
                      <a:schemeClr val="tx2"/>
                    </a:solidFill>
                  </a:tcPr>
                </a:tc>
                <a:tc hMerge="1">
                  <a:txBody>
                    <a:bodyPr/>
                    <a:lstStyle/>
                    <a:p>
                      <a:endParaRPr lang="en-US" dirty="0"/>
                    </a:p>
                  </a:txBody>
                  <a:tcPr>
                    <a:solidFill>
                      <a:schemeClr val="bg1"/>
                    </a:solidFill>
                  </a:tcPr>
                </a:tc>
                <a:extLst>
                  <a:ext uri="{0D108BD9-81ED-4DB2-BD59-A6C34878D82A}">
                    <a16:rowId xmlns:a16="http://schemas.microsoft.com/office/drawing/2014/main" val="2822142906"/>
                  </a:ext>
                </a:extLst>
              </a:tr>
              <a:tr h="733461">
                <a:tc>
                  <a:txBody>
                    <a:bodyPr/>
                    <a:lstStyle/>
                    <a:p>
                      <a:r>
                        <a:rPr lang="en-US" sz="2400" b="1" dirty="0"/>
                        <a:t>Literary </a:t>
                      </a:r>
                    </a:p>
                  </a:txBody>
                  <a:tcPr>
                    <a:solidFill>
                      <a:schemeClr val="bg1"/>
                    </a:solidFill>
                  </a:tcPr>
                </a:tc>
                <a:tc>
                  <a:txBody>
                    <a:bodyPr/>
                    <a:lstStyle/>
                    <a:p>
                      <a:r>
                        <a:rPr lang="en-US" sz="2400" dirty="0"/>
                        <a:t>genre, author’s craft, diction, literary elements</a:t>
                      </a:r>
                    </a:p>
                  </a:txBody>
                  <a:tcPr>
                    <a:solidFill>
                      <a:schemeClr val="bg1"/>
                    </a:solidFill>
                  </a:tcPr>
                </a:tc>
                <a:extLst>
                  <a:ext uri="{0D108BD9-81ED-4DB2-BD59-A6C34878D82A}">
                    <a16:rowId xmlns:a16="http://schemas.microsoft.com/office/drawing/2014/main" val="1686931183"/>
                  </a:ext>
                </a:extLst>
              </a:tr>
              <a:tr h="733461">
                <a:tc>
                  <a:txBody>
                    <a:bodyPr/>
                    <a:lstStyle/>
                    <a:p>
                      <a:r>
                        <a:rPr lang="en-US" sz="2400" b="1" dirty="0"/>
                        <a:t>Thematic</a:t>
                      </a:r>
                    </a:p>
                  </a:txBody>
                  <a:tcPr>
                    <a:solidFill>
                      <a:schemeClr val="bg1"/>
                    </a:solidFill>
                  </a:tcPr>
                </a:tc>
                <a:tc>
                  <a:txBody>
                    <a:bodyPr/>
                    <a:lstStyle/>
                    <a:p>
                      <a:r>
                        <a:rPr lang="en-US" sz="2400" dirty="0"/>
                        <a:t>larger life lessons or ideas about the human experience </a:t>
                      </a:r>
                    </a:p>
                  </a:txBody>
                  <a:tcPr>
                    <a:solidFill>
                      <a:schemeClr val="bg1"/>
                    </a:solidFill>
                  </a:tcPr>
                </a:tc>
                <a:extLst>
                  <a:ext uri="{0D108BD9-81ED-4DB2-BD59-A6C34878D82A}">
                    <a16:rowId xmlns:a16="http://schemas.microsoft.com/office/drawing/2014/main" val="1460906975"/>
                  </a:ext>
                </a:extLst>
              </a:tr>
              <a:tr h="733461">
                <a:tc>
                  <a:txBody>
                    <a:bodyPr/>
                    <a:lstStyle/>
                    <a:p>
                      <a:r>
                        <a:rPr lang="en-US" sz="2400" b="1" dirty="0"/>
                        <a:t>Contextual </a:t>
                      </a:r>
                    </a:p>
                  </a:txBody>
                  <a:tcPr>
                    <a:solidFill>
                      <a:schemeClr val="bg1"/>
                    </a:solidFill>
                  </a:tcPr>
                </a:tc>
                <a:tc>
                  <a:txBody>
                    <a:bodyPr/>
                    <a:lstStyle/>
                    <a:p>
                      <a:r>
                        <a:rPr lang="en-US" sz="2400" dirty="0"/>
                        <a:t>relevant historical, social, or cultural knowledge</a:t>
                      </a:r>
                    </a:p>
                  </a:txBody>
                  <a:tcPr>
                    <a:solidFill>
                      <a:schemeClr val="bg1"/>
                    </a:solidFill>
                  </a:tcPr>
                </a:tc>
                <a:extLst>
                  <a:ext uri="{0D108BD9-81ED-4DB2-BD59-A6C34878D82A}">
                    <a16:rowId xmlns:a16="http://schemas.microsoft.com/office/drawing/2014/main" val="2123859330"/>
                  </a:ext>
                </a:extLst>
              </a:tr>
            </a:tbl>
          </a:graphicData>
        </a:graphic>
      </p:graphicFrame>
    </p:spTree>
    <p:extLst>
      <p:ext uri="{BB962C8B-B14F-4D97-AF65-F5344CB8AC3E}">
        <p14:creationId xmlns:p14="http://schemas.microsoft.com/office/powerpoint/2010/main" val="426679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E5C1D-58F7-42B4-A30F-F4D3557A57F2}"/>
              </a:ext>
            </a:extLst>
          </p:cNvPr>
          <p:cNvPicPr>
            <a:picLocks noChangeAspect="1"/>
          </p:cNvPicPr>
          <p:nvPr/>
        </p:nvPicPr>
        <p:blipFill>
          <a:blip r:embed="rId3"/>
          <a:stretch>
            <a:fillRect/>
          </a:stretch>
        </p:blipFill>
        <p:spPr>
          <a:xfrm>
            <a:off x="670560" y="807462"/>
            <a:ext cx="8399352" cy="2463810"/>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Make Them Yours</a:t>
            </a: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8</a:t>
            </a:r>
          </a:p>
        </p:txBody>
      </p:sp>
      <p:sp>
        <p:nvSpPr>
          <p:cNvPr id="13" name="Rectangle: Rounded Corners 12">
            <a:extLst>
              <a:ext uri="{FF2B5EF4-FFF2-40B4-BE49-F238E27FC236}">
                <a16:creationId xmlns:a16="http://schemas.microsoft.com/office/drawing/2014/main" id="{804BCE06-C604-43F4-8A6E-873749975E58}"/>
              </a:ext>
            </a:extLst>
          </p:cNvPr>
          <p:cNvSpPr/>
          <p:nvPr/>
        </p:nvSpPr>
        <p:spPr>
          <a:xfrm>
            <a:off x="457200" y="826191"/>
            <a:ext cx="8669490" cy="1825312"/>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3271272"/>
            <a:ext cx="8686800" cy="2677656"/>
          </a:xfrm>
          <a:prstGeom prst="rect">
            <a:avLst/>
          </a:prstGeom>
          <a:solidFill>
            <a:srgbClr val="484848">
              <a:alpha val="80000"/>
            </a:srgbClr>
          </a:solidFill>
        </p:spPr>
        <p:txBody>
          <a:bodyPr wrap="square" rtlCol="0">
            <a:spAutoFit/>
          </a:bodyPr>
          <a:lstStyle/>
          <a:p>
            <a:pPr marL="0" lvl="1"/>
            <a:r>
              <a:rPr lang="en-US" sz="2800" dirty="0">
                <a:solidFill>
                  <a:schemeClr val="bg1"/>
                </a:solidFill>
              </a:rPr>
              <a:t>Compare the </a:t>
            </a:r>
            <a:r>
              <a:rPr lang="en-US" sz="2800" dirty="0">
                <a:solidFill>
                  <a:schemeClr val="tx2"/>
                </a:solidFill>
              </a:rPr>
              <a:t>Essential Understandings </a:t>
            </a:r>
            <a:r>
              <a:rPr lang="en-US" sz="2800" dirty="0">
                <a:solidFill>
                  <a:schemeClr val="bg1"/>
                </a:solidFill>
              </a:rPr>
              <a:t>in the unit plan with the takeaways you wrote. </a:t>
            </a:r>
          </a:p>
          <a:p>
            <a:pPr lvl="1" indent="-457200">
              <a:buFont typeface="Arial" panose="020B0604020202020204" pitchFamily="34" charset="0"/>
              <a:buChar char="•"/>
            </a:pPr>
            <a:r>
              <a:rPr lang="en-US" sz="2800" dirty="0">
                <a:solidFill>
                  <a:schemeClr val="bg1"/>
                </a:solidFill>
              </a:rPr>
              <a:t>How do these Essential Understandings reflect your thinking about the book? </a:t>
            </a:r>
          </a:p>
          <a:p>
            <a:pPr lvl="1" indent="-457200">
              <a:buFont typeface="Arial" panose="020B0604020202020204" pitchFamily="34" charset="0"/>
              <a:buChar char="•"/>
            </a:pPr>
            <a:r>
              <a:rPr lang="en-US" sz="2800" dirty="0">
                <a:solidFill>
                  <a:schemeClr val="bg1"/>
                </a:solidFill>
              </a:rPr>
              <a:t>How do these Essential Understandings push your thinking?  </a:t>
            </a:r>
          </a:p>
        </p:txBody>
      </p:sp>
    </p:spTree>
    <p:extLst>
      <p:ext uri="{BB962C8B-B14F-4D97-AF65-F5344CB8AC3E}">
        <p14:creationId xmlns:p14="http://schemas.microsoft.com/office/powerpoint/2010/main" val="186181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Make Them Yours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947718"/>
            <a:ext cx="8686800" cy="954107"/>
          </a:xfrm>
          <a:prstGeom prst="rect">
            <a:avLst/>
          </a:prstGeom>
          <a:solidFill>
            <a:srgbClr val="484848">
              <a:alpha val="80000"/>
            </a:srgbClr>
          </a:solidFill>
        </p:spPr>
        <p:txBody>
          <a:bodyPr wrap="square" rtlCol="0">
            <a:spAutoFit/>
          </a:bodyPr>
          <a:lstStyle/>
          <a:p>
            <a:pPr marL="0" lvl="1" algn="ctr"/>
            <a:r>
              <a:rPr lang="en-US" sz="2800" dirty="0">
                <a:solidFill>
                  <a:schemeClr val="tx2"/>
                </a:solidFill>
              </a:rPr>
              <a:t>Turn and Task: </a:t>
            </a:r>
            <a:r>
              <a:rPr lang="en-US" sz="2800" dirty="0">
                <a:solidFill>
                  <a:schemeClr val="bg1"/>
                </a:solidFill>
              </a:rPr>
              <a:t>Jot a sticky word or phrase to use to refer to each Essential Understanding in your unit plan.</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25" name="Title 1">
            <a:extLst>
              <a:ext uri="{FF2B5EF4-FFF2-40B4-BE49-F238E27FC236}">
                <a16:creationId xmlns:a16="http://schemas.microsoft.com/office/drawing/2014/main" id="{3026DA25-E9CA-4ADC-85F3-B32CD6C59C55}"/>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8</a:t>
            </a:r>
          </a:p>
        </p:txBody>
      </p:sp>
      <p:pic>
        <p:nvPicPr>
          <p:cNvPr id="5" name="Picture 4" descr="Graphical user interface, text, application&#10;&#10;Description automatically generated">
            <a:extLst>
              <a:ext uri="{FF2B5EF4-FFF2-40B4-BE49-F238E27FC236}">
                <a16:creationId xmlns:a16="http://schemas.microsoft.com/office/drawing/2014/main" id="{B981E7C8-A1A1-481B-9DB9-D067EA6C5489}"/>
              </a:ext>
            </a:extLst>
          </p:cNvPr>
          <p:cNvPicPr>
            <a:picLocks noChangeAspect="1"/>
          </p:cNvPicPr>
          <p:nvPr/>
        </p:nvPicPr>
        <p:blipFill rotWithShape="1">
          <a:blip r:embed="rId3"/>
          <a:srcRect r="2034"/>
          <a:stretch/>
        </p:blipFill>
        <p:spPr>
          <a:xfrm>
            <a:off x="1792003" y="1814335"/>
            <a:ext cx="7351997" cy="2649174"/>
          </a:xfrm>
          <a:prstGeom prst="rect">
            <a:avLst/>
          </a:prstGeom>
        </p:spPr>
      </p:pic>
      <p:pic>
        <p:nvPicPr>
          <p:cNvPr id="24" name="Picture 8" descr="Animal Farm: 75th Anniversary Edition: George Orwell, Russell Baker:  8601409685823: Amazon.com: Books">
            <a:extLst>
              <a:ext uri="{FF2B5EF4-FFF2-40B4-BE49-F238E27FC236}">
                <a16:creationId xmlns:a16="http://schemas.microsoft.com/office/drawing/2014/main" id="{F9128C69-91B6-45C4-9326-B0F78AB89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24" y="1814335"/>
            <a:ext cx="1299478" cy="2320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letter&#10;&#10;Description automatically generated with medium confidence">
            <a:extLst>
              <a:ext uri="{FF2B5EF4-FFF2-40B4-BE49-F238E27FC236}">
                <a16:creationId xmlns:a16="http://schemas.microsoft.com/office/drawing/2014/main" id="{B528438C-8F44-4AE8-81F3-FD7A9E31AC97}"/>
              </a:ext>
            </a:extLst>
          </p:cNvPr>
          <p:cNvPicPr>
            <a:picLocks noChangeAspect="1"/>
          </p:cNvPicPr>
          <p:nvPr/>
        </p:nvPicPr>
        <p:blipFill rotWithShape="1">
          <a:blip r:embed="rId5"/>
          <a:srcRect t="32014"/>
          <a:stretch/>
        </p:blipFill>
        <p:spPr>
          <a:xfrm>
            <a:off x="2084428" y="886936"/>
            <a:ext cx="6767146" cy="927399"/>
          </a:xfrm>
          <a:prstGeom prst="rect">
            <a:avLst/>
          </a:prstGeom>
        </p:spPr>
      </p:pic>
    </p:spTree>
    <p:extLst>
      <p:ext uri="{BB962C8B-B14F-4D97-AF65-F5344CB8AC3E}">
        <p14:creationId xmlns:p14="http://schemas.microsoft.com/office/powerpoint/2010/main" val="9952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pen&#10;&#10;Description automatically generated with low confidence">
            <a:extLst>
              <a:ext uri="{FF2B5EF4-FFF2-40B4-BE49-F238E27FC236}">
                <a16:creationId xmlns:a16="http://schemas.microsoft.com/office/drawing/2014/main" id="{3F183476-0F7E-4750-8F38-4E7C7E6AC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004559"/>
          </a:xfrm>
          <a:prstGeom prst="rect">
            <a:avLst/>
          </a:prstGeom>
        </p:spPr>
      </p:pic>
      <p:sp>
        <p:nvSpPr>
          <p:cNvPr id="6" name="TextBox 5"/>
          <p:cNvSpPr txBox="1"/>
          <p:nvPr/>
        </p:nvSpPr>
        <p:spPr>
          <a:xfrm>
            <a:off x="457200" y="118912"/>
            <a:ext cx="8686800" cy="584775"/>
          </a:xfrm>
          <a:prstGeom prst="rect">
            <a:avLst/>
          </a:prstGeom>
          <a:solidFill>
            <a:srgbClr val="919191">
              <a:lumMod val="500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Essential Understandings: Make Them Yours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834212"/>
            <a:ext cx="8686800" cy="954107"/>
          </a:xfrm>
          <a:prstGeom prst="rect">
            <a:avLst/>
          </a:prstGeom>
          <a:solidFill>
            <a:srgbClr val="484848">
              <a:alpha val="80000"/>
            </a:srgb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DE22"/>
                </a:solidFill>
                <a:effectLst/>
                <a:uLnTx/>
                <a:uFillTx/>
                <a:latin typeface="Franklin Gothic Book"/>
                <a:ea typeface="+mn-ea"/>
                <a:cs typeface="+mn-cs"/>
              </a:rPr>
              <a:t>Turn and Task: </a:t>
            </a: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Jot a sticky word or phrase to use to refer to each Essential Understanding in your unit plan.</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p:txBody>
      </p:sp>
      <p:sp>
        <p:nvSpPr>
          <p:cNvPr id="25" name="Title 1">
            <a:extLst>
              <a:ext uri="{FF2B5EF4-FFF2-40B4-BE49-F238E27FC236}">
                <a16:creationId xmlns:a16="http://schemas.microsoft.com/office/drawing/2014/main" id="{3026DA25-E9CA-4ADC-85F3-B32CD6C59C55}"/>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DE22"/>
                </a:solidFill>
                <a:effectLst/>
                <a:uLnTx/>
                <a:uFillTx/>
                <a:latin typeface="Franklin Gothic Book"/>
                <a:ea typeface="+mn-ea"/>
                <a:cs typeface="+mn-cs"/>
              </a:rPr>
              <a:t>Page 8</a:t>
            </a:r>
          </a:p>
        </p:txBody>
      </p:sp>
    </p:spTree>
    <p:extLst>
      <p:ext uri="{BB962C8B-B14F-4D97-AF65-F5344CB8AC3E}">
        <p14:creationId xmlns:p14="http://schemas.microsoft.com/office/powerpoint/2010/main" val="59421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holding a pen&#10;&#10;Description automatically generated with low confidence">
            <a:extLst>
              <a:ext uri="{FF2B5EF4-FFF2-40B4-BE49-F238E27FC236}">
                <a16:creationId xmlns:a16="http://schemas.microsoft.com/office/drawing/2014/main" id="{54AAEB62-6C8F-4E87-8DD4-8830E416A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5758214"/>
          </a:xfrm>
          <a:prstGeom prst="rect">
            <a:avLst/>
          </a:prstGeom>
        </p:spPr>
      </p:pic>
      <p:sp>
        <p:nvSpPr>
          <p:cNvPr id="6" name="TextBox 5"/>
          <p:cNvSpPr txBox="1"/>
          <p:nvPr/>
        </p:nvSpPr>
        <p:spPr>
          <a:xfrm>
            <a:off x="457200" y="118912"/>
            <a:ext cx="8686800" cy="584775"/>
          </a:xfrm>
          <a:prstGeom prst="rect">
            <a:avLst/>
          </a:prstGeom>
          <a:solidFill>
            <a:srgbClr val="919191">
              <a:lumMod val="500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Essential Understandings: Make Them Yours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373219"/>
            <a:ext cx="8686800" cy="1384995"/>
          </a:xfrm>
          <a:prstGeom prst="rect">
            <a:avLst/>
          </a:prstGeom>
          <a:solidFill>
            <a:srgbClr val="484848">
              <a:alpha val="80000"/>
            </a:srgb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DE22"/>
                </a:solidFill>
                <a:effectLst/>
                <a:uLnTx/>
                <a:uFillTx/>
                <a:latin typeface="Franklin Gothic Book"/>
                <a:ea typeface="+mn-ea"/>
                <a:cs typeface="+mn-cs"/>
              </a:rPr>
              <a:t>Reflection: </a:t>
            </a: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Which Essential Understandings</a:t>
            </a:r>
            <a:r>
              <a:rPr kumimoji="0" lang="en-US" sz="2800" b="0" i="0" u="none" strike="noStrike" kern="1200" cap="none" spc="0" normalizeH="0" noProof="0" dirty="0">
                <a:ln>
                  <a:noFill/>
                </a:ln>
                <a:solidFill>
                  <a:prstClr val="white"/>
                </a:solidFill>
                <a:effectLst/>
                <a:uLnTx/>
                <a:uFillTx/>
                <a:latin typeface="Franklin Gothic Book"/>
                <a:ea typeface="+mn-ea"/>
                <a:cs typeface="+mn-cs"/>
              </a:rPr>
              <a:t> do you think will be most accessible or interesting to your students? Which may be more challenging to access?</a:t>
            </a:r>
            <a:endParaRPr kumimoji="0" lang="en-US" sz="2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p:txBody>
      </p:sp>
      <p:sp>
        <p:nvSpPr>
          <p:cNvPr id="25" name="Title 1">
            <a:extLst>
              <a:ext uri="{FF2B5EF4-FFF2-40B4-BE49-F238E27FC236}">
                <a16:creationId xmlns:a16="http://schemas.microsoft.com/office/drawing/2014/main" id="{3026DA25-E9CA-4ADC-85F3-B32CD6C59C55}"/>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DE22"/>
                </a:solidFill>
                <a:effectLst/>
                <a:uLnTx/>
                <a:uFillTx/>
                <a:latin typeface="Franklin Gothic Book"/>
                <a:ea typeface="+mn-ea"/>
                <a:cs typeface="+mn-cs"/>
              </a:rPr>
              <a:t>Page 8</a:t>
            </a:r>
          </a:p>
        </p:txBody>
      </p:sp>
    </p:spTree>
    <p:extLst>
      <p:ext uri="{BB962C8B-B14F-4D97-AF65-F5344CB8AC3E}">
        <p14:creationId xmlns:p14="http://schemas.microsoft.com/office/powerpoint/2010/main" val="21881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close reading">
            <a:extLst>
              <a:ext uri="{FF2B5EF4-FFF2-40B4-BE49-F238E27FC236}">
                <a16:creationId xmlns:a16="http://schemas.microsoft.com/office/drawing/2014/main" id="{79D73407-625E-4189-9522-7BAA10968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2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First Pages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286754"/>
            <a:ext cx="8686800" cy="1384995"/>
          </a:xfrm>
          <a:prstGeom prst="rect">
            <a:avLst/>
          </a:prstGeom>
          <a:solidFill>
            <a:schemeClr val="tx1">
              <a:alpha val="80000"/>
            </a:schemeClr>
          </a:solidFill>
        </p:spPr>
        <p:txBody>
          <a:bodyPr wrap="square" rtlCol="0">
            <a:spAutoFit/>
          </a:bodyPr>
          <a:lstStyle/>
          <a:p>
            <a:pPr marL="0" lvl="1" algn="ctr"/>
            <a:r>
              <a:rPr lang="en-US" sz="2800" dirty="0">
                <a:solidFill>
                  <a:schemeClr val="bg1"/>
                </a:solidFill>
              </a:rPr>
              <a:t>Review your annotations on the first pages. Where do you see connections to the unit’s Essential Understandings?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9</a:t>
            </a:r>
          </a:p>
        </p:txBody>
      </p:sp>
    </p:spTree>
    <p:extLst>
      <p:ext uri="{BB962C8B-B14F-4D97-AF65-F5344CB8AC3E}">
        <p14:creationId xmlns:p14="http://schemas.microsoft.com/office/powerpoint/2010/main" val="3125762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2CA5F-AFE1-4E19-849F-A263187CE74D}"/>
              </a:ext>
            </a:extLst>
          </p:cNvPr>
          <p:cNvPicPr>
            <a:picLocks noChangeAspect="1"/>
          </p:cNvPicPr>
          <p:nvPr/>
        </p:nvPicPr>
        <p:blipFill rotWithShape="1">
          <a:blip r:embed="rId3"/>
          <a:srcRect l="1" r="-228"/>
          <a:stretch/>
        </p:blipFill>
        <p:spPr>
          <a:xfrm>
            <a:off x="436661" y="368590"/>
            <a:ext cx="8686800" cy="5620715"/>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At a Glance</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477945"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9</a:t>
            </a:r>
          </a:p>
        </p:txBody>
      </p:sp>
      <p:sp>
        <p:nvSpPr>
          <p:cNvPr id="7" name="TextBox 6">
            <a:extLst>
              <a:ext uri="{FF2B5EF4-FFF2-40B4-BE49-F238E27FC236}">
                <a16:creationId xmlns:a16="http://schemas.microsoft.com/office/drawing/2014/main" id="{3F1845D1-0D92-4A94-8158-8945F6752DD6}"/>
              </a:ext>
            </a:extLst>
          </p:cNvPr>
          <p:cNvSpPr txBox="1"/>
          <p:nvPr/>
        </p:nvSpPr>
        <p:spPr>
          <a:xfrm>
            <a:off x="436661" y="3809597"/>
            <a:ext cx="8686800" cy="1815882"/>
          </a:xfrm>
          <a:prstGeom prst="rect">
            <a:avLst/>
          </a:prstGeom>
          <a:solidFill>
            <a:srgbClr val="484848">
              <a:alpha val="80000"/>
            </a:srgbClr>
          </a:solidFill>
        </p:spPr>
        <p:txBody>
          <a:bodyPr wrap="square" rtlCol="0">
            <a:spAutoFit/>
          </a:bodyPr>
          <a:lstStyle/>
          <a:p>
            <a:pPr marL="0" lvl="1" algn="ctr"/>
            <a:r>
              <a:rPr lang="en-US" sz="2800" b="1" dirty="0">
                <a:solidFill>
                  <a:schemeClr val="tx2"/>
                </a:solidFill>
              </a:rPr>
              <a:t>Turn and Task</a:t>
            </a:r>
            <a:r>
              <a:rPr lang="en-US" sz="2800" dirty="0">
                <a:solidFill>
                  <a:schemeClr val="bg1"/>
                </a:solidFill>
              </a:rPr>
              <a:t>: In your unit plan, turn to “At a Glance: Daily Objectives and Content.” Choose 1-2 lessons you think will be particularly important for developing each </a:t>
            </a:r>
            <a:r>
              <a:rPr lang="en-US" sz="2800" kern="1200" dirty="0">
                <a:solidFill>
                  <a:schemeClr val="bg1"/>
                </a:solidFill>
                <a:effectLst/>
                <a:latin typeface="+mn-lt"/>
                <a:ea typeface="+mn-ea"/>
                <a:cs typeface="+mn-cs"/>
              </a:rPr>
              <a:t>Essential</a:t>
            </a:r>
            <a:r>
              <a:rPr lang="en-US" sz="2800" dirty="0">
                <a:solidFill>
                  <a:schemeClr val="bg1"/>
                </a:solidFill>
              </a:rPr>
              <a:t> Understanding. </a:t>
            </a:r>
          </a:p>
        </p:txBody>
      </p:sp>
    </p:spTree>
    <p:extLst>
      <p:ext uri="{BB962C8B-B14F-4D97-AF65-F5344CB8AC3E}">
        <p14:creationId xmlns:p14="http://schemas.microsoft.com/office/powerpoint/2010/main" val="270764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C611C-0E57-48F3-8CE4-8D38C3D7BAAD}"/>
              </a:ext>
            </a:extLst>
          </p:cNvPr>
          <p:cNvPicPr>
            <a:picLocks noChangeAspect="1"/>
          </p:cNvPicPr>
          <p:nvPr/>
        </p:nvPicPr>
        <p:blipFill rotWithShape="1">
          <a:blip r:embed="rId3"/>
          <a:srcRect b="2409"/>
          <a:stretch/>
        </p:blipFill>
        <p:spPr>
          <a:xfrm>
            <a:off x="685800" y="0"/>
            <a:ext cx="8229600" cy="5973288"/>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The Knowledge Organizer</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10</a:t>
            </a:r>
          </a:p>
        </p:txBody>
      </p:sp>
      <p:sp>
        <p:nvSpPr>
          <p:cNvPr id="8" name="TextBox 7">
            <a:extLst>
              <a:ext uri="{FF2B5EF4-FFF2-40B4-BE49-F238E27FC236}">
                <a16:creationId xmlns:a16="http://schemas.microsoft.com/office/drawing/2014/main" id="{17AE5FA4-60B0-4047-BE67-01815E2DA250}"/>
              </a:ext>
            </a:extLst>
          </p:cNvPr>
          <p:cNvSpPr txBox="1"/>
          <p:nvPr/>
        </p:nvSpPr>
        <p:spPr>
          <a:xfrm>
            <a:off x="457200" y="3423015"/>
            <a:ext cx="8686800" cy="2246769"/>
          </a:xfrm>
          <a:prstGeom prst="rect">
            <a:avLst/>
          </a:prstGeom>
          <a:solidFill>
            <a:schemeClr val="tx1">
              <a:lumMod val="75000"/>
              <a:alpha val="80000"/>
            </a:schemeClr>
          </a:solidFill>
        </p:spPr>
        <p:txBody>
          <a:bodyPr wrap="square" rtlCol="0">
            <a:spAutoFit/>
          </a:bodyPr>
          <a:lstStyle/>
          <a:p>
            <a:pPr marL="0" lvl="1" algn="ctr"/>
            <a:r>
              <a:rPr lang="en-US" sz="2800" dirty="0">
                <a:solidFill>
                  <a:schemeClr val="bg1"/>
                </a:solidFill>
              </a:rPr>
              <a:t>The</a:t>
            </a:r>
            <a:r>
              <a:rPr lang="en-US" sz="2800" b="1" dirty="0">
                <a:solidFill>
                  <a:schemeClr val="bg1"/>
                </a:solidFill>
              </a:rPr>
              <a:t> </a:t>
            </a:r>
            <a:r>
              <a:rPr lang="en-US" sz="2800" b="1" dirty="0">
                <a:solidFill>
                  <a:schemeClr val="tx2"/>
                </a:solidFill>
              </a:rPr>
              <a:t>Knowledge Organizer </a:t>
            </a:r>
            <a:r>
              <a:rPr lang="en-US" sz="2800" dirty="0">
                <a:solidFill>
                  <a:schemeClr val="bg1"/>
                </a:solidFill>
              </a:rPr>
              <a:t>contains the crucial information that students will need to fully grasp the Essential Understandings of </a:t>
            </a:r>
            <a:r>
              <a:rPr lang="en-US" sz="2800" i="1" dirty="0">
                <a:solidFill>
                  <a:schemeClr val="bg1"/>
                </a:solidFill>
              </a:rPr>
              <a:t>this</a:t>
            </a:r>
            <a:r>
              <a:rPr lang="en-US" sz="2800" dirty="0">
                <a:solidFill>
                  <a:schemeClr val="bg1"/>
                </a:solidFill>
              </a:rPr>
              <a:t> text – </a:t>
            </a:r>
            <a:r>
              <a:rPr lang="en-US" sz="2800" i="1" dirty="0">
                <a:solidFill>
                  <a:schemeClr val="bg1"/>
                </a:solidFill>
              </a:rPr>
              <a:t>and</a:t>
            </a:r>
            <a:r>
              <a:rPr lang="en-US" sz="2800" dirty="0">
                <a:solidFill>
                  <a:schemeClr val="bg1"/>
                </a:solidFill>
              </a:rPr>
              <a:t> to build a broad base of knowledge that will support them in their future readings.  </a:t>
            </a:r>
          </a:p>
        </p:txBody>
      </p:sp>
    </p:spTree>
    <p:extLst>
      <p:ext uri="{BB962C8B-B14F-4D97-AF65-F5344CB8AC3E}">
        <p14:creationId xmlns:p14="http://schemas.microsoft.com/office/powerpoint/2010/main" val="63499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9944AD1-D700-4839-940D-AE2B773A3359}"/>
              </a:ext>
            </a:extLst>
          </p:cNvPr>
          <p:cNvSpPr txBox="1">
            <a:spLocks/>
          </p:cNvSpPr>
          <p:nvPr/>
        </p:nvSpPr>
        <p:spPr>
          <a:xfrm>
            <a:off x="342900" y="2889091"/>
            <a:ext cx="6280183" cy="2005795"/>
          </a:xfrm>
          <a:prstGeom prst="rect">
            <a:avLst/>
          </a:prstGeom>
          <a:noFill/>
        </p:spPr>
        <p:txBody>
          <a:bodyPr vert="horz" lIns="91440" tIns="45720" rIns="91440" bIns="45720" rtlCol="0" anchor="b">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 lastClr="FFFFFF"/>
              </a:solidFill>
              <a:effectLst/>
              <a:uLnTx/>
              <a:uFillTx/>
              <a:latin typeface="Franklin Gothic Book"/>
              <a:ea typeface="Times New Roman"/>
              <a:cs typeface="Times New Roman"/>
            </a:endParaRPr>
          </a:p>
          <a:p>
            <a:pPr marR="0" lvl="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 lastClr="FFFFFF"/>
                </a:solidFill>
                <a:effectLst/>
                <a:uLnTx/>
                <a:uFillTx/>
                <a:latin typeface="Franklin Gothic Book"/>
                <a:ea typeface="Times New Roman"/>
                <a:cs typeface="Times New Roman"/>
              </a:rPr>
              <a:t>To prepare to teach </a:t>
            </a:r>
            <a:r>
              <a:rPr lang="en-US" dirty="0">
                <a:solidFill>
                  <a:sysClr val="window" lastClr="FFFFFF"/>
                </a:solidFill>
                <a:latin typeface="Franklin Gothic Book"/>
                <a:ea typeface="Times New Roman"/>
                <a:cs typeface="Times New Roman"/>
              </a:rPr>
              <a:t>the Reading Reconsidered </a:t>
            </a:r>
            <a:r>
              <a:rPr lang="en-US" i="1" dirty="0">
                <a:solidFill>
                  <a:sysClr val="window" lastClr="FFFFFF"/>
                </a:solidFill>
                <a:latin typeface="Franklin Gothic Book"/>
                <a:ea typeface="Times New Roman"/>
                <a:cs typeface="Times New Roman"/>
              </a:rPr>
              <a:t>&lt;Title of Novel&gt; </a:t>
            </a:r>
            <a:r>
              <a:rPr kumimoji="0" lang="en-US" sz="2800" b="0" i="0" u="none" strike="noStrike" kern="1200" cap="none" spc="0" normalizeH="0" baseline="0" noProof="0" dirty="0">
                <a:ln>
                  <a:noFill/>
                </a:ln>
                <a:solidFill>
                  <a:sysClr val="window" lastClr="FFFFFF"/>
                </a:solidFill>
                <a:effectLst/>
                <a:uLnTx/>
                <a:uFillTx/>
                <a:latin typeface="Franklin Gothic Book"/>
                <a:ea typeface="Times New Roman"/>
                <a:cs typeface="Times New Roman"/>
              </a:rPr>
              <a:t>unit through analysis of the novel and supporting materials </a:t>
            </a:r>
          </a:p>
          <a:p>
            <a:pPr marL="0" marR="0" lvl="0" indent="0" algn="l" defTabSz="457200" rtl="0" eaLnBrk="1" fontAlgn="auto" latinLnBrk="0" hangingPunct="1">
              <a:lnSpc>
                <a:spcPct val="100000"/>
              </a:lnSpc>
              <a:spcBef>
                <a:spcPts val="0"/>
              </a:spcBef>
              <a:spcAft>
                <a:spcPts val="1000"/>
              </a:spcAft>
              <a:buClrTx/>
              <a:buSzTx/>
              <a:buNone/>
              <a:tabLst/>
              <a:defRPr/>
            </a:pPr>
            <a:endParaRPr kumimoji="0" lang="en-US" sz="2800" b="0" i="0" u="none" strike="noStrike" kern="1200" cap="none" spc="0" normalizeH="0" baseline="0" noProof="0" dirty="0">
              <a:ln>
                <a:noFill/>
              </a:ln>
              <a:solidFill>
                <a:sysClr val="window" lastClr="FFFFFF"/>
              </a:solidFill>
              <a:effectLst/>
              <a:uLnTx/>
              <a:uFillTx/>
              <a:latin typeface="Franklin Gothic Book"/>
              <a:ea typeface="Times New Roman"/>
              <a:cs typeface="Times New Roman"/>
            </a:endParaRPr>
          </a:p>
          <a:p>
            <a:pPr marR="0" lvl="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dirty="0">
                <a:solidFill>
                  <a:sysClr val="window" lastClr="FFFFFF"/>
                </a:solidFill>
                <a:latin typeface="Franklin Gothic Book"/>
                <a:ea typeface="Times New Roman"/>
                <a:cs typeface="Times New Roman"/>
              </a:rPr>
              <a:t>To engage in intellectual analysis of literature with your peer learning community</a:t>
            </a:r>
          </a:p>
        </p:txBody>
      </p:sp>
      <p:sp>
        <p:nvSpPr>
          <p:cNvPr id="11" name="TextBox 10">
            <a:extLst>
              <a:ext uri="{FF2B5EF4-FFF2-40B4-BE49-F238E27FC236}">
                <a16:creationId xmlns:a16="http://schemas.microsoft.com/office/drawing/2014/main" id="{79623653-3C4D-4EAD-B68A-F3847ACBE8F4}"/>
              </a:ext>
            </a:extLst>
          </p:cNvPr>
          <p:cNvSpPr txBox="1"/>
          <p:nvPr/>
        </p:nvSpPr>
        <p:spPr>
          <a:xfrm>
            <a:off x="1594882" y="233710"/>
            <a:ext cx="595423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rPr>
              <a:t>Objectives</a:t>
            </a:r>
          </a:p>
        </p:txBody>
      </p:sp>
      <p:sp>
        <p:nvSpPr>
          <p:cNvPr id="4" name="Title 1">
            <a:extLst>
              <a:ext uri="{FF2B5EF4-FFF2-40B4-BE49-F238E27FC236}">
                <a16:creationId xmlns:a16="http://schemas.microsoft.com/office/drawing/2014/main" id="{DD9F247E-080B-4F2F-A4F8-AD42B626E43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2</a:t>
            </a:r>
          </a:p>
        </p:txBody>
      </p:sp>
      <p:pic>
        <p:nvPicPr>
          <p:cNvPr id="7" name="Picture 6">
            <a:extLst>
              <a:ext uri="{FF2B5EF4-FFF2-40B4-BE49-F238E27FC236}">
                <a16:creationId xmlns:a16="http://schemas.microsoft.com/office/drawing/2014/main" id="{210A71B2-F3FD-44CA-82B5-AA011063EED3}"/>
              </a:ext>
            </a:extLst>
          </p:cNvPr>
          <p:cNvPicPr>
            <a:picLocks noChangeAspect="1"/>
          </p:cNvPicPr>
          <p:nvPr/>
        </p:nvPicPr>
        <p:blipFill>
          <a:blip r:embed="rId3"/>
          <a:stretch>
            <a:fillRect/>
          </a:stretch>
        </p:blipFill>
        <p:spPr>
          <a:xfrm>
            <a:off x="6593051" y="831263"/>
            <a:ext cx="1250417" cy="2057828"/>
          </a:xfrm>
          <a:prstGeom prst="rect">
            <a:avLst/>
          </a:prstGeom>
        </p:spPr>
      </p:pic>
      <p:pic>
        <p:nvPicPr>
          <p:cNvPr id="8" name="Picture 7">
            <a:extLst>
              <a:ext uri="{FF2B5EF4-FFF2-40B4-BE49-F238E27FC236}">
                <a16:creationId xmlns:a16="http://schemas.microsoft.com/office/drawing/2014/main" id="{95BFE355-FE5D-41DD-8FAC-89DF31F541BD}"/>
              </a:ext>
            </a:extLst>
          </p:cNvPr>
          <p:cNvPicPr>
            <a:picLocks noChangeAspect="1"/>
          </p:cNvPicPr>
          <p:nvPr/>
        </p:nvPicPr>
        <p:blipFill>
          <a:blip r:embed="rId4"/>
          <a:stretch>
            <a:fillRect/>
          </a:stretch>
        </p:blipFill>
        <p:spPr>
          <a:xfrm>
            <a:off x="6923907" y="2267552"/>
            <a:ext cx="1250416" cy="2055180"/>
          </a:xfrm>
          <a:prstGeom prst="rect">
            <a:avLst/>
          </a:prstGeom>
        </p:spPr>
      </p:pic>
      <p:pic>
        <p:nvPicPr>
          <p:cNvPr id="1026" name="Picture 2" descr="One Crazy Summer: Williams-Garcia, Rita: 9780060760908: Amazon.com: Books">
            <a:extLst>
              <a:ext uri="{FF2B5EF4-FFF2-40B4-BE49-F238E27FC236}">
                <a16:creationId xmlns:a16="http://schemas.microsoft.com/office/drawing/2014/main" id="{00FE58A3-7283-46CC-A038-83E4B11A8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362" y="4037647"/>
            <a:ext cx="1359238" cy="20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800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B19A98-5D82-47D6-8DE7-997631D38A0E}"/>
              </a:ext>
            </a:extLst>
          </p:cNvPr>
          <p:cNvPicPr>
            <a:picLocks noChangeAspect="1"/>
          </p:cNvPicPr>
          <p:nvPr/>
        </p:nvPicPr>
        <p:blipFill rotWithShape="1">
          <a:blip r:embed="rId3"/>
          <a:srcRect b="2409"/>
          <a:stretch/>
        </p:blipFill>
        <p:spPr>
          <a:xfrm>
            <a:off x="685800" y="0"/>
            <a:ext cx="8229600" cy="5973288"/>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The Knowledge Organizer</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3429000"/>
            <a:ext cx="8686800" cy="2246769"/>
          </a:xfrm>
          <a:prstGeom prst="rect">
            <a:avLst/>
          </a:prstGeom>
          <a:solidFill>
            <a:srgbClr val="484848">
              <a:alpha val="80000"/>
            </a:srgbClr>
          </a:solidFill>
        </p:spPr>
        <p:txBody>
          <a:bodyPr wrap="square" rtlCol="0">
            <a:spAutoFit/>
          </a:bodyPr>
          <a:lstStyle/>
          <a:p>
            <a:pPr marL="0" lvl="1"/>
            <a:r>
              <a:rPr lang="en-US" sz="2800" dirty="0">
                <a:solidFill>
                  <a:schemeClr val="bg1"/>
                </a:solidFill>
              </a:rPr>
              <a:t>Review the Knowledge Organizer in your unit plan. </a:t>
            </a:r>
          </a:p>
          <a:p>
            <a:pPr lvl="1" indent="-457200">
              <a:buFont typeface="Arial" panose="020B0604020202020204" pitchFamily="34" charset="0"/>
              <a:buChar char="•"/>
            </a:pPr>
            <a:r>
              <a:rPr lang="en-US" sz="2800" dirty="0">
                <a:solidFill>
                  <a:schemeClr val="bg1"/>
                </a:solidFill>
              </a:rPr>
              <a:t>Where do you see connections to the Essential Understandings?</a:t>
            </a:r>
          </a:p>
          <a:p>
            <a:pPr lvl="1" indent="-457200">
              <a:buFont typeface="Arial" panose="020B0604020202020204" pitchFamily="34" charset="0"/>
              <a:buChar char="•"/>
            </a:pPr>
            <a:r>
              <a:rPr lang="en-US" sz="2800" dirty="0">
                <a:solidFill>
                  <a:schemeClr val="bg1"/>
                </a:solidFill>
              </a:rPr>
              <a:t>What knowledge might your students be familiar with already? What might be unfamiliar?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10</a:t>
            </a:r>
          </a:p>
        </p:txBody>
      </p:sp>
    </p:spTree>
    <p:extLst>
      <p:ext uri="{BB962C8B-B14F-4D97-AF65-F5344CB8AC3E}">
        <p14:creationId xmlns:p14="http://schemas.microsoft.com/office/powerpoint/2010/main" val="3937040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gineering drawing&#10;&#10;Description automatically generated">
            <a:extLst>
              <a:ext uri="{FF2B5EF4-FFF2-40B4-BE49-F238E27FC236}">
                <a16:creationId xmlns:a16="http://schemas.microsoft.com/office/drawing/2014/main" id="{7F207309-95C7-468C-B32E-6FD9A66F4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041036"/>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Takeaways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673212"/>
            <a:ext cx="8686800" cy="954107"/>
          </a:xfrm>
          <a:prstGeom prst="rect">
            <a:avLst/>
          </a:prstGeom>
          <a:solidFill>
            <a:srgbClr val="484848">
              <a:alpha val="80000"/>
            </a:srgbClr>
          </a:solidFill>
        </p:spPr>
        <p:txBody>
          <a:bodyPr wrap="square" rtlCol="0">
            <a:spAutoFit/>
          </a:bodyPr>
          <a:lstStyle/>
          <a:p>
            <a:pPr marL="0" lvl="1" algn="ctr"/>
            <a:r>
              <a:rPr lang="en-US" sz="2800" dirty="0">
                <a:solidFill>
                  <a:schemeClr val="bg1"/>
                </a:solidFill>
              </a:rPr>
              <a:t>What takeaways do you have from our examination of Essential Understandings?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22757"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10</a:t>
            </a:r>
          </a:p>
        </p:txBody>
      </p:sp>
    </p:spTree>
    <p:extLst>
      <p:ext uri="{BB962C8B-B14F-4D97-AF65-F5344CB8AC3E}">
        <p14:creationId xmlns:p14="http://schemas.microsoft.com/office/powerpoint/2010/main" val="3147930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Ink Pad Rubber Stamp Stamped Notary Stamp Ink - Max Pixel">
            <a:extLst>
              <a:ext uri="{FF2B5EF4-FFF2-40B4-BE49-F238E27FC236}">
                <a16:creationId xmlns:a16="http://schemas.microsoft.com/office/drawing/2014/main" id="{C225F765-22F6-4210-B29F-938FF0022C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1053" b="12309"/>
          <a:stretch/>
        </p:blipFill>
        <p:spPr bwMode="auto">
          <a:xfrm>
            <a:off x="457200" y="0"/>
            <a:ext cx="8686800" cy="6004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Essential Understandings: Stamp</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3110535"/>
            <a:ext cx="8686800" cy="2246769"/>
          </a:xfrm>
          <a:prstGeom prst="rect">
            <a:avLst/>
          </a:prstGeom>
          <a:solidFill>
            <a:schemeClr val="tx1">
              <a:lumMod val="75000"/>
              <a:alpha val="80000"/>
            </a:schemeClr>
          </a:solidFill>
        </p:spPr>
        <p:txBody>
          <a:bodyPr wrap="square" rtlCol="0">
            <a:spAutoFit/>
          </a:bodyPr>
          <a:lstStyle/>
          <a:p>
            <a:pPr marL="0" lvl="1" algn="ctr"/>
            <a:r>
              <a:rPr lang="en-US" sz="2800" dirty="0">
                <a:solidFill>
                  <a:schemeClr val="tx2"/>
                </a:solidFill>
              </a:rPr>
              <a:t>Essential Understandings </a:t>
            </a:r>
            <a:r>
              <a:rPr lang="en-US" sz="2800" dirty="0">
                <a:solidFill>
                  <a:schemeClr val="bg1"/>
                </a:solidFill>
              </a:rPr>
              <a:t>help teachers drive student learning. They guide the specific daily decisions teachers make: adjusting for pacing, facilitating conversation, breaking down key questions, stamping important takeaways in discussion, and supporting student writing.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10</a:t>
            </a:r>
          </a:p>
        </p:txBody>
      </p:sp>
    </p:spTree>
    <p:extLst>
      <p:ext uri="{BB962C8B-B14F-4D97-AF65-F5344CB8AC3E}">
        <p14:creationId xmlns:p14="http://schemas.microsoft.com/office/powerpoint/2010/main" val="413892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ACD5-E66E-440C-B1D8-E3A4FAF9F427}"/>
              </a:ext>
            </a:extLst>
          </p:cNvPr>
          <p:cNvSpPr>
            <a:spLocks noGrp="1"/>
          </p:cNvSpPr>
          <p:nvPr>
            <p:ph type="title"/>
          </p:nvPr>
        </p:nvSpPr>
        <p:spPr>
          <a:xfrm>
            <a:off x="468295" y="106680"/>
            <a:ext cx="8693094" cy="563562"/>
          </a:xfrm>
        </p:spPr>
        <p:txBody>
          <a:bodyPr>
            <a:noAutofit/>
          </a:bodyPr>
          <a:lstStyle/>
          <a:p>
            <a:r>
              <a:rPr lang="en-US" dirty="0"/>
              <a:t>Agenda</a:t>
            </a:r>
          </a:p>
        </p:txBody>
      </p:sp>
      <p:sp>
        <p:nvSpPr>
          <p:cNvPr id="3" name="Content Placeholder 2">
            <a:extLst>
              <a:ext uri="{FF2B5EF4-FFF2-40B4-BE49-F238E27FC236}">
                <a16:creationId xmlns:a16="http://schemas.microsoft.com/office/drawing/2014/main" id="{00BF332A-7D05-4AB1-831C-39C330519725}"/>
              </a:ext>
            </a:extLst>
          </p:cNvPr>
          <p:cNvSpPr>
            <a:spLocks noGrp="1"/>
          </p:cNvSpPr>
          <p:nvPr>
            <p:ph idx="1"/>
          </p:nvPr>
        </p:nvSpPr>
        <p:spPr>
          <a:xfrm>
            <a:off x="450906" y="4009864"/>
            <a:ext cx="8710483" cy="1658133"/>
          </a:xfrm>
        </p:spPr>
        <p:txBody>
          <a:bodyPr>
            <a:noAutofit/>
          </a:bodyPr>
          <a:lstStyle/>
          <a:p>
            <a:pPr marL="0" indent="0" algn="ctr">
              <a:buNone/>
            </a:pPr>
            <a:r>
              <a:rPr lang="en-US" dirty="0"/>
              <a:t>Rigor Through Rich Text</a:t>
            </a:r>
          </a:p>
          <a:p>
            <a:pPr marL="0" indent="0" algn="ctr">
              <a:buNone/>
            </a:pPr>
            <a:r>
              <a:rPr lang="en-US" dirty="0"/>
              <a:t>Essential Understandings</a:t>
            </a:r>
          </a:p>
          <a:p>
            <a:pPr marL="0" indent="0" algn="ctr">
              <a:buNone/>
            </a:pPr>
            <a:r>
              <a:rPr lang="en-US" dirty="0">
                <a:solidFill>
                  <a:schemeClr val="tx2"/>
                </a:solidFill>
              </a:rPr>
              <a:t>Make It Your Own</a:t>
            </a:r>
          </a:p>
        </p:txBody>
      </p:sp>
    </p:spTree>
    <p:extLst>
      <p:ext uri="{BB962C8B-B14F-4D97-AF65-F5344CB8AC3E}">
        <p14:creationId xmlns:p14="http://schemas.microsoft.com/office/powerpoint/2010/main" val="40058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4294967295"/>
          </p:nvPr>
        </p:nvSpPr>
        <p:spPr>
          <a:xfrm>
            <a:off x="866775" y="1295400"/>
            <a:ext cx="8277225" cy="1108075"/>
          </a:xfrm>
        </p:spPr>
        <p:txBody>
          <a:bodyPr/>
          <a:lstStyle/>
          <a:p>
            <a:pPr marL="515938" lvl="1" indent="-514350">
              <a:buFontTx/>
              <a:buNone/>
            </a:pPr>
            <a:endParaRPr lang="en-US" sz="2400"/>
          </a:p>
          <a:p>
            <a:pPr marL="0" indent="0" eaLnBrk="1" hangingPunct="1"/>
            <a:endParaRPr lang="en-US" sz="2400"/>
          </a:p>
        </p:txBody>
      </p:sp>
      <p:sp>
        <p:nvSpPr>
          <p:cNvPr id="3" name="TextBox 2">
            <a:extLst>
              <a:ext uri="{FF2B5EF4-FFF2-40B4-BE49-F238E27FC236}">
                <a16:creationId xmlns:a16="http://schemas.microsoft.com/office/drawing/2014/main" id="{1830439F-1A9F-49CE-A2BB-8E43FC13F57D}"/>
              </a:ext>
            </a:extLst>
          </p:cNvPr>
          <p:cNvSpPr txBox="1"/>
          <p:nvPr/>
        </p:nvSpPr>
        <p:spPr>
          <a:xfrm>
            <a:off x="307890" y="795919"/>
            <a:ext cx="6905710" cy="4031873"/>
          </a:xfrm>
          <a:prstGeom prst="rect">
            <a:avLst/>
          </a:prstGeom>
          <a:solidFill>
            <a:srgbClr val="4C4C4C"/>
          </a:solidFill>
          <a:ln>
            <a:solidFill>
              <a:schemeClr val="bg1"/>
            </a:solidFill>
          </a:ln>
        </p:spPr>
        <p:txBody>
          <a:bodyPr wrap="square" rtlCol="0">
            <a:spAutoFit/>
          </a:bodyPr>
          <a:lstStyle/>
          <a:p>
            <a:pPr lvl="0" algn="ctr" defTabSz="457200">
              <a:defRPr/>
            </a:pPr>
            <a:r>
              <a:rPr lang="en-US" sz="2200" dirty="0">
                <a:solidFill>
                  <a:schemeClr val="bg1"/>
                </a:solidFill>
              </a:rPr>
              <a:t>“Brilliant teachers understand that an excellent lesson exists specifically in the context of the student audience that receives it […]  In order to be successful, teachers must be attentive to these varied and changing contexts. Therefore, planning is the space where teachers design the moments in which they will leverage their relationships with students and facilitate opportunities for kiddos to make powerful connections between their social, cultural, and academic identities.” (p. 119) </a:t>
            </a:r>
          </a:p>
          <a:p>
            <a:pPr lvl="0" algn="ctr" defTabSz="457200">
              <a:defRPr/>
            </a:pPr>
            <a:endParaRPr lang="en-US" sz="2000" dirty="0">
              <a:solidFill>
                <a:srgbClr val="FFDE22">
                  <a:lumMod val="60000"/>
                  <a:lumOff val="40000"/>
                </a:srgbClr>
              </a:solidFill>
            </a:endParaRPr>
          </a:p>
          <a:p>
            <a:pPr lvl="0" algn="ctr" defTabSz="457200">
              <a:defRPr/>
            </a:pPr>
            <a:r>
              <a:rPr kumimoji="0" lang="en-US" sz="2000" b="0" i="0" u="none" strike="noStrike" kern="1200" cap="none" spc="0" normalizeH="0" baseline="0" noProof="0" dirty="0">
                <a:ln>
                  <a:noFill/>
                </a:ln>
                <a:solidFill>
                  <a:schemeClr val="tx2"/>
                </a:solidFill>
                <a:effectLst/>
                <a:uLnTx/>
                <a:uFillTx/>
              </a:rPr>
              <a:t>-</a:t>
            </a:r>
            <a:r>
              <a:rPr kumimoji="0" lang="en-US" sz="2000" b="0" i="0" u="none" strike="noStrike" kern="1200" cap="none" spc="0" normalizeH="0" noProof="0" dirty="0">
                <a:ln>
                  <a:noFill/>
                </a:ln>
                <a:solidFill>
                  <a:schemeClr val="tx2"/>
                </a:solidFill>
                <a:effectLst/>
                <a:uLnTx/>
                <a:uFillTx/>
              </a:rPr>
              <a:t> </a:t>
            </a:r>
            <a:r>
              <a:rPr kumimoji="0" lang="en-US" b="0" i="0" u="none" strike="noStrike" kern="1200" cap="none" spc="0" normalizeH="0" baseline="0" noProof="0" dirty="0">
                <a:ln>
                  <a:noFill/>
                </a:ln>
                <a:solidFill>
                  <a:schemeClr val="tx2"/>
                </a:solidFill>
                <a:effectLst/>
                <a:uLnTx/>
                <a:uFillTx/>
              </a:rPr>
              <a:t>Dr. Adeyemi Stembridge,</a:t>
            </a:r>
            <a:r>
              <a:rPr kumimoji="0" lang="en-US" b="0" i="0" u="none" strike="noStrike" kern="1200" cap="none" spc="0" normalizeH="0" noProof="0" dirty="0">
                <a:ln>
                  <a:noFill/>
                </a:ln>
                <a:solidFill>
                  <a:schemeClr val="tx2"/>
                </a:solidFill>
                <a:effectLst/>
                <a:uLnTx/>
                <a:uFillTx/>
              </a:rPr>
              <a:t> </a:t>
            </a:r>
            <a:r>
              <a:rPr kumimoji="0" lang="en-US" b="0" i="1" strike="noStrike" kern="1200" cap="none" spc="0" normalizeH="0" baseline="0" noProof="0" dirty="0">
                <a:ln>
                  <a:noFill/>
                </a:ln>
                <a:solidFill>
                  <a:schemeClr val="tx2"/>
                </a:solidFill>
                <a:effectLst/>
                <a:uLnTx/>
                <a:uFillTx/>
              </a:rPr>
              <a:t>Culturally Responsive Education in the Classroom </a:t>
            </a:r>
          </a:p>
        </p:txBody>
      </p:sp>
      <p:sp>
        <p:nvSpPr>
          <p:cNvPr id="11" name="TextBox 10">
            <a:extLst>
              <a:ext uri="{FF2B5EF4-FFF2-40B4-BE49-F238E27FC236}">
                <a16:creationId xmlns:a16="http://schemas.microsoft.com/office/drawing/2014/main" id="{CF1C8271-7953-4851-BDF0-CF4587D35D61}"/>
              </a:ext>
            </a:extLst>
          </p:cNvPr>
          <p:cNvSpPr txBox="1"/>
          <p:nvPr/>
        </p:nvSpPr>
        <p:spPr>
          <a:xfrm>
            <a:off x="228600" y="127778"/>
            <a:ext cx="8686800" cy="584775"/>
          </a:xfrm>
          <a:prstGeom prst="rect">
            <a:avLst/>
          </a:prstGeom>
          <a:noFill/>
        </p:spPr>
        <p:txBody>
          <a:bodyPr wrap="square" rtlCol="0">
            <a:spAutoFit/>
          </a:bodyPr>
          <a:lstStyle/>
          <a:p>
            <a:pPr algn="ctr">
              <a:defRPr/>
            </a:pPr>
            <a:r>
              <a:rPr lang="en-US" sz="3200" kern="0" dirty="0">
                <a:solidFill>
                  <a:srgbClr val="FFDD00"/>
                </a:solidFill>
                <a:latin typeface="Franklin Gothic Medium"/>
              </a:rPr>
              <a:t>Connecting Students to Text</a:t>
            </a:r>
          </a:p>
        </p:txBody>
      </p:sp>
      <p:sp>
        <p:nvSpPr>
          <p:cNvPr id="12" name="TextBox 11">
            <a:extLst>
              <a:ext uri="{FF2B5EF4-FFF2-40B4-BE49-F238E27FC236}">
                <a16:creationId xmlns:a16="http://schemas.microsoft.com/office/drawing/2014/main" id="{5F1B03F8-C6B9-4149-BFA9-3C432BCFA182}"/>
              </a:ext>
            </a:extLst>
          </p:cNvPr>
          <p:cNvSpPr txBox="1"/>
          <p:nvPr/>
        </p:nvSpPr>
        <p:spPr>
          <a:xfrm>
            <a:off x="307890" y="5270211"/>
            <a:ext cx="8686801" cy="954107"/>
          </a:xfrm>
          <a:prstGeom prst="rect">
            <a:avLst/>
          </a:prstGeom>
          <a:noFill/>
        </p:spPr>
        <p:txBody>
          <a:bodyPr wrap="square" rtlCol="0">
            <a:spAutoFit/>
          </a:bodyPr>
          <a:lstStyle/>
          <a:p>
            <a:pPr lvl="0" algn="ctr"/>
            <a:r>
              <a:rPr lang="en-US" sz="2800" dirty="0">
                <a:solidFill>
                  <a:schemeClr val="tx2"/>
                </a:solidFill>
              </a:rPr>
              <a:t>Stop and Jot</a:t>
            </a:r>
            <a:r>
              <a:rPr lang="en-US" sz="2800" dirty="0">
                <a:solidFill>
                  <a:schemeClr val="bg1"/>
                </a:solidFill>
              </a:rPr>
              <a:t>: How might studying the book deeply prepare you to facilitate opportunities for connection? </a:t>
            </a:r>
            <a:endParaRPr lang="en-US" sz="2800" dirty="0">
              <a:solidFill>
                <a:schemeClr val="bg2">
                  <a:lumMod val="60000"/>
                  <a:lumOff val="40000"/>
                </a:schemeClr>
              </a:solidFill>
            </a:endParaRPr>
          </a:p>
        </p:txBody>
      </p:sp>
      <p:pic>
        <p:nvPicPr>
          <p:cNvPr id="14" name="Picture 13">
            <a:extLst>
              <a:ext uri="{FF2B5EF4-FFF2-40B4-BE49-F238E27FC236}">
                <a16:creationId xmlns:a16="http://schemas.microsoft.com/office/drawing/2014/main" id="{DB27984C-870D-4F5D-ACAD-98569718F16F}"/>
              </a:ext>
            </a:extLst>
          </p:cNvPr>
          <p:cNvPicPr>
            <a:picLocks noChangeAspect="1"/>
          </p:cNvPicPr>
          <p:nvPr/>
        </p:nvPicPr>
        <p:blipFill>
          <a:blip r:embed="rId3"/>
          <a:stretch>
            <a:fillRect/>
          </a:stretch>
        </p:blipFill>
        <p:spPr>
          <a:xfrm>
            <a:off x="7507252" y="1876319"/>
            <a:ext cx="1512979" cy="2136881"/>
          </a:xfrm>
          <a:prstGeom prst="rect">
            <a:avLst/>
          </a:prstGeom>
        </p:spPr>
      </p:pic>
      <p:sp>
        <p:nvSpPr>
          <p:cNvPr id="8" name="Title 1">
            <a:extLst>
              <a:ext uri="{FF2B5EF4-FFF2-40B4-BE49-F238E27FC236}">
                <a16:creationId xmlns:a16="http://schemas.microsoft.com/office/drawing/2014/main" id="{C55C75F7-2465-46EB-938D-F0E438522512}"/>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11</a:t>
            </a:r>
          </a:p>
        </p:txBody>
      </p:sp>
    </p:spTree>
    <p:extLst>
      <p:ext uri="{BB962C8B-B14F-4D97-AF65-F5344CB8AC3E}">
        <p14:creationId xmlns:p14="http://schemas.microsoft.com/office/powerpoint/2010/main" val="511260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4294967295"/>
          </p:nvPr>
        </p:nvSpPr>
        <p:spPr>
          <a:xfrm>
            <a:off x="866775" y="1295400"/>
            <a:ext cx="8277225" cy="1108075"/>
          </a:xfrm>
        </p:spPr>
        <p:txBody>
          <a:bodyPr/>
          <a:lstStyle/>
          <a:p>
            <a:pPr marL="515938" lvl="1" indent="-514350">
              <a:buFontTx/>
              <a:buNone/>
            </a:pPr>
            <a:endParaRPr lang="en-US" sz="2400"/>
          </a:p>
          <a:p>
            <a:pPr marL="0" indent="0" eaLnBrk="1" hangingPunct="1"/>
            <a:endParaRPr lang="en-US" sz="2400"/>
          </a:p>
        </p:txBody>
      </p:sp>
      <p:sp>
        <p:nvSpPr>
          <p:cNvPr id="11" name="TextBox 10">
            <a:extLst>
              <a:ext uri="{FF2B5EF4-FFF2-40B4-BE49-F238E27FC236}">
                <a16:creationId xmlns:a16="http://schemas.microsoft.com/office/drawing/2014/main" id="{CF1C8271-7953-4851-BDF0-CF4587D35D61}"/>
              </a:ext>
            </a:extLst>
          </p:cNvPr>
          <p:cNvSpPr txBox="1"/>
          <p:nvPr/>
        </p:nvSpPr>
        <p:spPr>
          <a:xfrm>
            <a:off x="228600" y="127778"/>
            <a:ext cx="8686800" cy="584775"/>
          </a:xfrm>
          <a:prstGeom prst="rect">
            <a:avLst/>
          </a:prstGeom>
          <a:noFill/>
        </p:spPr>
        <p:txBody>
          <a:bodyPr wrap="square" rtlCol="0">
            <a:spAutoFit/>
          </a:bodyPr>
          <a:lstStyle/>
          <a:p>
            <a:pPr algn="ctr">
              <a:defRPr/>
            </a:pPr>
            <a:r>
              <a:rPr lang="en-US" sz="3200" kern="0" dirty="0">
                <a:solidFill>
                  <a:srgbClr val="FFDD00"/>
                </a:solidFill>
                <a:latin typeface="Franklin Gothic Medium"/>
              </a:rPr>
              <a:t>Connecting Students to Text</a:t>
            </a:r>
          </a:p>
        </p:txBody>
      </p:sp>
      <p:sp>
        <p:nvSpPr>
          <p:cNvPr id="12" name="TextBox 11">
            <a:extLst>
              <a:ext uri="{FF2B5EF4-FFF2-40B4-BE49-F238E27FC236}">
                <a16:creationId xmlns:a16="http://schemas.microsoft.com/office/drawing/2014/main" id="{5F1B03F8-C6B9-4149-BFA9-3C432BCFA182}"/>
              </a:ext>
            </a:extLst>
          </p:cNvPr>
          <p:cNvSpPr txBox="1"/>
          <p:nvPr/>
        </p:nvSpPr>
        <p:spPr>
          <a:xfrm>
            <a:off x="307888" y="4873700"/>
            <a:ext cx="8686801" cy="1384995"/>
          </a:xfrm>
          <a:prstGeom prst="rect">
            <a:avLst/>
          </a:prstGeom>
          <a:noFill/>
        </p:spPr>
        <p:txBody>
          <a:bodyPr wrap="square" rtlCol="0">
            <a:spAutoFit/>
          </a:bodyPr>
          <a:lstStyle/>
          <a:p>
            <a:pPr lvl="0" algn="ctr"/>
            <a:r>
              <a:rPr lang="en-US" sz="2800" dirty="0">
                <a:solidFill>
                  <a:schemeClr val="tx2"/>
                </a:solidFill>
              </a:rPr>
              <a:t>Key Idea</a:t>
            </a:r>
            <a:r>
              <a:rPr lang="en-US" sz="2800" dirty="0">
                <a:solidFill>
                  <a:schemeClr val="bg1"/>
                </a:solidFill>
              </a:rPr>
              <a:t>: Engagement and connection with text come when teachers have deep knowledge of both the text and their students.</a:t>
            </a:r>
            <a:endParaRPr lang="en-US" sz="2800" dirty="0">
              <a:solidFill>
                <a:schemeClr val="bg2">
                  <a:lumMod val="60000"/>
                  <a:lumOff val="40000"/>
                </a:schemeClr>
              </a:solidFill>
            </a:endParaRPr>
          </a:p>
        </p:txBody>
      </p:sp>
      <p:pic>
        <p:nvPicPr>
          <p:cNvPr id="9" name="Picture 8" descr="Diagram&#10;&#10;Description automatically generated">
            <a:extLst>
              <a:ext uri="{FF2B5EF4-FFF2-40B4-BE49-F238E27FC236}">
                <a16:creationId xmlns:a16="http://schemas.microsoft.com/office/drawing/2014/main" id="{BF7A5295-4A82-46D5-A719-73A2449D0BC3}"/>
              </a:ext>
            </a:extLst>
          </p:cNvPr>
          <p:cNvPicPr>
            <a:picLocks noChangeAspect="1"/>
          </p:cNvPicPr>
          <p:nvPr/>
        </p:nvPicPr>
        <p:blipFill rotWithShape="1">
          <a:blip r:embed="rId3">
            <a:extLst>
              <a:ext uri="{28A0092B-C50C-407E-A947-70E740481C1C}">
                <a14:useLocalDpi xmlns:a14="http://schemas.microsoft.com/office/drawing/2010/main" val="0"/>
              </a:ext>
            </a:extLst>
          </a:blip>
          <a:srcRect l="5287" t="17023" r="3839" b="17000"/>
          <a:stretch/>
        </p:blipFill>
        <p:spPr>
          <a:xfrm>
            <a:off x="740253" y="1030193"/>
            <a:ext cx="7822073" cy="3424333"/>
          </a:xfrm>
          <a:prstGeom prst="rect">
            <a:avLst/>
          </a:prstGeom>
          <a:solidFill>
            <a:schemeClr val="bg1">
              <a:lumMod val="65000"/>
            </a:schemeClr>
          </a:solidFill>
        </p:spPr>
      </p:pic>
      <p:sp>
        <p:nvSpPr>
          <p:cNvPr id="10" name="TextBox 9">
            <a:extLst>
              <a:ext uri="{FF2B5EF4-FFF2-40B4-BE49-F238E27FC236}">
                <a16:creationId xmlns:a16="http://schemas.microsoft.com/office/drawing/2014/main" id="{2BF93811-EDF8-4CD7-A69C-33E834364E29}"/>
              </a:ext>
            </a:extLst>
          </p:cNvPr>
          <p:cNvSpPr txBox="1"/>
          <p:nvPr/>
        </p:nvSpPr>
        <p:spPr>
          <a:xfrm>
            <a:off x="1525771" y="2525724"/>
            <a:ext cx="1726164" cy="523220"/>
          </a:xfrm>
          <a:prstGeom prst="rect">
            <a:avLst/>
          </a:prstGeom>
          <a:noFill/>
        </p:spPr>
        <p:txBody>
          <a:bodyPr wrap="square" rtlCol="0">
            <a:spAutoFit/>
          </a:bodyPr>
          <a:lstStyle/>
          <a:p>
            <a:r>
              <a:rPr lang="en-US" sz="2800" b="1" dirty="0"/>
              <a:t>The Text</a:t>
            </a:r>
          </a:p>
        </p:txBody>
      </p:sp>
      <p:sp>
        <p:nvSpPr>
          <p:cNvPr id="13" name="TextBox 12">
            <a:extLst>
              <a:ext uri="{FF2B5EF4-FFF2-40B4-BE49-F238E27FC236}">
                <a16:creationId xmlns:a16="http://schemas.microsoft.com/office/drawing/2014/main" id="{B7B5448F-4D14-4860-B31B-9BA213E2570E}"/>
              </a:ext>
            </a:extLst>
          </p:cNvPr>
          <p:cNvSpPr txBox="1"/>
          <p:nvPr/>
        </p:nvSpPr>
        <p:spPr>
          <a:xfrm>
            <a:off x="5933449" y="2485847"/>
            <a:ext cx="2393303" cy="523220"/>
          </a:xfrm>
          <a:prstGeom prst="rect">
            <a:avLst/>
          </a:prstGeom>
          <a:noFill/>
        </p:spPr>
        <p:txBody>
          <a:bodyPr wrap="square" rtlCol="0">
            <a:spAutoFit/>
          </a:bodyPr>
          <a:lstStyle/>
          <a:p>
            <a:r>
              <a:rPr lang="en-US" sz="2800" b="1" dirty="0"/>
              <a:t>Your Students</a:t>
            </a:r>
          </a:p>
        </p:txBody>
      </p:sp>
      <p:sp>
        <p:nvSpPr>
          <p:cNvPr id="15" name="TextBox 14">
            <a:extLst>
              <a:ext uri="{FF2B5EF4-FFF2-40B4-BE49-F238E27FC236}">
                <a16:creationId xmlns:a16="http://schemas.microsoft.com/office/drawing/2014/main" id="{A3C42EBA-2957-47ED-8BF6-7FBB56BEAB0E}"/>
              </a:ext>
            </a:extLst>
          </p:cNvPr>
          <p:cNvSpPr txBox="1"/>
          <p:nvPr/>
        </p:nvSpPr>
        <p:spPr>
          <a:xfrm>
            <a:off x="3359858" y="2433391"/>
            <a:ext cx="2393303" cy="707886"/>
          </a:xfrm>
          <a:prstGeom prst="rect">
            <a:avLst/>
          </a:prstGeom>
          <a:noFill/>
        </p:spPr>
        <p:txBody>
          <a:bodyPr wrap="square" rtlCol="0">
            <a:spAutoFit/>
          </a:bodyPr>
          <a:lstStyle/>
          <a:p>
            <a:pPr algn="ctr"/>
            <a:r>
              <a:rPr lang="en-US" sz="2000" b="1" dirty="0"/>
              <a:t>Engagement and Connection</a:t>
            </a:r>
          </a:p>
        </p:txBody>
      </p:sp>
      <p:sp>
        <p:nvSpPr>
          <p:cNvPr id="16" name="Title 1">
            <a:extLst>
              <a:ext uri="{FF2B5EF4-FFF2-40B4-BE49-F238E27FC236}">
                <a16:creationId xmlns:a16="http://schemas.microsoft.com/office/drawing/2014/main" id="{403D27EA-B1BD-4895-8AB7-07BA4C540D8C}"/>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11</a:t>
            </a:r>
          </a:p>
        </p:txBody>
      </p:sp>
    </p:spTree>
    <p:extLst>
      <p:ext uri="{BB962C8B-B14F-4D97-AF65-F5344CB8AC3E}">
        <p14:creationId xmlns:p14="http://schemas.microsoft.com/office/powerpoint/2010/main" val="2815588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4294967295"/>
          </p:nvPr>
        </p:nvSpPr>
        <p:spPr>
          <a:xfrm>
            <a:off x="866775" y="1295400"/>
            <a:ext cx="8277225" cy="1108075"/>
          </a:xfrm>
        </p:spPr>
        <p:txBody>
          <a:bodyPr/>
          <a:lstStyle/>
          <a:p>
            <a:pPr marL="515938" lvl="1" indent="-514350">
              <a:buFontTx/>
              <a:buNone/>
            </a:pPr>
            <a:endParaRPr lang="en-US" sz="2400"/>
          </a:p>
          <a:p>
            <a:pPr marL="0" indent="0" eaLnBrk="1" hangingPunct="1"/>
            <a:endParaRPr lang="en-US" sz="2400"/>
          </a:p>
        </p:txBody>
      </p:sp>
      <p:sp>
        <p:nvSpPr>
          <p:cNvPr id="11" name="TextBox 10">
            <a:extLst>
              <a:ext uri="{FF2B5EF4-FFF2-40B4-BE49-F238E27FC236}">
                <a16:creationId xmlns:a16="http://schemas.microsoft.com/office/drawing/2014/main" id="{CF1C8271-7953-4851-BDF0-CF4587D35D61}"/>
              </a:ext>
            </a:extLst>
          </p:cNvPr>
          <p:cNvSpPr txBox="1"/>
          <p:nvPr/>
        </p:nvSpPr>
        <p:spPr>
          <a:xfrm>
            <a:off x="228600" y="127778"/>
            <a:ext cx="8686800" cy="584775"/>
          </a:xfrm>
          <a:prstGeom prst="rect">
            <a:avLst/>
          </a:prstGeom>
          <a:noFill/>
        </p:spPr>
        <p:txBody>
          <a:bodyPr wrap="square" rtlCol="0">
            <a:spAutoFit/>
          </a:bodyPr>
          <a:lstStyle/>
          <a:p>
            <a:pPr algn="ctr">
              <a:defRPr/>
            </a:pPr>
            <a:r>
              <a:rPr lang="en-US" sz="3200" kern="0" dirty="0">
                <a:solidFill>
                  <a:srgbClr val="FFDD00"/>
                </a:solidFill>
                <a:latin typeface="Franklin Gothic Medium"/>
              </a:rPr>
              <a:t>Make It Your Own</a:t>
            </a:r>
          </a:p>
        </p:txBody>
      </p:sp>
      <p:sp>
        <p:nvSpPr>
          <p:cNvPr id="8" name="Title 1">
            <a:extLst>
              <a:ext uri="{FF2B5EF4-FFF2-40B4-BE49-F238E27FC236}">
                <a16:creationId xmlns:a16="http://schemas.microsoft.com/office/drawing/2014/main" id="{C55C75F7-2465-46EB-938D-F0E438522512}"/>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12</a:t>
            </a:r>
          </a:p>
        </p:txBody>
      </p:sp>
      <p:graphicFrame>
        <p:nvGraphicFramePr>
          <p:cNvPr id="14" name="Table 3">
            <a:extLst>
              <a:ext uri="{FF2B5EF4-FFF2-40B4-BE49-F238E27FC236}">
                <a16:creationId xmlns:a16="http://schemas.microsoft.com/office/drawing/2014/main" id="{2E2F3758-5A47-4DDD-B7BE-7D4C84084C6C}"/>
              </a:ext>
            </a:extLst>
          </p:cNvPr>
          <p:cNvGraphicFramePr>
            <a:graphicFrameLocks noGrp="1"/>
          </p:cNvGraphicFramePr>
          <p:nvPr>
            <p:extLst>
              <p:ext uri="{D42A27DB-BD31-4B8C-83A1-F6EECF244321}">
                <p14:modId xmlns:p14="http://schemas.microsoft.com/office/powerpoint/2010/main" val="1027868712"/>
              </p:ext>
            </p:extLst>
          </p:nvPr>
        </p:nvGraphicFramePr>
        <p:xfrm>
          <a:off x="228598" y="722656"/>
          <a:ext cx="8686802" cy="5514459"/>
        </p:xfrm>
        <a:graphic>
          <a:graphicData uri="http://schemas.openxmlformats.org/drawingml/2006/table">
            <a:tbl>
              <a:tblPr firstRow="1" bandRow="1">
                <a:tableStyleId>{74C1A8A3-306A-4EB7-A6B1-4F7E0EB9C5D6}</a:tableStyleId>
              </a:tblPr>
              <a:tblGrid>
                <a:gridCol w="4343401">
                  <a:extLst>
                    <a:ext uri="{9D8B030D-6E8A-4147-A177-3AD203B41FA5}">
                      <a16:colId xmlns:a16="http://schemas.microsoft.com/office/drawing/2014/main" val="3521742395"/>
                    </a:ext>
                  </a:extLst>
                </a:gridCol>
                <a:gridCol w="4343401">
                  <a:extLst>
                    <a:ext uri="{9D8B030D-6E8A-4147-A177-3AD203B41FA5}">
                      <a16:colId xmlns:a16="http://schemas.microsoft.com/office/drawing/2014/main" val="1528916050"/>
                    </a:ext>
                  </a:extLst>
                </a:gridCol>
              </a:tblGrid>
              <a:tr h="851019">
                <a:tc>
                  <a:txBody>
                    <a:bodyPr/>
                    <a:lstStyle/>
                    <a:p>
                      <a:pPr algn="ctr"/>
                      <a:r>
                        <a:rPr lang="en-US" sz="2400" dirty="0"/>
                        <a:t>Proactive Questions </a:t>
                      </a:r>
                    </a:p>
                    <a:p>
                      <a:pPr algn="ctr"/>
                      <a:r>
                        <a:rPr lang="en-US" sz="2000" b="0" dirty="0"/>
                        <a:t>(Before teaching the unit)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Responsive Questions</a:t>
                      </a:r>
                      <a:br>
                        <a:rPr lang="en-US" sz="2400" dirty="0"/>
                      </a:br>
                      <a:r>
                        <a:rPr lang="en-US" sz="2000" b="0" dirty="0"/>
                        <a:t>(During/after teaching each lesson) </a:t>
                      </a:r>
                    </a:p>
                  </a:txBody>
                  <a:tcPr/>
                </a:tc>
                <a:extLst>
                  <a:ext uri="{0D108BD9-81ED-4DB2-BD59-A6C34878D82A}">
                    <a16:rowId xmlns:a16="http://schemas.microsoft.com/office/drawing/2014/main" val="4040500538"/>
                  </a:ext>
                </a:extLst>
              </a:tr>
              <a:tr h="3996528">
                <a:tc>
                  <a:txBody>
                    <a:bodyPr/>
                    <a:lstStyle/>
                    <a:p>
                      <a:pPr marL="0" indent="0">
                        <a:buFont typeface="Arial" panose="020B0604020202020204" pitchFamily="34" charset="0"/>
                        <a:buNone/>
                      </a:pPr>
                      <a:r>
                        <a:rPr lang="en-US" sz="2000" b="1" dirty="0">
                          <a:solidFill>
                            <a:schemeClr val="tx1"/>
                          </a:solidFill>
                        </a:rPr>
                        <a:t>Prior Knowledge </a:t>
                      </a:r>
                    </a:p>
                    <a:p>
                      <a:pPr marL="342900" indent="-342900">
                        <a:buFont typeface="Arial" panose="020B0604020202020204" pitchFamily="34" charset="0"/>
                        <a:buChar char="•"/>
                      </a:pPr>
                      <a:r>
                        <a:rPr lang="en-US" sz="2000" dirty="0">
                          <a:solidFill>
                            <a:schemeClr val="tx1"/>
                          </a:solidFill>
                        </a:rPr>
                        <a:t>What books have my students already read? </a:t>
                      </a:r>
                    </a:p>
                    <a:p>
                      <a:pPr marL="342900" indent="-342900">
                        <a:buFont typeface="Arial" panose="020B0604020202020204" pitchFamily="34" charset="0"/>
                        <a:buChar char="•"/>
                      </a:pPr>
                      <a:r>
                        <a:rPr lang="en-US" sz="2000" dirty="0">
                          <a:solidFill>
                            <a:schemeClr val="tx1"/>
                          </a:solidFill>
                        </a:rPr>
                        <a:t>What literary terms have we studied? </a:t>
                      </a:r>
                    </a:p>
                    <a:p>
                      <a:pPr marL="342900" indent="-342900">
                        <a:buFont typeface="Arial" panose="020B0604020202020204" pitchFamily="34" charset="0"/>
                        <a:buChar char="•"/>
                      </a:pPr>
                      <a:r>
                        <a:rPr lang="en-US" sz="2000" dirty="0">
                          <a:solidFill>
                            <a:schemeClr val="tx1"/>
                          </a:solidFill>
                        </a:rPr>
                        <a:t>What themes or knowledge may be familiar? </a:t>
                      </a:r>
                    </a:p>
                    <a:p>
                      <a:pPr marL="342900" indent="-342900">
                        <a:buFont typeface="Arial" panose="020B0604020202020204" pitchFamily="34" charset="0"/>
                        <a:buChar char="•"/>
                      </a:pPr>
                      <a:r>
                        <a:rPr lang="en-US" sz="2000" dirty="0">
                          <a:solidFill>
                            <a:schemeClr val="tx1"/>
                          </a:solidFill>
                        </a:rPr>
                        <a:t>What may be less familiar? </a:t>
                      </a:r>
                    </a:p>
                    <a:p>
                      <a:pPr marL="0" indent="0">
                        <a:buFont typeface="Arial" panose="020B0604020202020204" pitchFamily="34" charset="0"/>
                        <a:buNone/>
                      </a:pPr>
                      <a:r>
                        <a:rPr lang="en-US" sz="2000" b="1" dirty="0">
                          <a:solidFill>
                            <a:schemeClr val="tx1"/>
                          </a:solidFill>
                        </a:rPr>
                        <a:t>Student Needs</a:t>
                      </a:r>
                    </a:p>
                    <a:p>
                      <a:pPr marL="342900" indent="-342900">
                        <a:buFont typeface="Arial" panose="020B0604020202020204" pitchFamily="34" charset="0"/>
                        <a:buChar char="•"/>
                      </a:pPr>
                      <a:r>
                        <a:rPr lang="en-US" sz="2000" dirty="0">
                          <a:solidFill>
                            <a:schemeClr val="tx1"/>
                          </a:solidFill>
                        </a:rPr>
                        <a:t>Which of my students may need supplemental materials or additional support? </a:t>
                      </a:r>
                    </a:p>
                    <a:p>
                      <a:pPr marL="342900" indent="-342900">
                        <a:buFont typeface="Arial" panose="020B0604020202020204" pitchFamily="34" charset="0"/>
                        <a:buChar char="•"/>
                      </a:pPr>
                      <a:r>
                        <a:rPr lang="en-US" sz="2000" dirty="0">
                          <a:solidFill>
                            <a:schemeClr val="tx1"/>
                          </a:solidFill>
                        </a:rPr>
                        <a:t>Which of my students are ready for additional challenges or increased autonomy? </a:t>
                      </a:r>
                    </a:p>
                  </a:txBody>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4C4C4C"/>
                          </a:solidFill>
                          <a:effectLst/>
                          <a:uLnTx/>
                          <a:uFillTx/>
                        </a:rPr>
                        <a:t>What ideas are resonating most with students?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4C4C4C"/>
                          </a:solidFill>
                          <a:effectLst/>
                          <a:uLnTx/>
                          <a:uFillTx/>
                        </a:rPr>
                        <a:t>What themes are students eager to discuss and write about?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4C4C4C"/>
                          </a:solidFill>
                          <a:effectLst/>
                          <a:uLnTx/>
                          <a:uFillTx/>
                        </a:rPr>
                        <a:t>Which Essential Understandings are they accessing?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4C4C4C"/>
                          </a:solidFill>
                          <a:effectLst/>
                          <a:uLnTx/>
                          <a:uFillTx/>
                        </a:rPr>
                        <a:t>Which Essential Understandings are most challenging?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4C4C4C"/>
                          </a:solidFill>
                          <a:effectLst/>
                          <a:uLnTx/>
                          <a:uFillTx/>
                        </a:rPr>
                        <a:t>What do students need additional practice with?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u="none" strike="noStrike" kern="1200" cap="none" spc="0" normalizeH="0" baseline="0" noProof="0" dirty="0">
                        <a:ln>
                          <a:noFill/>
                        </a:ln>
                        <a:solidFill>
                          <a:srgbClr val="4C4C4C"/>
                        </a:solidFill>
                        <a:effectLst/>
                        <a:uLnTx/>
                        <a:uFillTx/>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u="none" strike="noStrike" kern="1200" cap="none" spc="0" normalizeH="0" baseline="0" noProof="0" dirty="0">
                        <a:ln>
                          <a:noFill/>
                        </a:ln>
                        <a:solidFill>
                          <a:srgbClr val="4C4C4C"/>
                        </a:solidFill>
                        <a:effectLst/>
                        <a:uLnTx/>
                        <a:uFillTx/>
                      </a:endParaRPr>
                    </a:p>
                    <a:p>
                      <a:pPr marL="0" indent="0">
                        <a:buFont typeface="Arial" panose="020B0604020202020204" pitchFamily="34" charset="0"/>
                        <a:buNone/>
                      </a:pPr>
                      <a:endParaRPr lang="en-US" sz="1600" dirty="0"/>
                    </a:p>
                  </a:txBody>
                  <a:tcPr/>
                </a:tc>
                <a:extLst>
                  <a:ext uri="{0D108BD9-81ED-4DB2-BD59-A6C34878D82A}">
                    <a16:rowId xmlns:a16="http://schemas.microsoft.com/office/drawing/2014/main" val="3398552250"/>
                  </a:ext>
                </a:extLst>
              </a:tr>
            </a:tbl>
          </a:graphicData>
        </a:graphic>
      </p:graphicFrame>
    </p:spTree>
    <p:extLst>
      <p:ext uri="{BB962C8B-B14F-4D97-AF65-F5344CB8AC3E}">
        <p14:creationId xmlns:p14="http://schemas.microsoft.com/office/powerpoint/2010/main" val="2287409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plant, field&#10;&#10;Description automatically generated">
            <a:extLst>
              <a:ext uri="{FF2B5EF4-FFF2-40B4-BE49-F238E27FC236}">
                <a16:creationId xmlns:a16="http://schemas.microsoft.com/office/drawing/2014/main" id="{C213FCDD-5ADB-4BC6-9E09-702831418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30" y="0"/>
            <a:ext cx="8719871" cy="6046823"/>
          </a:xfrm>
          <a:prstGeom prst="rect">
            <a:avLst/>
          </a:prstGeom>
        </p:spPr>
      </p:pic>
      <p:sp>
        <p:nvSpPr>
          <p:cNvPr id="6" name="TextBox 5"/>
          <p:cNvSpPr txBox="1"/>
          <p:nvPr/>
        </p:nvSpPr>
        <p:spPr>
          <a:xfrm>
            <a:off x="442330" y="128442"/>
            <a:ext cx="8686800" cy="584775"/>
          </a:xfrm>
          <a:prstGeom prst="rect">
            <a:avLst/>
          </a:prstGeom>
          <a:solidFill>
            <a:srgbClr val="919191">
              <a:lumMod val="500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Make It Your Own</a:t>
            </a:r>
          </a:p>
        </p:txBody>
      </p:sp>
      <p:sp>
        <p:nvSpPr>
          <p:cNvPr id="15" name="TextBox 14">
            <a:extLst>
              <a:ext uri="{FF2B5EF4-FFF2-40B4-BE49-F238E27FC236}">
                <a16:creationId xmlns:a16="http://schemas.microsoft.com/office/drawing/2014/main" id="{6CB62508-BF7A-4018-878B-96AAFE2754DF}"/>
              </a:ext>
            </a:extLst>
          </p:cNvPr>
          <p:cNvSpPr txBox="1"/>
          <p:nvPr/>
        </p:nvSpPr>
        <p:spPr>
          <a:xfrm>
            <a:off x="442330" y="4458605"/>
            <a:ext cx="8686800" cy="954107"/>
          </a:xfrm>
          <a:prstGeom prst="rect">
            <a:avLst/>
          </a:prstGeom>
          <a:solidFill>
            <a:schemeClr val="tx1">
              <a:lumMod val="75000"/>
              <a:alpha val="80000"/>
            </a:schemeClr>
          </a:solidFill>
        </p:spPr>
        <p:txBody>
          <a:bodyPr wrap="square" rtlCol="0">
            <a:spAutoFit/>
          </a:bodyPr>
          <a:lstStyle/>
          <a:p>
            <a:pPr marL="0" lvl="1" algn="ctr"/>
            <a:r>
              <a:rPr lang="en-US" sz="2800" dirty="0">
                <a:solidFill>
                  <a:schemeClr val="tx2"/>
                </a:solidFill>
              </a:rPr>
              <a:t>Reflect</a:t>
            </a:r>
            <a:r>
              <a:rPr lang="en-US" sz="2800" dirty="0">
                <a:solidFill>
                  <a:schemeClr val="bg1"/>
                </a:solidFill>
              </a:rPr>
              <a:t>: How might your answers to these questions impact your preparation? </a:t>
            </a:r>
          </a:p>
        </p:txBody>
      </p:sp>
      <p:sp>
        <p:nvSpPr>
          <p:cNvPr id="9" name="Title 1">
            <a:extLst>
              <a:ext uri="{FF2B5EF4-FFF2-40B4-BE49-F238E27FC236}">
                <a16:creationId xmlns:a16="http://schemas.microsoft.com/office/drawing/2014/main" id="{1120ADC5-EB82-4139-B9D6-E7BC8FE76006}"/>
              </a:ext>
            </a:extLst>
          </p:cNvPr>
          <p:cNvSpPr txBox="1">
            <a:spLocks/>
          </p:cNvSpPr>
          <p:nvPr/>
        </p:nvSpPr>
        <p:spPr>
          <a:xfrm>
            <a:off x="7485970" y="6204417"/>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12</a:t>
            </a:r>
          </a:p>
        </p:txBody>
      </p:sp>
    </p:spTree>
    <p:extLst>
      <p:ext uri="{BB962C8B-B14F-4D97-AF65-F5344CB8AC3E}">
        <p14:creationId xmlns:p14="http://schemas.microsoft.com/office/powerpoint/2010/main" val="343312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plant, field&#10;&#10;Description automatically generated">
            <a:extLst>
              <a:ext uri="{FF2B5EF4-FFF2-40B4-BE49-F238E27FC236}">
                <a16:creationId xmlns:a16="http://schemas.microsoft.com/office/drawing/2014/main" id="{C213FCDD-5ADB-4BC6-9E09-702831418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30" y="0"/>
            <a:ext cx="8719871" cy="6046823"/>
          </a:xfrm>
          <a:prstGeom prst="rect">
            <a:avLst/>
          </a:prstGeom>
        </p:spPr>
      </p:pic>
      <p:sp>
        <p:nvSpPr>
          <p:cNvPr id="6" name="TextBox 5"/>
          <p:cNvSpPr txBox="1"/>
          <p:nvPr/>
        </p:nvSpPr>
        <p:spPr>
          <a:xfrm>
            <a:off x="442330" y="128442"/>
            <a:ext cx="8686800" cy="584775"/>
          </a:xfrm>
          <a:prstGeom prst="rect">
            <a:avLst/>
          </a:prstGeom>
          <a:solidFill>
            <a:srgbClr val="919191">
              <a:lumMod val="500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Make It Your Own</a:t>
            </a:r>
          </a:p>
        </p:txBody>
      </p:sp>
      <p:graphicFrame>
        <p:nvGraphicFramePr>
          <p:cNvPr id="8" name="Table 8">
            <a:extLst>
              <a:ext uri="{FF2B5EF4-FFF2-40B4-BE49-F238E27FC236}">
                <a16:creationId xmlns:a16="http://schemas.microsoft.com/office/drawing/2014/main" id="{7FCC0FFF-AEC1-4DF2-8B9A-B42A6827A927}"/>
              </a:ext>
            </a:extLst>
          </p:cNvPr>
          <p:cNvGraphicFramePr>
            <a:graphicFrameLocks noGrp="1"/>
          </p:cNvGraphicFramePr>
          <p:nvPr>
            <p:extLst>
              <p:ext uri="{D42A27DB-BD31-4B8C-83A1-F6EECF244321}">
                <p14:modId xmlns:p14="http://schemas.microsoft.com/office/powerpoint/2010/main" val="3759039560"/>
              </p:ext>
            </p:extLst>
          </p:nvPr>
        </p:nvGraphicFramePr>
        <p:xfrm>
          <a:off x="535435" y="1089576"/>
          <a:ext cx="8500590" cy="4732726"/>
        </p:xfrm>
        <a:graphic>
          <a:graphicData uri="http://schemas.openxmlformats.org/drawingml/2006/table">
            <a:tbl>
              <a:tblPr firstRow="1" bandRow="1">
                <a:tableStyleId>{073A0DAA-6AF3-43AB-8588-CEC1D06C72B9}</a:tableStyleId>
              </a:tblPr>
              <a:tblGrid>
                <a:gridCol w="4250295">
                  <a:extLst>
                    <a:ext uri="{9D8B030D-6E8A-4147-A177-3AD203B41FA5}">
                      <a16:colId xmlns:a16="http://schemas.microsoft.com/office/drawing/2014/main" val="3479358168"/>
                    </a:ext>
                  </a:extLst>
                </a:gridCol>
                <a:gridCol w="4250295">
                  <a:extLst>
                    <a:ext uri="{9D8B030D-6E8A-4147-A177-3AD203B41FA5}">
                      <a16:colId xmlns:a16="http://schemas.microsoft.com/office/drawing/2014/main" val="3593015638"/>
                    </a:ext>
                  </a:extLst>
                </a:gridCol>
              </a:tblGrid>
              <a:tr h="964321">
                <a:tc>
                  <a:txBody>
                    <a:bodyPr/>
                    <a:lstStyle/>
                    <a:p>
                      <a:pPr algn="ctr"/>
                      <a:r>
                        <a:rPr lang="en-US" sz="2400" dirty="0">
                          <a:solidFill>
                            <a:schemeClr val="bg1"/>
                          </a:solidFill>
                        </a:rPr>
                        <a:t>Expedite </a:t>
                      </a:r>
                    </a:p>
                    <a:p>
                      <a:pPr algn="ctr"/>
                      <a:r>
                        <a:rPr lang="en-US" sz="2000" b="0" dirty="0">
                          <a:solidFill>
                            <a:schemeClr val="bg1"/>
                          </a:solidFill>
                        </a:rPr>
                        <a:t>(What can you deemphasize or drop for pacing?) </a:t>
                      </a:r>
                    </a:p>
                  </a:txBody>
                  <a:tcPr>
                    <a:solidFill>
                      <a:schemeClr val="accent5"/>
                    </a:solidFill>
                  </a:tcPr>
                </a:tc>
                <a:tc>
                  <a:txBody>
                    <a:bodyPr/>
                    <a:lstStyle/>
                    <a:p>
                      <a:pPr algn="ctr"/>
                      <a:r>
                        <a:rPr lang="en-US" sz="2400" dirty="0">
                          <a:solidFill>
                            <a:schemeClr val="bg1"/>
                          </a:solidFill>
                        </a:rPr>
                        <a:t>Add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(Where might you supplement or devote more time?)</a:t>
                      </a:r>
                    </a:p>
                  </a:txBody>
                  <a:tcPr>
                    <a:solidFill>
                      <a:schemeClr val="accent5"/>
                    </a:solidFill>
                  </a:tcPr>
                </a:tc>
                <a:extLst>
                  <a:ext uri="{0D108BD9-81ED-4DB2-BD59-A6C34878D82A}">
                    <a16:rowId xmlns:a16="http://schemas.microsoft.com/office/drawing/2014/main" val="1754485315"/>
                  </a:ext>
                </a:extLst>
              </a:tr>
              <a:tr h="3665926">
                <a:tc>
                  <a:txBody>
                    <a:bodyPr/>
                    <a:lstStyle/>
                    <a:p>
                      <a:pPr marL="342900" lvl="1" indent="-342900">
                        <a:buClrTx/>
                        <a:buFont typeface="Arial" panose="020B0604020202020204" pitchFamily="34" charset="0"/>
                        <a:buChar char="•"/>
                      </a:pPr>
                      <a:r>
                        <a:rPr lang="en-US" sz="1800" dirty="0">
                          <a:solidFill>
                            <a:schemeClr val="tx1"/>
                          </a:solidFill>
                        </a:rPr>
                        <a:t>Deprioritize material when students have solidified knowledge (e.g., drop a Retrieval Practice question, change Means of Participation, move to homework) </a:t>
                      </a:r>
                    </a:p>
                    <a:p>
                      <a:pPr marL="0" lvl="1" indent="0">
                        <a:buClrTx/>
                        <a:buFont typeface="Arial" panose="020B0604020202020204" pitchFamily="34" charset="0"/>
                        <a:buNone/>
                      </a:pPr>
                      <a:endParaRPr lang="en-US" sz="1800" dirty="0">
                        <a:solidFill>
                          <a:schemeClr val="tx1"/>
                        </a:solidFill>
                      </a:endParaRPr>
                    </a:p>
                    <a:p>
                      <a:pPr marL="342900" lvl="1" indent="-342900">
                        <a:buClrTx/>
                        <a:buFont typeface="Arial" panose="020B0604020202020204" pitchFamily="34" charset="0"/>
                        <a:buChar char="•"/>
                      </a:pPr>
                      <a:r>
                        <a:rPr lang="en-US" sz="1800" b="0" dirty="0">
                          <a:solidFill>
                            <a:schemeClr val="tx1"/>
                          </a:solidFill>
                        </a:rPr>
                        <a:t>Shorten or drop discussion if students are readily grasping the Essential Understanding and key ideas</a:t>
                      </a:r>
                    </a:p>
                    <a:p>
                      <a:pPr marL="0" lvl="1" indent="0">
                        <a:buClrTx/>
                        <a:buFont typeface="Arial" panose="020B0604020202020204" pitchFamily="34" charset="0"/>
                        <a:buNone/>
                      </a:pPr>
                      <a:endParaRPr lang="en-US" sz="1800" dirty="0">
                        <a:solidFill>
                          <a:schemeClr val="tx1"/>
                        </a:solidFill>
                      </a:endParaRPr>
                    </a:p>
                    <a:p>
                      <a:pPr lvl="1" indent="-457200">
                        <a:buClr>
                          <a:schemeClr val="tx2"/>
                        </a:buClr>
                        <a:buFont typeface="Wingdings" panose="05000000000000000000" pitchFamily="2" charset="2"/>
                        <a:buChar char="ü"/>
                      </a:pPr>
                      <a:endParaRPr lang="en-US" sz="1800" dirty="0">
                        <a:solidFill>
                          <a:schemeClr val="tx1"/>
                        </a:solidFill>
                      </a:endParaRPr>
                    </a:p>
                    <a:p>
                      <a:endParaRPr lang="en-US" sz="1400" dirty="0">
                        <a:solidFill>
                          <a:schemeClr val="tx1"/>
                        </a:solidFill>
                      </a:endParaRPr>
                    </a:p>
                  </a:txBody>
                  <a:tcPr/>
                </a:tc>
                <a:tc>
                  <a:txBody>
                    <a:bodyPr/>
                    <a:lstStyle/>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rPr>
                        <a:t>Respond to students’ engagement with a particular topic by extending those discussions or adding homework opportunities</a:t>
                      </a:r>
                    </a:p>
                    <a:p>
                      <a:pPr marL="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chemeClr val="tx1"/>
                        </a:solidFill>
                      </a:endParaRPr>
                    </a:p>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rPr>
                        <a:t>Add additional writing, research, or project-based learning to support students’ connection to unit </a:t>
                      </a:r>
                    </a:p>
                    <a:p>
                      <a:pPr marL="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chemeClr val="tx1"/>
                        </a:solidFill>
                      </a:endParaRPr>
                    </a:p>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rPr>
                        <a:t>Add additional Retrieval Practice to help students solidify knowledge from KO</a:t>
                      </a:r>
                    </a:p>
                  </a:txBody>
                  <a:tcPr/>
                </a:tc>
                <a:extLst>
                  <a:ext uri="{0D108BD9-81ED-4DB2-BD59-A6C34878D82A}">
                    <a16:rowId xmlns:a16="http://schemas.microsoft.com/office/drawing/2014/main" val="862096605"/>
                  </a:ext>
                </a:extLst>
              </a:tr>
            </a:tbl>
          </a:graphicData>
        </a:graphic>
      </p:graphicFrame>
      <p:sp>
        <p:nvSpPr>
          <p:cNvPr id="9" name="Title 1">
            <a:extLst>
              <a:ext uri="{FF2B5EF4-FFF2-40B4-BE49-F238E27FC236}">
                <a16:creationId xmlns:a16="http://schemas.microsoft.com/office/drawing/2014/main" id="{4A95104B-2249-41AB-A417-560B0BC4671D}"/>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13</a:t>
            </a:r>
          </a:p>
        </p:txBody>
      </p:sp>
    </p:spTree>
    <p:extLst>
      <p:ext uri="{BB962C8B-B14F-4D97-AF65-F5344CB8AC3E}">
        <p14:creationId xmlns:p14="http://schemas.microsoft.com/office/powerpoint/2010/main" val="2306062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ngineering drawing&#10;&#10;Description automatically generated">
            <a:extLst>
              <a:ext uri="{FF2B5EF4-FFF2-40B4-BE49-F238E27FC236}">
                <a16:creationId xmlns:a16="http://schemas.microsoft.com/office/drawing/2014/main" id="{299751EA-8854-400D-A074-A4E8140A9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010656"/>
          </a:xfrm>
          <a:prstGeom prst="rect">
            <a:avLst/>
          </a:prstGeom>
        </p:spPr>
      </p:pic>
      <p:sp>
        <p:nvSpPr>
          <p:cNvPr id="7" name="TextBox 6">
            <a:extLst>
              <a:ext uri="{FF2B5EF4-FFF2-40B4-BE49-F238E27FC236}">
                <a16:creationId xmlns:a16="http://schemas.microsoft.com/office/drawing/2014/main" id="{3F1845D1-0D92-4A94-8158-8945F6752DD6}"/>
              </a:ext>
            </a:extLst>
          </p:cNvPr>
          <p:cNvSpPr txBox="1"/>
          <p:nvPr/>
        </p:nvSpPr>
        <p:spPr>
          <a:xfrm>
            <a:off x="457200" y="1248444"/>
            <a:ext cx="8686800" cy="3970318"/>
          </a:xfrm>
          <a:prstGeom prst="rect">
            <a:avLst/>
          </a:prstGeom>
          <a:solidFill>
            <a:schemeClr val="tx1">
              <a:alpha val="80000"/>
            </a:schemeClr>
          </a:solidFill>
        </p:spPr>
        <p:txBody>
          <a:bodyPr wrap="square" rtlCol="0">
            <a:spAutoFit/>
          </a:bodyPr>
          <a:lstStyle/>
          <a:p>
            <a:pPr marL="0" lvl="1" algn="ctr"/>
            <a:r>
              <a:rPr lang="en-US" sz="2800" dirty="0">
                <a:solidFill>
                  <a:schemeClr val="bg1"/>
                </a:solidFill>
              </a:rPr>
              <a:t>Review the </a:t>
            </a:r>
            <a:r>
              <a:rPr lang="en-US" sz="2800" dirty="0">
                <a:solidFill>
                  <a:schemeClr val="tx2"/>
                </a:solidFill>
              </a:rPr>
              <a:t>first Lesson Plan </a:t>
            </a:r>
            <a:r>
              <a:rPr lang="en-US" sz="2800" dirty="0">
                <a:solidFill>
                  <a:schemeClr val="bg1"/>
                </a:solidFill>
              </a:rPr>
              <a:t>and </a:t>
            </a:r>
            <a:r>
              <a:rPr lang="en-US" sz="2800" dirty="0">
                <a:solidFill>
                  <a:schemeClr val="tx2"/>
                </a:solidFill>
              </a:rPr>
              <a:t>Student Packet </a:t>
            </a:r>
            <a:r>
              <a:rPr lang="en-US" sz="2800" dirty="0">
                <a:solidFill>
                  <a:schemeClr val="bg1"/>
                </a:solidFill>
              </a:rPr>
              <a:t>of your next unit and consider: </a:t>
            </a:r>
          </a:p>
          <a:p>
            <a:pPr marL="0" lvl="1" algn="ctr"/>
            <a:endParaRPr lang="en-US" sz="2800" dirty="0">
              <a:solidFill>
                <a:schemeClr val="bg1"/>
              </a:solidFill>
            </a:endParaRPr>
          </a:p>
          <a:p>
            <a:pPr lvl="1" indent="-457200">
              <a:buFont typeface="Arial" panose="020B0604020202020204" pitchFamily="34" charset="0"/>
              <a:buChar char="•"/>
            </a:pPr>
            <a:r>
              <a:rPr lang="en-US" sz="2800" dirty="0">
                <a:solidFill>
                  <a:schemeClr val="bg1"/>
                </a:solidFill>
              </a:rPr>
              <a:t>Where do you see connections to the unit’s Essential Understandings and to your reading of the first pages? </a:t>
            </a:r>
          </a:p>
          <a:p>
            <a:pPr lvl="1" indent="-457200">
              <a:buFont typeface="Arial" panose="020B0604020202020204" pitchFamily="34" charset="0"/>
              <a:buChar char="•"/>
            </a:pPr>
            <a:r>
              <a:rPr lang="en-US" sz="2800" dirty="0">
                <a:solidFill>
                  <a:schemeClr val="bg1"/>
                </a:solidFill>
              </a:rPr>
              <a:t>Using this knowledge of the unit and knowledge of your students, what are some decisions you might make in preparing for and teaching Lesson 1?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a:solidFill>
                  <a:srgbClr val="FFDE22"/>
                </a:solidFill>
              </a:rPr>
              <a:t>Page 13</a:t>
            </a:r>
            <a:endParaRPr lang="en-US" sz="2400" dirty="0">
              <a:solidFill>
                <a:srgbClr val="FFDE22"/>
              </a:solidFill>
            </a:endParaRPr>
          </a:p>
        </p:txBody>
      </p:sp>
      <p:sp>
        <p:nvSpPr>
          <p:cNvPr id="15" name="TextBox 14">
            <a:extLst>
              <a:ext uri="{FF2B5EF4-FFF2-40B4-BE49-F238E27FC236}">
                <a16:creationId xmlns:a16="http://schemas.microsoft.com/office/drawing/2014/main" id="{468939DA-E374-40E5-8109-140D6615C5F4}"/>
              </a:ext>
            </a:extLst>
          </p:cNvPr>
          <p:cNvSpPr txBox="1"/>
          <p:nvPr/>
        </p:nvSpPr>
        <p:spPr>
          <a:xfrm>
            <a:off x="457200" y="128442"/>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Planning and Prioritization</a:t>
            </a:r>
          </a:p>
        </p:txBody>
      </p:sp>
    </p:spTree>
    <p:extLst>
      <p:ext uri="{BB962C8B-B14F-4D97-AF65-F5344CB8AC3E}">
        <p14:creationId xmlns:p14="http://schemas.microsoft.com/office/powerpoint/2010/main" val="6632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Relationships with Books</a:t>
            </a:r>
          </a:p>
        </p:txBody>
      </p:sp>
      <p:sp>
        <p:nvSpPr>
          <p:cNvPr id="7" name="TextBox 6">
            <a:extLst>
              <a:ext uri="{FF2B5EF4-FFF2-40B4-BE49-F238E27FC236}">
                <a16:creationId xmlns:a16="http://schemas.microsoft.com/office/drawing/2014/main" id="{3F1845D1-0D92-4A94-8158-8945F6752DD6}"/>
              </a:ext>
            </a:extLst>
          </p:cNvPr>
          <p:cNvSpPr txBox="1"/>
          <p:nvPr/>
        </p:nvSpPr>
        <p:spPr>
          <a:xfrm>
            <a:off x="604520" y="4567819"/>
            <a:ext cx="8240900" cy="1384995"/>
          </a:xfrm>
          <a:prstGeom prst="rect">
            <a:avLst/>
          </a:prstGeom>
          <a:noFill/>
        </p:spPr>
        <p:txBody>
          <a:bodyPr wrap="square" rtlCol="0">
            <a:spAutoFit/>
          </a:bodyPr>
          <a:lstStyle/>
          <a:p>
            <a:pPr lvl="0" algn="ctr"/>
            <a:r>
              <a:rPr lang="en-US" sz="2800" dirty="0">
                <a:solidFill>
                  <a:schemeClr val="accent3"/>
                </a:solidFill>
              </a:rPr>
              <a:t>Turn and Talk: </a:t>
            </a:r>
            <a:r>
              <a:rPr lang="en-US" sz="2800" dirty="0">
                <a:solidFill>
                  <a:schemeClr val="bg1"/>
                </a:solidFill>
              </a:rPr>
              <a:t>Choose one word, sentence, or phrase from this quote that resonates with you and share it with a partner.</a:t>
            </a:r>
          </a:p>
        </p:txBody>
      </p:sp>
      <p:sp>
        <p:nvSpPr>
          <p:cNvPr id="10" name="Rectangle 9">
            <a:extLst>
              <a:ext uri="{FF2B5EF4-FFF2-40B4-BE49-F238E27FC236}">
                <a16:creationId xmlns:a16="http://schemas.microsoft.com/office/drawing/2014/main" id="{8B84CB1D-F9B6-4BD5-8D7F-B9AF526BBFF9}"/>
              </a:ext>
            </a:extLst>
          </p:cNvPr>
          <p:cNvSpPr/>
          <p:nvPr/>
        </p:nvSpPr>
        <p:spPr>
          <a:xfrm>
            <a:off x="604520" y="693087"/>
            <a:ext cx="5602495" cy="3760498"/>
          </a:xfrm>
          <a:prstGeom prst="rect">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effectLst/>
                <a:latin typeface="Franklin Gothic Book" panose="020B0503020102020204" pitchFamily="34" charset="0"/>
                <a:ea typeface="Times New Roman" panose="02020603050405020304" pitchFamily="18" charset="0"/>
                <a:cs typeface="Calibri" panose="020F0502020204030204" pitchFamily="34" charset="0"/>
              </a:rPr>
              <a:t>“Depth of learning requires that students enter into a meaningful relationship with the content itself […] This is most often profoundly facilitated through the modeling of a relationship with content by teachers […] They are living examples for students of what it means to be lifelong learners.”</a:t>
            </a:r>
          </a:p>
          <a:p>
            <a:pPr algn="ctr"/>
            <a:r>
              <a:rPr lang="en-US" sz="2400" dirty="0">
                <a:solidFill>
                  <a:schemeClr val="accent3"/>
                </a:solidFill>
                <a:latin typeface="Franklin Gothic Book" panose="020B0503020102020204" pitchFamily="34" charset="0"/>
                <a:cs typeface="Calibri" panose="020F0502020204030204" pitchFamily="34" charset="0"/>
              </a:rPr>
              <a:t>- </a:t>
            </a:r>
            <a:r>
              <a:rPr lang="en-US" sz="2000" dirty="0">
                <a:solidFill>
                  <a:schemeClr val="accent3"/>
                </a:solidFill>
                <a:latin typeface="Franklin Gothic Book" panose="020B0503020102020204" pitchFamily="34" charset="0"/>
                <a:cs typeface="Calibri" panose="020F0502020204030204" pitchFamily="34" charset="0"/>
              </a:rPr>
              <a:t>Dr. Adeyemi Stembridge, </a:t>
            </a:r>
            <a:r>
              <a:rPr lang="en-US" sz="2000" i="1" dirty="0">
                <a:solidFill>
                  <a:schemeClr val="accent3"/>
                </a:solidFill>
                <a:latin typeface="Franklin Gothic Book" panose="020B0503020102020204" pitchFamily="34" charset="0"/>
                <a:cs typeface="Calibri" panose="020F0502020204030204" pitchFamily="34" charset="0"/>
              </a:rPr>
              <a:t>Culturally Responsive Education in the Classroom</a:t>
            </a:r>
            <a:endParaRPr lang="en-US" i="1" dirty="0">
              <a:solidFill>
                <a:schemeClr val="accent3"/>
              </a:solidFill>
            </a:endParaRPr>
          </a:p>
        </p:txBody>
      </p:sp>
      <p:pic>
        <p:nvPicPr>
          <p:cNvPr id="9" name="Picture 8">
            <a:extLst>
              <a:ext uri="{FF2B5EF4-FFF2-40B4-BE49-F238E27FC236}">
                <a16:creationId xmlns:a16="http://schemas.microsoft.com/office/drawing/2014/main" id="{91A93844-332E-48DE-8883-0A9F668D9517}"/>
              </a:ext>
            </a:extLst>
          </p:cNvPr>
          <p:cNvPicPr>
            <a:picLocks noChangeAspect="1"/>
          </p:cNvPicPr>
          <p:nvPr/>
        </p:nvPicPr>
        <p:blipFill>
          <a:blip r:embed="rId3"/>
          <a:stretch>
            <a:fillRect/>
          </a:stretch>
        </p:blipFill>
        <p:spPr>
          <a:xfrm>
            <a:off x="6388814" y="693087"/>
            <a:ext cx="2631418" cy="3716527"/>
          </a:xfrm>
          <a:prstGeom prst="rect">
            <a:avLst/>
          </a:prstGeom>
        </p:spPr>
      </p:pic>
      <p:sp>
        <p:nvSpPr>
          <p:cNvPr id="8" name="Title 1">
            <a:extLst>
              <a:ext uri="{FF2B5EF4-FFF2-40B4-BE49-F238E27FC236}">
                <a16:creationId xmlns:a16="http://schemas.microsoft.com/office/drawing/2014/main" id="{FD8DA269-F3A7-4365-9E8F-9318FBBAFE76}"/>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2</a:t>
            </a:r>
          </a:p>
        </p:txBody>
      </p:sp>
    </p:spTree>
    <p:extLst>
      <p:ext uri="{BB962C8B-B14F-4D97-AF65-F5344CB8AC3E}">
        <p14:creationId xmlns:p14="http://schemas.microsoft.com/office/powerpoint/2010/main" val="4179736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uzzle&#10;&#10;Description automatically generated with medium confidence">
            <a:extLst>
              <a:ext uri="{FF2B5EF4-FFF2-40B4-BE49-F238E27FC236}">
                <a16:creationId xmlns:a16="http://schemas.microsoft.com/office/drawing/2014/main" id="{F300E118-96A6-46CC-990C-F9755674EBAA}"/>
              </a:ext>
            </a:extLst>
          </p:cNvPr>
          <p:cNvPicPr>
            <a:picLocks noChangeAspect="1"/>
          </p:cNvPicPr>
          <p:nvPr/>
        </p:nvPicPr>
        <p:blipFill rotWithShape="1">
          <a:blip r:embed="rId3">
            <a:extLst>
              <a:ext uri="{28A0092B-C50C-407E-A947-70E740481C1C}">
                <a14:useLocalDpi xmlns:a14="http://schemas.microsoft.com/office/drawing/2010/main" val="0"/>
              </a:ext>
            </a:extLst>
          </a:blip>
          <a:srcRect r="13468"/>
          <a:stretch/>
        </p:blipFill>
        <p:spPr>
          <a:xfrm>
            <a:off x="457200" y="-12192"/>
            <a:ext cx="8686800" cy="6039243"/>
          </a:xfrm>
          <a:prstGeom prst="rect">
            <a:avLst/>
          </a:prstGeom>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Final Takeaways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4308500"/>
            <a:ext cx="8686800" cy="1384995"/>
          </a:xfrm>
          <a:prstGeom prst="rect">
            <a:avLst/>
          </a:prstGeom>
          <a:solidFill>
            <a:schemeClr val="tx1">
              <a:alpha val="80000"/>
            </a:schemeClr>
          </a:solidFill>
        </p:spPr>
        <p:txBody>
          <a:bodyPr wrap="square" rtlCol="0">
            <a:spAutoFit/>
          </a:bodyPr>
          <a:lstStyle/>
          <a:p>
            <a:pPr marL="0" lvl="1" algn="ctr"/>
            <a:r>
              <a:rPr lang="en-US" sz="2800" dirty="0">
                <a:solidFill>
                  <a:schemeClr val="bg1"/>
                </a:solidFill>
              </a:rPr>
              <a:t>Based on our work today, what is one new idea or new perspective about the book that you are excited to share with your students?</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r>
              <a:rPr lang="en-US" dirty="0"/>
              <a:t> </a:t>
            </a:r>
          </a:p>
          <a:p>
            <a:r>
              <a:rPr lang="en-US" dirty="0"/>
              <a:t> </a:t>
            </a:r>
          </a:p>
          <a:p>
            <a:pPr marR="0" lvl="1">
              <a:spcBef>
                <a:spcPts val="0"/>
              </a:spcBef>
              <a:spcAft>
                <a:spcPts val="0"/>
              </a:spcAft>
            </a:pPr>
            <a:endParaRPr lang="en-US" sz="1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lphaLcPeriod"/>
            </a:pPr>
            <a:endParaRPr lang="en-US" sz="1600" dirty="0">
              <a:latin typeface="Calibri" panose="020F0502020204030204" pitchFamily="34" charset="0"/>
              <a:ea typeface="Times New Roman" panose="02020603050405020304" pitchFamily="18" charset="0"/>
            </a:endParaRPr>
          </a:p>
          <a:p>
            <a:pPr marL="742950" marR="0" lvl="1" indent="-285750">
              <a:spcBef>
                <a:spcPts val="0"/>
              </a:spcBef>
              <a:spcAft>
                <a:spcPts val="0"/>
              </a:spcAft>
              <a:buFontTx/>
              <a:buChar char="-"/>
            </a:pPr>
            <a:endParaRPr lang="en-US" sz="1600" dirty="0">
              <a:effectLst/>
              <a:latin typeface="Calibri" panose="020F0502020204030204" pitchFamily="34" charset="0"/>
              <a:ea typeface="Times New Roman" panose="02020603050405020304" pitchFamily="18" charset="0"/>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13</a:t>
            </a:r>
          </a:p>
        </p:txBody>
      </p:sp>
    </p:spTree>
    <p:extLst>
      <p:ext uri="{BB962C8B-B14F-4D97-AF65-F5344CB8AC3E}">
        <p14:creationId xmlns:p14="http://schemas.microsoft.com/office/powerpoint/2010/main" val="106163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94BFA-F600-46F1-8A42-BA07D7993C38}"/>
              </a:ext>
            </a:extLst>
          </p:cNvPr>
          <p:cNvPicPr>
            <a:picLocks noChangeAspect="1"/>
          </p:cNvPicPr>
          <p:nvPr/>
        </p:nvPicPr>
        <p:blipFill rotWithShape="1">
          <a:blip r:embed="rId3"/>
          <a:srcRect r="3365"/>
          <a:stretch/>
        </p:blipFill>
        <p:spPr>
          <a:xfrm>
            <a:off x="457201" y="0"/>
            <a:ext cx="8686800" cy="6016978"/>
          </a:xfrm>
          <a:prstGeom prst="rect">
            <a:avLst/>
          </a:prstGeom>
        </p:spPr>
      </p:pic>
      <p:sp>
        <p:nvSpPr>
          <p:cNvPr id="7" name="TextBox 6">
            <a:extLst>
              <a:ext uri="{FF2B5EF4-FFF2-40B4-BE49-F238E27FC236}">
                <a16:creationId xmlns:a16="http://schemas.microsoft.com/office/drawing/2014/main" id="{3F1845D1-0D92-4A94-8158-8945F6752DD6}"/>
              </a:ext>
            </a:extLst>
          </p:cNvPr>
          <p:cNvSpPr txBox="1"/>
          <p:nvPr/>
        </p:nvSpPr>
        <p:spPr>
          <a:xfrm>
            <a:off x="457199" y="2777110"/>
            <a:ext cx="8686801" cy="954107"/>
          </a:xfrm>
          <a:prstGeom prst="rect">
            <a:avLst/>
          </a:prstGeom>
          <a:solidFill>
            <a:schemeClr val="tx1">
              <a:lumMod val="50000"/>
              <a:alpha val="80000"/>
            </a:schemeClr>
          </a:solidFill>
        </p:spPr>
        <p:txBody>
          <a:bodyPr wrap="square" rtlCol="0">
            <a:spAutoFit/>
          </a:bodyPr>
          <a:lstStyle/>
          <a:p>
            <a:pPr lvl="0" algn="ctr"/>
            <a:r>
              <a:rPr lang="en-US" sz="2800" dirty="0">
                <a:solidFill>
                  <a:schemeClr val="bg1"/>
                </a:solidFill>
              </a:rPr>
              <a:t>It’s really hard to teach a curriculum that you didn’t write! </a:t>
            </a:r>
            <a:endParaRPr lang="en-US" sz="2800" dirty="0">
              <a:solidFill>
                <a:schemeClr val="bg2">
                  <a:lumMod val="60000"/>
                  <a:lumOff val="40000"/>
                </a:schemeClr>
              </a:solidFill>
            </a:endParaRPr>
          </a:p>
        </p:txBody>
      </p:sp>
    </p:spTree>
    <p:extLst>
      <p:ext uri="{BB962C8B-B14F-4D97-AF65-F5344CB8AC3E}">
        <p14:creationId xmlns:p14="http://schemas.microsoft.com/office/powerpoint/2010/main" val="359307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ACD5-E66E-440C-B1D8-E3A4FAF9F427}"/>
              </a:ext>
            </a:extLst>
          </p:cNvPr>
          <p:cNvSpPr>
            <a:spLocks noGrp="1"/>
          </p:cNvSpPr>
          <p:nvPr>
            <p:ph type="title"/>
          </p:nvPr>
        </p:nvSpPr>
        <p:spPr/>
        <p:txBody>
          <a:bodyPr>
            <a:noAutofit/>
          </a:bodyPr>
          <a:lstStyle/>
          <a:p>
            <a:r>
              <a:rPr lang="en-US" dirty="0"/>
              <a:t>Agenda</a:t>
            </a:r>
          </a:p>
        </p:txBody>
      </p:sp>
      <p:sp>
        <p:nvSpPr>
          <p:cNvPr id="3" name="Content Placeholder 2">
            <a:extLst>
              <a:ext uri="{FF2B5EF4-FFF2-40B4-BE49-F238E27FC236}">
                <a16:creationId xmlns:a16="http://schemas.microsoft.com/office/drawing/2014/main" id="{00BF332A-7D05-4AB1-831C-39C330519725}"/>
              </a:ext>
            </a:extLst>
          </p:cNvPr>
          <p:cNvSpPr>
            <a:spLocks noGrp="1"/>
          </p:cNvSpPr>
          <p:nvPr>
            <p:ph idx="1"/>
          </p:nvPr>
        </p:nvSpPr>
        <p:spPr>
          <a:xfrm>
            <a:off x="468295" y="3961336"/>
            <a:ext cx="8710483" cy="1680232"/>
          </a:xfrm>
        </p:spPr>
        <p:txBody>
          <a:bodyPr>
            <a:noAutofit/>
          </a:bodyPr>
          <a:lstStyle/>
          <a:p>
            <a:pPr marL="0" indent="0" algn="ctr">
              <a:buNone/>
            </a:pPr>
            <a:r>
              <a:rPr lang="en-US" dirty="0">
                <a:solidFill>
                  <a:schemeClr val="tx2"/>
                </a:solidFill>
              </a:rPr>
              <a:t>Rigor Through Rich Text</a:t>
            </a:r>
          </a:p>
          <a:p>
            <a:pPr marL="0" indent="0" algn="ctr">
              <a:buNone/>
            </a:pPr>
            <a:r>
              <a:rPr lang="en-US" dirty="0"/>
              <a:t>Essential Understandings</a:t>
            </a:r>
          </a:p>
          <a:p>
            <a:pPr marL="0" indent="0" algn="ctr">
              <a:buNone/>
            </a:pPr>
            <a:r>
              <a:rPr lang="en-US" dirty="0"/>
              <a:t>Make It Your Own</a:t>
            </a:r>
          </a:p>
          <a:p>
            <a:pPr marL="0" indent="0" algn="ctr">
              <a:buNone/>
            </a:pPr>
            <a:endParaRPr lang="en-US" dirty="0"/>
          </a:p>
        </p:txBody>
      </p:sp>
      <p:sp>
        <p:nvSpPr>
          <p:cNvPr id="4" name="Title 1">
            <a:extLst>
              <a:ext uri="{FF2B5EF4-FFF2-40B4-BE49-F238E27FC236}">
                <a16:creationId xmlns:a16="http://schemas.microsoft.com/office/drawing/2014/main" id="{E23DDDE3-4006-47C7-A9D7-AE448AED3BEC}"/>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2</a:t>
            </a:r>
          </a:p>
        </p:txBody>
      </p:sp>
    </p:spTree>
    <p:extLst>
      <p:ext uri="{BB962C8B-B14F-4D97-AF65-F5344CB8AC3E}">
        <p14:creationId xmlns:p14="http://schemas.microsoft.com/office/powerpoint/2010/main" val="63964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close reading">
            <a:extLst>
              <a:ext uri="{FF2B5EF4-FFF2-40B4-BE49-F238E27FC236}">
                <a16:creationId xmlns:a16="http://schemas.microsoft.com/office/drawing/2014/main" id="{79D73407-625E-4189-9522-7BAA10968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2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First Pages</a:t>
            </a:r>
          </a:p>
        </p:txBody>
      </p:sp>
      <p:sp>
        <p:nvSpPr>
          <p:cNvPr id="7" name="TextBox 6">
            <a:extLst>
              <a:ext uri="{FF2B5EF4-FFF2-40B4-BE49-F238E27FC236}">
                <a16:creationId xmlns:a16="http://schemas.microsoft.com/office/drawing/2014/main" id="{3F1845D1-0D92-4A94-8158-8945F6752DD6}"/>
              </a:ext>
            </a:extLst>
          </p:cNvPr>
          <p:cNvSpPr txBox="1"/>
          <p:nvPr/>
        </p:nvSpPr>
        <p:spPr>
          <a:xfrm>
            <a:off x="457200" y="954709"/>
            <a:ext cx="8686800" cy="2677656"/>
          </a:xfrm>
          <a:prstGeom prst="rect">
            <a:avLst/>
          </a:prstGeom>
          <a:solidFill>
            <a:schemeClr val="tx1">
              <a:alpha val="80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Read and annotate the opening pages of your text. What do you notice about…</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Franklin Gothic Book"/>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Narrator and Plot</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Setting and Tone </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ranklin Gothic Book"/>
                <a:ea typeface="+mn-ea"/>
                <a:cs typeface="+mn-cs"/>
              </a:rPr>
              <a:t>Background Knowledge </a:t>
            </a:r>
          </a:p>
        </p:txBody>
      </p:sp>
      <p:sp>
        <p:nvSpPr>
          <p:cNvPr id="2" name="Rectangle 1">
            <a:extLst>
              <a:ext uri="{FF2B5EF4-FFF2-40B4-BE49-F238E27FC236}">
                <a16:creationId xmlns:a16="http://schemas.microsoft.com/office/drawing/2014/main" id="{DF35ADDF-E4CB-4BA8-9099-7D79C1425606}"/>
              </a:ext>
            </a:extLst>
          </p:cNvPr>
          <p:cNvSpPr/>
          <p:nvPr/>
        </p:nvSpPr>
        <p:spPr>
          <a:xfrm>
            <a:off x="-3274827" y="118912"/>
            <a:ext cx="327482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C4C4C"/>
                </a:solidFill>
                <a:effectLst/>
                <a:uLnTx/>
                <a:uFillTx/>
                <a:latin typeface="Franklin Gothic Book"/>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4C4C4C"/>
              </a:solidFill>
              <a:effectLst/>
              <a:uLnTx/>
              <a:uFillTx/>
              <a:latin typeface="Calibri" panose="020F0502020204030204" pitchFamily="34" charset="0"/>
              <a:ea typeface="Times New Roman" panose="02020603050405020304" pitchFamily="18" charset="0"/>
              <a:cs typeface="+mn-cs"/>
            </a:endParaRPr>
          </a:p>
        </p:txBody>
      </p:sp>
      <p:sp>
        <p:nvSpPr>
          <p:cNvPr id="9" name="Title 1">
            <a:extLst>
              <a:ext uri="{FF2B5EF4-FFF2-40B4-BE49-F238E27FC236}">
                <a16:creationId xmlns:a16="http://schemas.microsoft.com/office/drawing/2014/main" id="{F1FD262E-0961-4344-BCA3-3958385C83A8}"/>
              </a:ext>
            </a:extLst>
          </p:cNvPr>
          <p:cNvSpPr txBox="1">
            <a:spLocks/>
          </p:cNvSpPr>
          <p:nvPr/>
        </p:nvSpPr>
        <p:spPr>
          <a:xfrm>
            <a:off x="7344697" y="6237115"/>
            <a:ext cx="1803635" cy="492443"/>
          </a:xfrm>
          <a:prstGeom prst="rect">
            <a:avLst/>
          </a:prstGeom>
          <a:solidFill>
            <a:srgbClr val="3F3F3F"/>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DE22"/>
                </a:solidFill>
                <a:effectLst/>
                <a:uLnTx/>
                <a:uFillTx/>
                <a:latin typeface="Franklin Gothic Book"/>
                <a:ea typeface="+mn-ea"/>
                <a:cs typeface="+mn-cs"/>
              </a:rPr>
              <a:t>Page 3</a:t>
            </a:r>
          </a:p>
        </p:txBody>
      </p:sp>
      <p:sp>
        <p:nvSpPr>
          <p:cNvPr id="12" name="TextBox 11">
            <a:extLst>
              <a:ext uri="{FF2B5EF4-FFF2-40B4-BE49-F238E27FC236}">
                <a16:creationId xmlns:a16="http://schemas.microsoft.com/office/drawing/2014/main" id="{8765A176-A62F-442C-A90D-78FC49FE84BF}"/>
              </a:ext>
            </a:extLst>
          </p:cNvPr>
          <p:cNvSpPr txBox="1"/>
          <p:nvPr/>
        </p:nvSpPr>
        <p:spPr>
          <a:xfrm>
            <a:off x="457200" y="4068678"/>
            <a:ext cx="8686800" cy="1815882"/>
          </a:xfrm>
          <a:prstGeom prst="rect">
            <a:avLst/>
          </a:prstGeom>
          <a:solidFill>
            <a:srgbClr val="484848">
              <a:alpha val="80000"/>
            </a:srgbClr>
          </a:solidFill>
        </p:spPr>
        <p:txBody>
          <a:bodyPr wrap="square" rtlCol="0">
            <a:spAutoFit/>
          </a:bodyPr>
          <a:lstStyle/>
          <a:p>
            <a:pPr marL="0" lvl="1" algn="ctr"/>
            <a:r>
              <a:rPr lang="en-US" sz="2800" dirty="0">
                <a:solidFill>
                  <a:schemeClr val="tx2"/>
                </a:solidFill>
              </a:rPr>
              <a:t>Turn and Talk: </a:t>
            </a:r>
            <a:r>
              <a:rPr lang="en-US" sz="2800" dirty="0">
                <a:solidFill>
                  <a:schemeClr val="bg1"/>
                </a:solidFill>
              </a:rPr>
              <a:t>What are you most excited to share with your students from these opening pages? What might be most challenging for students as they read these opening pages?</a:t>
            </a:r>
          </a:p>
        </p:txBody>
      </p:sp>
    </p:spTree>
    <p:extLst>
      <p:ext uri="{BB962C8B-B14F-4D97-AF65-F5344CB8AC3E}">
        <p14:creationId xmlns:p14="http://schemas.microsoft.com/office/powerpoint/2010/main" val="8893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76203"/>
            <a:ext cx="8686800" cy="584775"/>
          </a:xfrm>
          <a:prstGeom prst="rect">
            <a:avLst/>
          </a:prstGeom>
          <a:solidFill>
            <a:srgbClr val="919191">
              <a:lumMod val="50000"/>
              <a:alpha val="80000"/>
            </a:srgbClr>
          </a:solidFill>
        </p:spPr>
        <p:txBody>
          <a:bodyPr wrap="square" rtlCol="0">
            <a:spAutoFit/>
          </a:bodyPr>
          <a:lstStyle/>
          <a:p>
            <a:pPr algn="ctr">
              <a:defRPr/>
            </a:pPr>
            <a:r>
              <a:rPr lang="en-US" sz="3200" kern="0" dirty="0">
                <a:solidFill>
                  <a:srgbClr val="FFDD00"/>
                </a:solidFill>
                <a:latin typeface="Franklin Gothic Medium"/>
              </a:rPr>
              <a:t>Rigor Through Rich Text</a:t>
            </a:r>
          </a:p>
        </p:txBody>
      </p:sp>
      <p:sp>
        <p:nvSpPr>
          <p:cNvPr id="10" name="Rectangle 9">
            <a:extLst>
              <a:ext uri="{FF2B5EF4-FFF2-40B4-BE49-F238E27FC236}">
                <a16:creationId xmlns:a16="http://schemas.microsoft.com/office/drawing/2014/main" id="{8B84CB1D-F9B6-4BD5-8D7F-B9AF526BBFF9}"/>
              </a:ext>
            </a:extLst>
          </p:cNvPr>
          <p:cNvSpPr/>
          <p:nvPr/>
        </p:nvSpPr>
        <p:spPr>
          <a:xfrm>
            <a:off x="281382" y="1548520"/>
            <a:ext cx="5602495" cy="320944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solidFill>
                <a:effectLst/>
                <a:latin typeface="Franklin Gothic Book" panose="020B0503020102020204" pitchFamily="34" charset="0"/>
                <a:ea typeface="Times New Roman" panose="02020603050405020304" pitchFamily="18" charset="0"/>
                <a:cs typeface="Calibri" panose="020F0502020204030204" pitchFamily="34" charset="0"/>
              </a:rPr>
              <a:t>“</a:t>
            </a:r>
            <a:r>
              <a:rPr lang="en-US" sz="2800" dirty="0">
                <a:solidFill>
                  <a:schemeClr val="bg1"/>
                </a:solidFill>
              </a:rPr>
              <a:t>The clearest differentiator in reading between students who are college ready and students who are not is the ability to comprehend complex texts.”</a:t>
            </a:r>
          </a:p>
          <a:p>
            <a:pPr algn="ctr"/>
            <a:r>
              <a:rPr lang="en-US" sz="2800" dirty="0">
                <a:solidFill>
                  <a:schemeClr val="tx2"/>
                </a:solidFill>
                <a:latin typeface="Franklin Gothic Book" panose="020B0503020102020204" pitchFamily="34" charset="0"/>
                <a:cs typeface="Calibri" panose="020F0502020204030204" pitchFamily="34" charset="0"/>
              </a:rPr>
              <a:t>- </a:t>
            </a:r>
            <a:r>
              <a:rPr lang="en-US" sz="2400" dirty="0">
                <a:solidFill>
                  <a:schemeClr val="tx2"/>
                </a:solidFill>
                <a:latin typeface="Franklin Gothic Book" panose="020B0503020102020204" pitchFamily="34" charset="0"/>
                <a:cs typeface="Calibri" panose="020F0502020204030204" pitchFamily="34" charset="0"/>
              </a:rPr>
              <a:t>From </a:t>
            </a:r>
            <a:r>
              <a:rPr lang="en-US" sz="2400" i="1" dirty="0">
                <a:solidFill>
                  <a:schemeClr val="tx2"/>
                </a:solidFill>
                <a:latin typeface="Franklin Gothic Book" panose="020B0503020102020204" pitchFamily="34" charset="0"/>
                <a:cs typeface="Calibri" panose="020F0502020204030204" pitchFamily="34" charset="0"/>
              </a:rPr>
              <a:t>Reading Between the Lines: What the ACT Reveals about College Readiness</a:t>
            </a:r>
            <a:endParaRPr lang="en-US" sz="2000" i="1" dirty="0">
              <a:solidFill>
                <a:schemeClr val="tx2"/>
              </a:solidFill>
            </a:endParaRPr>
          </a:p>
        </p:txBody>
      </p:sp>
      <p:sp>
        <p:nvSpPr>
          <p:cNvPr id="8" name="Title 1">
            <a:extLst>
              <a:ext uri="{FF2B5EF4-FFF2-40B4-BE49-F238E27FC236}">
                <a16:creationId xmlns:a16="http://schemas.microsoft.com/office/drawing/2014/main" id="{FD8DA269-F3A7-4365-9E8F-9318FBBAFE76}"/>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4</a:t>
            </a:r>
          </a:p>
        </p:txBody>
      </p:sp>
      <p:pic>
        <p:nvPicPr>
          <p:cNvPr id="5" name="Picture 4" descr="A picture containing text&#10;&#10;Description automatically generated">
            <a:extLst>
              <a:ext uri="{FF2B5EF4-FFF2-40B4-BE49-F238E27FC236}">
                <a16:creationId xmlns:a16="http://schemas.microsoft.com/office/drawing/2014/main" id="{BD172D42-046F-4CB5-8DEC-924DDE592E9C}"/>
              </a:ext>
            </a:extLst>
          </p:cNvPr>
          <p:cNvPicPr>
            <a:picLocks noChangeAspect="1"/>
          </p:cNvPicPr>
          <p:nvPr/>
        </p:nvPicPr>
        <p:blipFill>
          <a:blip r:embed="rId3"/>
          <a:stretch>
            <a:fillRect/>
          </a:stretch>
        </p:blipFill>
        <p:spPr>
          <a:xfrm>
            <a:off x="5975016" y="3599865"/>
            <a:ext cx="2887602" cy="11580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60CEF8D-4592-4EB4-912A-62700BA0DBC2}"/>
              </a:ext>
            </a:extLst>
          </p:cNvPr>
          <p:cNvPicPr>
            <a:picLocks noChangeAspect="1"/>
          </p:cNvPicPr>
          <p:nvPr/>
        </p:nvPicPr>
        <p:blipFill>
          <a:blip r:embed="rId4"/>
          <a:stretch>
            <a:fillRect/>
          </a:stretch>
        </p:blipFill>
        <p:spPr>
          <a:xfrm>
            <a:off x="5975016" y="1548520"/>
            <a:ext cx="2887602" cy="2051345"/>
          </a:xfrm>
          <a:prstGeom prst="rect">
            <a:avLst/>
          </a:prstGeom>
        </p:spPr>
      </p:pic>
    </p:spTree>
    <p:extLst>
      <p:ext uri="{BB962C8B-B14F-4D97-AF65-F5344CB8AC3E}">
        <p14:creationId xmlns:p14="http://schemas.microsoft.com/office/powerpoint/2010/main" val="192201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15DD4D5-7C5D-406F-90FF-5A1CFDE7AE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88" r="-1"/>
          <a:stretch/>
        </p:blipFill>
        <p:spPr bwMode="auto">
          <a:xfrm>
            <a:off x="474784" y="-1"/>
            <a:ext cx="8686800"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89" r="18934"/>
          <a:stretch/>
        </p:blipFill>
        <p:spPr bwMode="auto">
          <a:xfrm>
            <a:off x="457201" y="0"/>
            <a:ext cx="6056334"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p:cNvSpPr>
            <a:spLocks noGrp="1" noChangeArrowheads="1"/>
          </p:cNvSpPr>
          <p:nvPr>
            <p:ph type="title"/>
          </p:nvPr>
        </p:nvSpPr>
        <p:spPr>
          <a:noFill/>
        </p:spPr>
        <p:txBody>
          <a:bodyPr>
            <a:normAutofit fontScale="90000"/>
          </a:bodyPr>
          <a:lstStyle/>
          <a:p>
            <a:pPr algn="ctr" eaLnBrk="1" hangingPunct="1"/>
            <a:br>
              <a:rPr lang="en-US" sz="3600" dirty="0"/>
            </a:br>
            <a:endParaRPr lang="en-US" sz="3600" dirty="0">
              <a:solidFill>
                <a:schemeClr val="bg1"/>
              </a:solidFill>
              <a:latin typeface="Tempus Sans ITC" pitchFamily="82" charset="0"/>
            </a:endParaRPr>
          </a:p>
        </p:txBody>
      </p:sp>
      <p:sp>
        <p:nvSpPr>
          <p:cNvPr id="8" name="TextBox 7">
            <a:extLst>
              <a:ext uri="{FF2B5EF4-FFF2-40B4-BE49-F238E27FC236}">
                <a16:creationId xmlns:a16="http://schemas.microsoft.com/office/drawing/2014/main" id="{607CD99F-AD39-47CF-995D-C32CBE87BFC0}"/>
              </a:ext>
            </a:extLst>
          </p:cNvPr>
          <p:cNvSpPr txBox="1"/>
          <p:nvPr/>
        </p:nvSpPr>
        <p:spPr>
          <a:xfrm>
            <a:off x="457200" y="101025"/>
            <a:ext cx="8686800" cy="584775"/>
          </a:xfrm>
          <a:prstGeom prst="rect">
            <a:avLst/>
          </a:prstGeom>
          <a:solidFill>
            <a:srgbClr val="919191">
              <a:lumMod val="50000"/>
              <a:alpha val="80000"/>
            </a:srgbClr>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3200" b="0" i="0" u="none" strike="noStrike" kern="0" cap="none" spc="0" normalizeH="0" baseline="0">
                <a:ln>
                  <a:noFill/>
                </a:ln>
                <a:solidFill>
                  <a:srgbClr val="FFDD00"/>
                </a:solidFill>
                <a:effectLst/>
                <a:uLnTx/>
                <a:uFillTx/>
                <a:latin typeface="Franklin Gothic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Five* Plagues of the Developing Reader</a:t>
            </a:r>
          </a:p>
        </p:txBody>
      </p:sp>
      <p:sp>
        <p:nvSpPr>
          <p:cNvPr id="12" name="Content Placeholder 3">
            <a:extLst>
              <a:ext uri="{FF2B5EF4-FFF2-40B4-BE49-F238E27FC236}">
                <a16:creationId xmlns:a16="http://schemas.microsoft.com/office/drawing/2014/main" id="{431E5FA2-2387-4F94-89A8-3E8BCE7A7CBD}"/>
              </a:ext>
            </a:extLst>
          </p:cNvPr>
          <p:cNvSpPr txBox="1">
            <a:spLocks/>
          </p:cNvSpPr>
          <p:nvPr/>
        </p:nvSpPr>
        <p:spPr>
          <a:xfrm>
            <a:off x="5105400" y="804862"/>
            <a:ext cx="3810000" cy="4791075"/>
          </a:xfrm>
          <a:prstGeom prst="rect">
            <a:avLst/>
          </a:prstGeom>
          <a:solidFill>
            <a:srgbClr val="919191">
              <a:lumMod val="50000"/>
              <a:alpha val="8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1. Archaic Text</a:t>
            </a: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2. Non-Linear Time Sequence</a:t>
            </a: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3. Complexity of Narrator</a:t>
            </a: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4. Complexity of Story (Plot and Symbolism)</a:t>
            </a: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5. Intentionally Resistant Texts</a:t>
            </a: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Franklin Gothic Book"/>
                <a:ea typeface="+mn-ea"/>
                <a:cs typeface="+mn-cs"/>
              </a:rPr>
              <a:t>*Background Knowledge is always a factor!</a:t>
            </a:r>
          </a:p>
        </p:txBody>
      </p:sp>
      <p:sp>
        <p:nvSpPr>
          <p:cNvPr id="11" name="Title 1">
            <a:extLst>
              <a:ext uri="{FF2B5EF4-FFF2-40B4-BE49-F238E27FC236}">
                <a16:creationId xmlns:a16="http://schemas.microsoft.com/office/drawing/2014/main" id="{621E9CDF-0717-4B38-BCF9-A8B670C753D2}"/>
              </a:ext>
            </a:extLst>
          </p:cNvPr>
          <p:cNvSpPr txBox="1">
            <a:spLocks/>
          </p:cNvSpPr>
          <p:nvPr/>
        </p:nvSpPr>
        <p:spPr>
          <a:xfrm>
            <a:off x="7505172" y="6237115"/>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 5</a:t>
            </a:r>
          </a:p>
        </p:txBody>
      </p:sp>
    </p:spTree>
    <p:extLst>
      <p:ext uri="{BB962C8B-B14F-4D97-AF65-F5344CB8AC3E}">
        <p14:creationId xmlns:p14="http://schemas.microsoft.com/office/powerpoint/2010/main" val="368556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15DD4D5-7C5D-406F-90FF-5A1CFDE7AE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88" r="-1"/>
          <a:stretch/>
        </p:blipFill>
        <p:spPr bwMode="auto">
          <a:xfrm>
            <a:off x="474784" y="-1"/>
            <a:ext cx="8686800"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89" r="18934"/>
          <a:stretch/>
        </p:blipFill>
        <p:spPr bwMode="auto">
          <a:xfrm>
            <a:off x="457201" y="0"/>
            <a:ext cx="6056334"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p:cNvSpPr>
            <a:spLocks noGrp="1" noChangeArrowheads="1"/>
          </p:cNvSpPr>
          <p:nvPr>
            <p:ph type="title"/>
          </p:nvPr>
        </p:nvSpPr>
        <p:spPr>
          <a:noFill/>
        </p:spPr>
        <p:txBody>
          <a:bodyPr>
            <a:normAutofit fontScale="90000"/>
          </a:bodyPr>
          <a:lstStyle/>
          <a:p>
            <a:pPr algn="ctr" eaLnBrk="1" hangingPunct="1"/>
            <a:br>
              <a:rPr lang="en-US" sz="3600" dirty="0"/>
            </a:br>
            <a:endParaRPr lang="en-US" sz="3600" dirty="0">
              <a:solidFill>
                <a:schemeClr val="bg1"/>
              </a:solidFill>
              <a:latin typeface="Tempus Sans ITC" pitchFamily="82" charset="0"/>
            </a:endParaRPr>
          </a:p>
        </p:txBody>
      </p:sp>
      <p:sp>
        <p:nvSpPr>
          <p:cNvPr id="8" name="TextBox 7">
            <a:extLst>
              <a:ext uri="{FF2B5EF4-FFF2-40B4-BE49-F238E27FC236}">
                <a16:creationId xmlns:a16="http://schemas.microsoft.com/office/drawing/2014/main" id="{607CD99F-AD39-47CF-995D-C32CBE87BFC0}"/>
              </a:ext>
            </a:extLst>
          </p:cNvPr>
          <p:cNvSpPr txBox="1"/>
          <p:nvPr/>
        </p:nvSpPr>
        <p:spPr>
          <a:xfrm>
            <a:off x="457200" y="101025"/>
            <a:ext cx="8686800" cy="584775"/>
          </a:xfrm>
          <a:prstGeom prst="rect">
            <a:avLst/>
          </a:prstGeom>
          <a:solidFill>
            <a:srgbClr val="919191">
              <a:lumMod val="50000"/>
              <a:alpha val="80000"/>
            </a:srgbClr>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3200" b="0" i="0" u="none" strike="noStrike" kern="0" cap="none" spc="0" normalizeH="0" baseline="0">
                <a:ln>
                  <a:noFill/>
                </a:ln>
                <a:solidFill>
                  <a:srgbClr val="FFDD00"/>
                </a:solidFill>
                <a:effectLst/>
                <a:uLnTx/>
                <a:uFillTx/>
                <a:latin typeface="Franklin Gothic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DD00"/>
                </a:solidFill>
                <a:effectLst/>
                <a:uLnTx/>
                <a:uFillTx/>
                <a:latin typeface="Franklin Gothic Medium"/>
                <a:ea typeface="+mn-ea"/>
                <a:cs typeface="+mn-cs"/>
              </a:rPr>
              <a:t>Challenges of the Text</a:t>
            </a:r>
          </a:p>
        </p:txBody>
      </p:sp>
      <p:sp>
        <p:nvSpPr>
          <p:cNvPr id="11" name="TextBox 10">
            <a:extLst>
              <a:ext uri="{FF2B5EF4-FFF2-40B4-BE49-F238E27FC236}">
                <a16:creationId xmlns:a16="http://schemas.microsoft.com/office/drawing/2014/main" id="{90AC4A1D-2B2D-4597-B43D-0CE0AE267307}"/>
              </a:ext>
            </a:extLst>
          </p:cNvPr>
          <p:cNvSpPr txBox="1"/>
          <p:nvPr/>
        </p:nvSpPr>
        <p:spPr>
          <a:xfrm>
            <a:off x="4818184" y="737175"/>
            <a:ext cx="4325816" cy="5262979"/>
          </a:xfrm>
          <a:prstGeom prst="rect">
            <a:avLst/>
          </a:prstGeom>
          <a:solidFill>
            <a:srgbClr val="484848">
              <a:alpha val="80000"/>
            </a:srgbClr>
          </a:solidFill>
        </p:spPr>
        <p:txBody>
          <a:bodyPr wrap="square" rtlCol="0">
            <a:spAutoFit/>
          </a:bodyPr>
          <a:lstStyle/>
          <a:p>
            <a:pPr>
              <a:defRPr/>
            </a:pPr>
            <a:r>
              <a:rPr lang="en-US" sz="2400" dirty="0">
                <a:solidFill>
                  <a:schemeClr val="bg1"/>
                </a:solidFill>
              </a:rPr>
              <a:t>Review the list of the types of Text Complexity to answer these questions: </a:t>
            </a:r>
          </a:p>
          <a:p>
            <a:pPr marL="514350" indent="-514350">
              <a:buFont typeface="Arial" panose="020B0604020202020204" pitchFamily="34" charset="0"/>
              <a:buChar char="•"/>
              <a:defRPr/>
            </a:pPr>
            <a:r>
              <a:rPr lang="en-US" sz="2400" dirty="0">
                <a:solidFill>
                  <a:schemeClr val="bg1"/>
                </a:solidFill>
              </a:rPr>
              <a:t>Which of the Five* Plagues make it challenging to teach </a:t>
            </a:r>
            <a:r>
              <a:rPr lang="en-US" sz="2400" i="1" dirty="0">
                <a:solidFill>
                  <a:schemeClr val="tx2"/>
                </a:solidFill>
              </a:rPr>
              <a:t>&lt;Title of Book&gt;</a:t>
            </a:r>
            <a:r>
              <a:rPr lang="en-US" sz="2400" dirty="0">
                <a:solidFill>
                  <a:schemeClr val="bg1"/>
                </a:solidFill>
              </a:rPr>
              <a:t>?</a:t>
            </a:r>
          </a:p>
          <a:p>
            <a:pPr marL="514350" indent="-514350">
              <a:buFont typeface="Arial" panose="020B0604020202020204" pitchFamily="34" charset="0"/>
              <a:buChar char="•"/>
              <a:defRPr/>
            </a:pPr>
            <a:r>
              <a:rPr lang="en-US" sz="2400" dirty="0">
                <a:solidFill>
                  <a:schemeClr val="bg1"/>
                </a:solidFill>
              </a:rPr>
              <a:t>Are there other challenging aspects of the text that are not part of the Five* Plagues?</a:t>
            </a:r>
          </a:p>
          <a:p>
            <a:pPr marL="514350" indent="-514350">
              <a:buFont typeface="Arial" panose="020B0604020202020204" pitchFamily="34" charset="0"/>
              <a:buChar char="•"/>
              <a:defRPr/>
            </a:pPr>
            <a:r>
              <a:rPr lang="en-US" sz="2400" dirty="0">
                <a:solidFill>
                  <a:schemeClr val="bg1"/>
                </a:solidFill>
              </a:rPr>
              <a:t>If you’ve taught this text before, note some actual struggles your students faced.  </a:t>
            </a:r>
          </a:p>
        </p:txBody>
      </p:sp>
      <p:sp>
        <p:nvSpPr>
          <p:cNvPr id="12" name="Title 1">
            <a:extLst>
              <a:ext uri="{FF2B5EF4-FFF2-40B4-BE49-F238E27FC236}">
                <a16:creationId xmlns:a16="http://schemas.microsoft.com/office/drawing/2014/main" id="{09C109C7-9F37-4360-BA34-687940C66FB5}"/>
              </a:ext>
            </a:extLst>
          </p:cNvPr>
          <p:cNvSpPr txBox="1">
            <a:spLocks/>
          </p:cNvSpPr>
          <p:nvPr/>
        </p:nvSpPr>
        <p:spPr>
          <a:xfrm>
            <a:off x="7485973" y="6208786"/>
            <a:ext cx="1643160" cy="492443"/>
          </a:xfrm>
          <a:prstGeom prst="rect">
            <a:avLst/>
          </a:prstGeom>
          <a:solidFill>
            <a:srgbClr val="3F3F3F"/>
          </a:solidFill>
        </p:spPr>
        <p:txBody>
          <a:bodyPr vert="horz" lIns="91440" tIns="45720" rIns="91440" bIns="45720" rtlCol="0" anchor="ctr">
            <a:noAutofit/>
          </a:bodyPr>
          <a:lstStyle/>
          <a:p>
            <a:pPr algn="ctr" defTabSz="457200">
              <a:spcBef>
                <a:spcPct val="0"/>
              </a:spcBef>
              <a:defRPr/>
            </a:pPr>
            <a:r>
              <a:rPr lang="en-US" sz="2400" dirty="0">
                <a:solidFill>
                  <a:srgbClr val="FFDE22"/>
                </a:solidFill>
              </a:rPr>
              <a:t>Pages 5-6</a:t>
            </a:r>
          </a:p>
        </p:txBody>
      </p:sp>
    </p:spTree>
    <p:extLst>
      <p:ext uri="{BB962C8B-B14F-4D97-AF65-F5344CB8AC3E}">
        <p14:creationId xmlns:p14="http://schemas.microsoft.com/office/powerpoint/2010/main" val="2795798744"/>
      </p:ext>
    </p:extLst>
  </p:cSld>
  <p:clrMapOvr>
    <a:masterClrMapping/>
  </p:clrMapOvr>
</p:sld>
</file>

<file path=ppt/theme/theme1.xml><?xml version="1.0" encoding="utf-8"?>
<a:theme xmlns:a="http://schemas.openxmlformats.org/drawingml/2006/main" name="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themeOverride>
</file>

<file path=docProps/app.xml><?xml version="1.0" encoding="utf-8"?>
<Properties xmlns="http://schemas.openxmlformats.org/officeDocument/2006/extended-properties" xmlns:vt="http://schemas.openxmlformats.org/officeDocument/2006/docPropsVTypes">
  <TotalTime>72467</TotalTime>
  <Words>6772</Words>
  <Application>Microsoft Office PowerPoint</Application>
  <PresentationFormat>On-screen Show (4:3)</PresentationFormat>
  <Paragraphs>539</Paragraphs>
  <Slides>30</Slides>
  <Notes>30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30</vt:i4>
      </vt:variant>
    </vt:vector>
  </HeadingPairs>
  <TitlesOfParts>
    <vt:vector size="46" baseType="lpstr">
      <vt:lpstr>Arial</vt:lpstr>
      <vt:lpstr>Calibri</vt:lpstr>
      <vt:lpstr>Courier New</vt:lpstr>
      <vt:lpstr>Franklin Gothic Book</vt:lpstr>
      <vt:lpstr>Franklin Gothic Medium</vt:lpstr>
      <vt:lpstr>Symbol</vt:lpstr>
      <vt:lpstr>Tempus Sans ITC</vt:lpstr>
      <vt:lpstr>Times New Roman</vt:lpstr>
      <vt:lpstr>Verdana</vt:lpstr>
      <vt:lpstr>Wingdings</vt:lpstr>
      <vt:lpstr>USI</vt:lpstr>
      <vt:lpstr>New Workshope Slides</vt:lpstr>
      <vt:lpstr>7_USI</vt:lpstr>
      <vt:lpstr>1_USI</vt:lpstr>
      <vt:lpstr>2_USI</vt:lpstr>
      <vt:lpstr>9_USI</vt:lpstr>
      <vt:lpstr>PowerPoint Presentation</vt:lpstr>
      <vt:lpstr>PowerPoint Presentation</vt:lpstr>
      <vt:lpstr>PowerPoint Presentation</vt:lpstr>
      <vt:lpstr>PowerPoint Presentation</vt:lpstr>
      <vt:lpstr>Agenda</vt:lpstr>
      <vt:lpstr>PowerPoint Presentation</vt:lpstr>
      <vt:lpstr>PowerPoint Presentation</vt:lpstr>
      <vt:lpstr> </vt:lpstr>
      <vt:lpstr>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Reconsidered Implementation  September 6, 2019</dc:title>
  <dc:creator>Erica Woolway</dc:creator>
  <cp:lastModifiedBy>Beth Verrilli</cp:lastModifiedBy>
  <cp:revision>465</cp:revision>
  <cp:lastPrinted>2019-11-01T09:41:27Z</cp:lastPrinted>
  <dcterms:created xsi:type="dcterms:W3CDTF">2019-08-13T16:53:09Z</dcterms:created>
  <dcterms:modified xsi:type="dcterms:W3CDTF">2021-11-17T21:56:23Z</dcterms:modified>
</cp:coreProperties>
</file>