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15"/>
  </p:notesMasterIdLst>
  <p:sldIdLst>
    <p:sldId id="1073" r:id="rId2"/>
    <p:sldId id="1074" r:id="rId3"/>
    <p:sldId id="1078" r:id="rId4"/>
    <p:sldId id="1084" r:id="rId5"/>
    <p:sldId id="1075" r:id="rId6"/>
    <p:sldId id="1079" r:id="rId7"/>
    <p:sldId id="1085" r:id="rId8"/>
    <p:sldId id="1076" r:id="rId9"/>
    <p:sldId id="1080" r:id="rId10"/>
    <p:sldId id="1082" r:id="rId11"/>
    <p:sldId id="1077" r:id="rId12"/>
    <p:sldId id="1081" r:id="rId13"/>
    <p:sldId id="108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2564" autoAdjust="0"/>
  </p:normalViewPr>
  <p:slideViewPr>
    <p:cSldViewPr snapToGrid="0">
      <p:cViewPr varScale="1">
        <p:scale>
          <a:sx n="79" d="100"/>
          <a:sy n="79" d="100"/>
        </p:scale>
        <p:origin x="159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A58FB4-961A-4B9D-AF1E-28E719AB7D3A}" type="datetimeFigureOut">
              <a:rPr lang="en-US" smtClean="0"/>
              <a:t>7/20/2020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236B4-BDDC-4FB7-8889-15A1241A04E6}" type="slidenum">
              <a:rPr lang="en-US" smtClean="0"/>
              <a:t>‹#›</a:t>
            </a:fld>
            <a:endParaRPr lang="en-US"/>
          </a:p>
        </p:txBody>
      </p:sp>
    </p:spTree>
    <p:extLst>
      <p:ext uri="{BB962C8B-B14F-4D97-AF65-F5344CB8AC3E}">
        <p14:creationId xmlns:p14="http://schemas.microsoft.com/office/powerpoint/2010/main" val="1155560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Welcome! We are thrilled that you are using our retrieval practice resource for The Magician’s Nephew Curriculum Unit.  </a:t>
            </a:r>
          </a:p>
          <a:p>
            <a:r>
              <a:rPr lang="en-US" sz="1200" b="1" kern="1200" dirty="0">
                <a:solidFill>
                  <a:schemeClr val="tx1"/>
                </a:solidFill>
                <a:effectLst/>
                <a:latin typeface="+mn-lt"/>
                <a:ea typeface="+mn-ea"/>
                <a:cs typeface="+mn-cs"/>
              </a:rPr>
              <a:t>Retrieval Practice</a:t>
            </a:r>
          </a:p>
          <a:p>
            <a:r>
              <a:rPr lang="en-US" sz="1200" kern="1200" dirty="0">
                <a:solidFill>
                  <a:schemeClr val="tx1"/>
                </a:solidFill>
                <a:effectLst/>
                <a:latin typeface="+mn-lt"/>
                <a:ea typeface="+mn-ea"/>
                <a:cs typeface="+mn-cs"/>
              </a:rPr>
              <a:t>Retrieval Practice is an academic system in which you ask students questions designed to help encode key knowledge into long-term memory. These questions draw on knowledge from the Knowledge Organizer, the novel itself, or recently read embedded texts.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Tips for Planning &amp; Implementation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Plan your target response for each Retrieval Practice question. You might note these responses in your teacher-created version of the student packet or simply print out this RP deck.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Decide how students will respond to each Active Practice question: Turn and Talk, Cold Call, Raise Hands, Everybody Writes. Students do not need to write the response for every Retrieval Practice question.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activity is designed to be fast-paced and energetic with little discussion. The purpose is the retrieval of knowledge. This helps encode the information in long term memory. A common mistake is to spend time discussing answers to these questions. If students are dying to discuss, it is of course permissible from time to time but doing so can disrupt lesson timings. Occasionally, you may choose to engage in brief discussion based on data or to leverage student enthusiasm, but the focus of this section of the lesson should be quick, efficient, and accurate practice.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You will find two slides per Retrieval Practice session.  The first slide lists the questions.  The second slide lists the answers.   Each slide is labeled at the top with the lesson number.  Within this deck you will find retrieval practice for lessons 7, 11, 13, and 17.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Arial" charset="0"/>
              </a:rPr>
              <a:t>We currently have included timestamps for each set of questions but know that you may modify these timestamps depending on the needs of your students and length of your ELA block. Ideally, you want to ensure Retrieval Practice (both worktime and review) takes no more than 10 minutes.</a:t>
            </a:r>
          </a:p>
          <a:p>
            <a:pPr eaLnBrk="1" hangingPunct="1"/>
            <a:endParaRPr lang="en-US" sz="1000" b="1" dirty="0">
              <a:latin typeface="Arial" charset="0"/>
            </a:endParaRPr>
          </a:p>
          <a:p>
            <a:pPr eaLnBrk="1" hangingPunct="1"/>
            <a:r>
              <a:rPr lang="en-US" sz="1000" b="1" dirty="0">
                <a:latin typeface="Arial" charset="0"/>
              </a:rPr>
              <a:t>Things to note:</a:t>
            </a:r>
          </a:p>
          <a:p>
            <a:pPr marL="228600" indent="-228600" eaLnBrk="1" hangingPunct="1">
              <a:buAutoNum type="arabicParenR"/>
            </a:pPr>
            <a:r>
              <a:rPr lang="en-US" sz="1000" b="0" dirty="0">
                <a:latin typeface="Arial" charset="0"/>
              </a:rPr>
              <a:t>Key terms from the knowledge organizer are written in blue.</a:t>
            </a:r>
          </a:p>
          <a:p>
            <a:pPr marL="228600" indent="-228600" eaLnBrk="1" hangingPunct="1">
              <a:buAutoNum type="arabicParenR"/>
            </a:pPr>
            <a:r>
              <a:rPr lang="en-US" sz="1000" b="0" dirty="0">
                <a:latin typeface="Arial" charset="0"/>
              </a:rPr>
              <a:t>Answers are written with key ideas or vocabulary in gold.</a:t>
            </a:r>
          </a:p>
          <a:p>
            <a:pPr marL="228600" indent="-228600" eaLnBrk="1" hangingPunct="1">
              <a:buAutoNum type="arabicParenR"/>
            </a:pPr>
            <a:r>
              <a:rPr lang="en-US" sz="1000" b="0" dirty="0">
                <a:latin typeface="Arial" charset="0"/>
              </a:rPr>
              <a:t>Answers which require examples from the teacher are noted in red.</a:t>
            </a:r>
          </a:p>
          <a:p>
            <a:pPr marL="228600" indent="-228600" eaLnBrk="1" hangingPunct="1">
              <a:buAutoNum type="arabicParenR"/>
            </a:pPr>
            <a:r>
              <a:rPr lang="en-US" sz="1000" b="0" dirty="0">
                <a:latin typeface="Arial" charset="0"/>
              </a:rPr>
              <a:t>Each retrieval practice is designed to be student self-scoring with each question worth 1 point unless otherwise noted on the slide.  This will allow students to complete, score, and self-report their work.</a:t>
            </a:r>
          </a:p>
        </p:txBody>
      </p:sp>
    </p:spTree>
    <p:extLst>
      <p:ext uri="{BB962C8B-B14F-4D97-AF65-F5344CB8AC3E}">
        <p14:creationId xmlns:p14="http://schemas.microsoft.com/office/powerpoint/2010/main" val="2593061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810994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986073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729446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387472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78976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943089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977812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157488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dirty="0">
                <a:latin typeface="Arial" charset="0"/>
              </a:rPr>
              <a:t>. </a:t>
            </a:r>
            <a:endParaRPr lang="en-US" sz="1000" b="1" dirty="0">
              <a:latin typeface="Arial" charset="0"/>
            </a:endParaRPr>
          </a:p>
        </p:txBody>
      </p:sp>
    </p:spTree>
    <p:extLst>
      <p:ext uri="{BB962C8B-B14F-4D97-AF65-F5344CB8AC3E}">
        <p14:creationId xmlns:p14="http://schemas.microsoft.com/office/powerpoint/2010/main" val="2416821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dirty="0">
                <a:latin typeface="Arial" charset="0"/>
              </a:rPr>
              <a:t>. </a:t>
            </a:r>
            <a:endParaRPr lang="en-US" sz="1000" b="1" dirty="0">
              <a:latin typeface="Arial" charset="0"/>
            </a:endParaRPr>
          </a:p>
        </p:txBody>
      </p:sp>
    </p:spTree>
    <p:extLst>
      <p:ext uri="{BB962C8B-B14F-4D97-AF65-F5344CB8AC3E}">
        <p14:creationId xmlns:p14="http://schemas.microsoft.com/office/powerpoint/2010/main" val="4271560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296059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1567166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Layout">
    <p:spTree>
      <p:nvGrpSpPr>
        <p:cNvPr id="1" name=""/>
        <p:cNvGrpSpPr/>
        <p:nvPr/>
      </p:nvGrpSpPr>
      <p:grpSpPr>
        <a:xfrm>
          <a:off x="0" y="0"/>
          <a:ext cx="0" cy="0"/>
          <a:chOff x="0" y="0"/>
          <a:chExt cx="0" cy="0"/>
        </a:xfrm>
      </p:grpSpPr>
      <p:sp>
        <p:nvSpPr>
          <p:cNvPr id="4" name="Title 1"/>
          <p:cNvSpPr>
            <a:spLocks noGrp="1"/>
          </p:cNvSpPr>
          <p:nvPr>
            <p:ph type="ctrTitle"/>
          </p:nvPr>
        </p:nvSpPr>
        <p:spPr>
          <a:xfrm>
            <a:off x="917760" y="2130437"/>
            <a:ext cx="7540440" cy="1470025"/>
          </a:xfrm>
        </p:spPr>
        <p:txBody>
          <a:bodyPr/>
          <a:lstStyle>
            <a:lvl1pPr>
              <a:defRPr>
                <a:solidFill>
                  <a:srgbClr val="FFFFFF"/>
                </a:solidFill>
              </a:defRPr>
            </a:lvl1pPr>
          </a:lstStyle>
          <a:p>
            <a:r>
              <a:rPr lang="en-US"/>
              <a:t>Click to edit Master title style</a:t>
            </a:r>
            <a:endParaRPr lang="en-US" dirty="0"/>
          </a:p>
        </p:txBody>
      </p:sp>
      <p:sp>
        <p:nvSpPr>
          <p:cNvPr id="6" name="Subtitle 2"/>
          <p:cNvSpPr>
            <a:spLocks noGrp="1"/>
          </p:cNvSpPr>
          <p:nvPr>
            <p:ph type="subTitle" idx="1"/>
          </p:nvPr>
        </p:nvSpPr>
        <p:spPr>
          <a:xfrm>
            <a:off x="917760" y="3886200"/>
            <a:ext cx="6168840" cy="1752600"/>
          </a:xfrm>
        </p:spPr>
        <p:txBody>
          <a:bodyPr/>
          <a:lstStyle>
            <a:lvl1pPr marL="0" indent="0" algn="l">
              <a:buNone/>
              <a:defRPr>
                <a:solidFill>
                  <a:srgbClr val="FFFFFF"/>
                </a:solidFill>
              </a:defRPr>
            </a:lvl1pPr>
            <a:lvl2pPr marL="457167" indent="0" algn="ctr">
              <a:buNone/>
              <a:defRPr>
                <a:solidFill>
                  <a:schemeClr val="tx1">
                    <a:tint val="75000"/>
                  </a:schemeClr>
                </a:solidFill>
              </a:defRPr>
            </a:lvl2pPr>
            <a:lvl3pPr marL="914332" indent="0" algn="ctr">
              <a:buNone/>
              <a:defRPr>
                <a:solidFill>
                  <a:schemeClr val="tx1">
                    <a:tint val="75000"/>
                  </a:schemeClr>
                </a:solidFill>
              </a:defRPr>
            </a:lvl3pPr>
            <a:lvl4pPr marL="1371498" indent="0" algn="ctr">
              <a:buNone/>
              <a:defRPr>
                <a:solidFill>
                  <a:schemeClr val="tx1">
                    <a:tint val="75000"/>
                  </a:schemeClr>
                </a:solidFill>
              </a:defRPr>
            </a:lvl4pPr>
            <a:lvl5pPr marL="1828664" indent="0" algn="ctr">
              <a:buNone/>
              <a:defRPr>
                <a:solidFill>
                  <a:schemeClr val="tx1">
                    <a:tint val="75000"/>
                  </a:schemeClr>
                </a:solidFill>
              </a:defRPr>
            </a:lvl5pPr>
            <a:lvl6pPr marL="2285830" indent="0" algn="ctr">
              <a:buNone/>
              <a:defRPr>
                <a:solidFill>
                  <a:schemeClr val="tx1">
                    <a:tint val="75000"/>
                  </a:schemeClr>
                </a:solidFill>
              </a:defRPr>
            </a:lvl6pPr>
            <a:lvl7pPr marL="2742994" indent="0" algn="ctr">
              <a:buNone/>
              <a:defRPr>
                <a:solidFill>
                  <a:schemeClr val="tx1">
                    <a:tint val="75000"/>
                  </a:schemeClr>
                </a:solidFill>
              </a:defRPr>
            </a:lvl7pPr>
            <a:lvl8pPr marL="3200160" indent="0" algn="ctr">
              <a:buNone/>
              <a:defRPr>
                <a:solidFill>
                  <a:schemeClr val="tx1">
                    <a:tint val="75000"/>
                  </a:schemeClr>
                </a:solidFill>
              </a:defRPr>
            </a:lvl8pPr>
            <a:lvl9pPr marL="3657327" indent="0" algn="ctr">
              <a:buNone/>
              <a:defRPr>
                <a:solidFill>
                  <a:schemeClr val="tx1">
                    <a:tint val="75000"/>
                  </a:schemeClr>
                </a:solidFill>
              </a:defRPr>
            </a:lvl9pPr>
          </a:lstStyle>
          <a:p>
            <a:r>
              <a:rPr lang="en-US"/>
              <a:t>Click to edit Master subtitle style</a:t>
            </a:r>
            <a:endParaRPr lang="en-US" dirty="0"/>
          </a:p>
        </p:txBody>
      </p:sp>
      <p:pic>
        <p:nvPicPr>
          <p:cNvPr id="7" name="Picture 4">
            <a:extLst>
              <a:ext uri="{FF2B5EF4-FFF2-40B4-BE49-F238E27FC236}">
                <a16:creationId xmlns:a16="http://schemas.microsoft.com/office/drawing/2014/main" id="{994477DF-6CA3-4004-80EC-97A74CA7CBF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32187" y="6248400"/>
            <a:ext cx="1601393"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757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ub Section Layout">
    <p:spTree>
      <p:nvGrpSpPr>
        <p:cNvPr id="1" name=""/>
        <p:cNvGrpSpPr/>
        <p:nvPr/>
      </p:nvGrpSpPr>
      <p:grpSpPr>
        <a:xfrm>
          <a:off x="0" y="0"/>
          <a:ext cx="0" cy="0"/>
          <a:chOff x="0" y="0"/>
          <a:chExt cx="0" cy="0"/>
        </a:xfrm>
      </p:grpSpPr>
      <p:sp>
        <p:nvSpPr>
          <p:cNvPr id="6" name="Rectangle 5"/>
          <p:cNvSpPr/>
          <p:nvPr/>
        </p:nvSpPr>
        <p:spPr>
          <a:xfrm>
            <a:off x="6" y="0"/>
            <a:ext cx="9143999" cy="6858000"/>
          </a:xfrm>
          <a:prstGeom prst="rect">
            <a:avLst/>
          </a:prstGeom>
          <a:solidFill>
            <a:srgbClr val="FFDD00"/>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2400">
              <a:solidFill>
                <a:prstClr val="white"/>
              </a:solidFill>
            </a:endParaRPr>
          </a:p>
        </p:txBody>
      </p:sp>
      <p:sp>
        <p:nvSpPr>
          <p:cNvPr id="2" name="Title 1"/>
          <p:cNvSpPr>
            <a:spLocks noGrp="1"/>
          </p:cNvSpPr>
          <p:nvPr>
            <p:ph type="ctrTitle"/>
          </p:nvPr>
        </p:nvSpPr>
        <p:spPr>
          <a:xfrm>
            <a:off x="917760" y="2130437"/>
            <a:ext cx="754044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917760" y="3886200"/>
            <a:ext cx="6168840" cy="1752600"/>
          </a:xfrm>
        </p:spPr>
        <p:txBody>
          <a:bodyPr/>
          <a:lstStyle>
            <a:lvl1pPr marL="0" indent="0" algn="l">
              <a:buNone/>
              <a:defRPr>
                <a:solidFill>
                  <a:srgbClr val="4C4C4C"/>
                </a:solidFill>
              </a:defRPr>
            </a:lvl1pPr>
            <a:lvl2pPr marL="457167" indent="0" algn="ctr">
              <a:buNone/>
              <a:defRPr>
                <a:solidFill>
                  <a:schemeClr val="tx1">
                    <a:tint val="75000"/>
                  </a:schemeClr>
                </a:solidFill>
              </a:defRPr>
            </a:lvl2pPr>
            <a:lvl3pPr marL="914332" indent="0" algn="ctr">
              <a:buNone/>
              <a:defRPr>
                <a:solidFill>
                  <a:schemeClr val="tx1">
                    <a:tint val="75000"/>
                  </a:schemeClr>
                </a:solidFill>
              </a:defRPr>
            </a:lvl3pPr>
            <a:lvl4pPr marL="1371498" indent="0" algn="ctr">
              <a:buNone/>
              <a:defRPr>
                <a:solidFill>
                  <a:schemeClr val="tx1">
                    <a:tint val="75000"/>
                  </a:schemeClr>
                </a:solidFill>
              </a:defRPr>
            </a:lvl4pPr>
            <a:lvl5pPr marL="1828664" indent="0" algn="ctr">
              <a:buNone/>
              <a:defRPr>
                <a:solidFill>
                  <a:schemeClr val="tx1">
                    <a:tint val="75000"/>
                  </a:schemeClr>
                </a:solidFill>
              </a:defRPr>
            </a:lvl5pPr>
            <a:lvl6pPr marL="2285830" indent="0" algn="ctr">
              <a:buNone/>
              <a:defRPr>
                <a:solidFill>
                  <a:schemeClr val="tx1">
                    <a:tint val="75000"/>
                  </a:schemeClr>
                </a:solidFill>
              </a:defRPr>
            </a:lvl6pPr>
            <a:lvl7pPr marL="2742994" indent="0" algn="ctr">
              <a:buNone/>
              <a:defRPr>
                <a:solidFill>
                  <a:schemeClr val="tx1">
                    <a:tint val="75000"/>
                  </a:schemeClr>
                </a:solidFill>
              </a:defRPr>
            </a:lvl7pPr>
            <a:lvl8pPr marL="3200160" indent="0" algn="ctr">
              <a:buNone/>
              <a:defRPr>
                <a:solidFill>
                  <a:schemeClr val="tx1">
                    <a:tint val="75000"/>
                  </a:schemeClr>
                </a:solidFill>
              </a:defRPr>
            </a:lvl8pPr>
            <a:lvl9pPr marL="3657327" indent="0" algn="ctr">
              <a:buNone/>
              <a:defRPr>
                <a:solidFill>
                  <a:schemeClr val="tx1">
                    <a:tint val="75000"/>
                  </a:schemeClr>
                </a:solidFill>
              </a:defRPr>
            </a:lvl9pPr>
          </a:lstStyle>
          <a:p>
            <a:r>
              <a:rPr lang="en-US"/>
              <a:t>Click to edit Master subtitle style</a:t>
            </a:r>
            <a:endParaRPr lang="en-US" dirty="0"/>
          </a:p>
        </p:txBody>
      </p:sp>
      <p:sp>
        <p:nvSpPr>
          <p:cNvPr id="7" name="Date Placeholder 3"/>
          <p:cNvSpPr>
            <a:spLocks noGrp="1"/>
          </p:cNvSpPr>
          <p:nvPr>
            <p:ph type="dt" sz="half" idx="10"/>
          </p:nvPr>
        </p:nvSpPr>
        <p:spPr>
          <a:xfrm>
            <a:off x="7187449" y="6356362"/>
            <a:ext cx="655237" cy="365125"/>
          </a:xfrm>
        </p:spPr>
        <p:txBody>
          <a:bodyPr/>
          <a:lstStyle>
            <a:lvl1pPr>
              <a:defRPr sz="800"/>
            </a:lvl1pPr>
          </a:lstStyle>
          <a:p>
            <a:fld id="{68C2560D-EC28-3B41-86E8-18F1CE0113B4}" type="datetimeFigureOut">
              <a:rPr lang="en-US" smtClean="0"/>
              <a:pPr/>
              <a:t>7/20/2020</a:t>
            </a:fld>
            <a:endParaRPr lang="en-US" dirty="0"/>
          </a:p>
        </p:txBody>
      </p:sp>
      <p:sp>
        <p:nvSpPr>
          <p:cNvPr id="9" name="Slide Number Placeholder 5"/>
          <p:cNvSpPr>
            <a:spLocks noGrp="1"/>
          </p:cNvSpPr>
          <p:nvPr>
            <p:ph type="sldNum" sz="quarter" idx="12"/>
          </p:nvPr>
        </p:nvSpPr>
        <p:spPr>
          <a:xfrm>
            <a:off x="8139330" y="6356362"/>
            <a:ext cx="547470" cy="365125"/>
          </a:xfrm>
        </p:spPr>
        <p:txBody>
          <a:bodyPr/>
          <a:lstStyle>
            <a:lvl1pPr>
              <a:defRPr sz="800"/>
            </a:lvl1pPr>
          </a:lstStyle>
          <a:p>
            <a:fld id="{2066355A-084C-D24E-9AD2-7E4FC41EA627}" type="slidenum">
              <a:rPr lang="en-US" smtClean="0"/>
              <a:pPr/>
              <a:t>‹#›</a:t>
            </a:fld>
            <a:endParaRPr lang="en-US"/>
          </a:p>
        </p:txBody>
      </p:sp>
    </p:spTree>
    <p:extLst>
      <p:ext uri="{BB962C8B-B14F-4D97-AF65-F5344CB8AC3E}">
        <p14:creationId xmlns:p14="http://schemas.microsoft.com/office/powerpoint/2010/main" val="119934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p:nvSpPr>
        <p:spPr>
          <a:xfrm>
            <a:off x="457206" y="12"/>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24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2400">
              <a:solidFill>
                <a:srgbClr val="4C4C4C"/>
              </a:solidFill>
            </a:endParaRPr>
          </a:p>
        </p:txBody>
      </p:sp>
      <p:sp>
        <p:nvSpPr>
          <p:cNvPr id="3" name="Content Placeholder 2"/>
          <p:cNvSpPr>
            <a:spLocks noGrp="1"/>
          </p:cNvSpPr>
          <p:nvPr>
            <p:ph idx="1"/>
          </p:nvPr>
        </p:nvSpPr>
        <p:spPr>
          <a:xfrm>
            <a:off x="656760" y="990612"/>
            <a:ext cx="7871014" cy="4268153"/>
          </a:xfrm>
        </p:spPr>
        <p:txBody>
          <a:bodyPr>
            <a:normAutofit/>
          </a:bodyPr>
          <a:lstStyle>
            <a:lvl1pPr>
              <a:defRPr sz="28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p:cNvSpPr>
            <a:spLocks noGrp="1"/>
          </p:cNvSpPr>
          <p:nvPr>
            <p:ph type="title"/>
          </p:nvPr>
        </p:nvSpPr>
        <p:spPr>
          <a:xfrm>
            <a:off x="587189" y="152400"/>
            <a:ext cx="8328213" cy="563562"/>
          </a:xfrm>
          <a:prstGeom prst="rect">
            <a:avLst/>
          </a:prstGeom>
        </p:spPr>
        <p:txBody>
          <a:bodyPr>
            <a:normAutofit/>
          </a:bodyPr>
          <a:lstStyle>
            <a:lvl1pPr>
              <a:defRPr sz="3200"/>
            </a:lvl1pPr>
          </a:lstStyle>
          <a:p>
            <a:pPr marL="0" marR="0" lvl="0" indent="0" defTabSz="914332"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ysClr val="windowText" lastClr="000000"/>
                </a:solidFill>
                <a:effectLst/>
                <a:uLnTx/>
                <a:uFillTx/>
              </a:rPr>
              <a:t>Click to edit Master title style</a:t>
            </a:r>
          </a:p>
        </p:txBody>
      </p:sp>
      <p:cxnSp>
        <p:nvCxnSpPr>
          <p:cNvPr id="14" name="Straight Connector 13"/>
          <p:cNvCxnSpPr/>
          <p:nvPr userDrawn="1"/>
        </p:nvCxnSpPr>
        <p:spPr>
          <a:xfrm>
            <a:off x="584139" y="685800"/>
            <a:ext cx="8255062" cy="0"/>
          </a:xfrm>
          <a:prstGeom prst="line">
            <a:avLst/>
          </a:prstGeom>
          <a:noFill/>
          <a:ln w="25400" cap="flat" cmpd="sng" algn="ctr">
            <a:solidFill>
              <a:srgbClr val="FFDD00"/>
            </a:solidFill>
            <a:prstDash val="solid"/>
          </a:ln>
          <a:effectLst>
            <a:outerShdw blurRad="40000" dist="20000" dir="5400000" rotWithShape="0">
              <a:srgbClr val="000000">
                <a:alpha val="38000"/>
              </a:srgbClr>
            </a:outerShdw>
          </a:effectLst>
        </p:spPr>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66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Gold Bar">
    <p:spTree>
      <p:nvGrpSpPr>
        <p:cNvPr id="1" name=""/>
        <p:cNvGrpSpPr/>
        <p:nvPr/>
      </p:nvGrpSpPr>
      <p:grpSpPr>
        <a:xfrm>
          <a:off x="0" y="0"/>
          <a:ext cx="0" cy="0"/>
          <a:chOff x="0" y="0"/>
          <a:chExt cx="0" cy="0"/>
        </a:xfrm>
      </p:grpSpPr>
      <p:sp>
        <p:nvSpPr>
          <p:cNvPr id="7" name="Rectangle 6"/>
          <p:cNvSpPr/>
          <p:nvPr/>
        </p:nvSpPr>
        <p:spPr>
          <a:xfrm>
            <a:off x="457206" y="12"/>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800">
              <a:solidFill>
                <a:srgbClr val="3F3F3F"/>
              </a:solidFill>
            </a:endParaRPr>
          </a:p>
        </p:txBody>
      </p:sp>
      <p:sp>
        <p:nvSpPr>
          <p:cNvPr id="2" name="Title 1"/>
          <p:cNvSpPr>
            <a:spLocks noGrp="1"/>
          </p:cNvSpPr>
          <p:nvPr>
            <p:ph type="title"/>
          </p:nvPr>
        </p:nvSpPr>
        <p:spPr>
          <a:xfrm>
            <a:off x="587189" y="76505"/>
            <a:ext cx="8252013" cy="563562"/>
          </a:xfrm>
        </p:spPr>
        <p:txBody>
          <a:bodyPr>
            <a:normAutofit/>
          </a:bodyPr>
          <a:lstStyle>
            <a:lvl1pPr>
              <a:defRPr sz="3200"/>
            </a:lvl1pPr>
          </a:lstStyle>
          <a:p>
            <a:r>
              <a:rPr lang="en-US" dirty="0"/>
              <a:t>Click to edit Master title style</a:t>
            </a:r>
          </a:p>
        </p:txBody>
      </p:sp>
      <p:cxnSp>
        <p:nvCxnSpPr>
          <p:cNvPr id="10" name="Straight Connector 9"/>
          <p:cNvCxnSpPr/>
          <p:nvPr userDrawn="1"/>
        </p:nvCxnSpPr>
        <p:spPr>
          <a:xfrm>
            <a:off x="584139" y="672714"/>
            <a:ext cx="8255062" cy="24066"/>
          </a:xfrm>
          <a:prstGeom prst="line">
            <a:avLst/>
          </a:prstGeom>
          <a:ln/>
        </p:spPr>
        <p:style>
          <a:lnRef idx="2">
            <a:schemeClr val="accent3"/>
          </a:lnRef>
          <a:fillRef idx="0">
            <a:schemeClr val="accent3"/>
          </a:fillRef>
          <a:effectRef idx="1">
            <a:schemeClr val="accent3"/>
          </a:effectRef>
          <a:fontRef idx="minor">
            <a:schemeClr val="tx1"/>
          </a:fontRef>
        </p:style>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664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Rectangle 6"/>
          <p:cNvSpPr/>
          <p:nvPr/>
        </p:nvSpPr>
        <p:spPr>
          <a:xfrm>
            <a:off x="457207" y="1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24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240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098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7" name="Rectangle 6"/>
          <p:cNvSpPr/>
          <p:nvPr/>
        </p:nvSpPr>
        <p:spPr>
          <a:xfrm>
            <a:off x="457206" y="12"/>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800">
              <a:solidFill>
                <a:srgbClr val="3F3F3F"/>
              </a:solidFill>
            </a:endParaRPr>
          </a:p>
        </p:txBody>
      </p:sp>
      <p:sp>
        <p:nvSpPr>
          <p:cNvPr id="3" name="Content Placeholder 2"/>
          <p:cNvSpPr>
            <a:spLocks noGrp="1"/>
          </p:cNvSpPr>
          <p:nvPr>
            <p:ph idx="1"/>
          </p:nvPr>
        </p:nvSpPr>
        <p:spPr>
          <a:xfrm>
            <a:off x="625461" y="1066812"/>
            <a:ext cx="8213740" cy="4268153"/>
          </a:xfrm>
        </p:spPr>
        <p:txBody>
          <a:bodyPr>
            <a:normAutofit/>
          </a:bodyPr>
          <a:lstStyle>
            <a:lvl1pPr>
              <a:defRPr sz="28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itle 1"/>
          <p:cNvSpPr>
            <a:spLocks noGrp="1"/>
          </p:cNvSpPr>
          <p:nvPr>
            <p:ph type="title"/>
          </p:nvPr>
        </p:nvSpPr>
        <p:spPr>
          <a:xfrm>
            <a:off x="587189" y="152400"/>
            <a:ext cx="8252013" cy="563562"/>
          </a:xfrm>
        </p:spPr>
        <p:txBody>
          <a:bodyPr>
            <a:normAutofit/>
          </a:bodyPr>
          <a:lstStyle>
            <a:lvl1pPr>
              <a:defRPr sz="3200"/>
            </a:lvl1pPr>
          </a:lstStyle>
          <a:p>
            <a:r>
              <a:rPr lang="en-US" dirty="0"/>
              <a:t>Click to edit Master title style</a:t>
            </a:r>
          </a:p>
        </p:txBody>
      </p:sp>
      <p:cxnSp>
        <p:nvCxnSpPr>
          <p:cNvPr id="14" name="Straight Connector 13"/>
          <p:cNvCxnSpPr/>
          <p:nvPr userDrawn="1"/>
        </p:nvCxnSpPr>
        <p:spPr>
          <a:xfrm>
            <a:off x="584139" y="685800"/>
            <a:ext cx="8255062" cy="24066"/>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214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Content Slide (w/P Background Image and Text)">
    <p:spTree>
      <p:nvGrpSpPr>
        <p:cNvPr id="1" name=""/>
        <p:cNvGrpSpPr/>
        <p:nvPr/>
      </p:nvGrpSpPr>
      <p:grpSpPr>
        <a:xfrm>
          <a:off x="0" y="0"/>
          <a:ext cx="0" cy="0"/>
          <a:chOff x="0" y="0"/>
          <a:chExt cx="0" cy="0"/>
        </a:xfrm>
      </p:grpSpPr>
      <p:sp>
        <p:nvSpPr>
          <p:cNvPr id="7" name="Rectangle 6"/>
          <p:cNvSpPr/>
          <p:nvPr/>
        </p:nvSpPr>
        <p:spPr>
          <a:xfrm>
            <a:off x="457206" y="12"/>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800">
              <a:solidFill>
                <a:srgbClr val="4C4C4C"/>
              </a:solidFill>
            </a:endParaRPr>
          </a:p>
        </p:txBody>
      </p:sp>
      <p:sp>
        <p:nvSpPr>
          <p:cNvPr id="2" name="Title 1"/>
          <p:cNvSpPr>
            <a:spLocks noGrp="1"/>
          </p:cNvSpPr>
          <p:nvPr>
            <p:ph type="title" hasCustomPrompt="1"/>
          </p:nvPr>
        </p:nvSpPr>
        <p:spPr>
          <a:xfrm>
            <a:off x="450906" y="152400"/>
            <a:ext cx="8693094" cy="563562"/>
          </a:xfrm>
          <a:solidFill>
            <a:srgbClr val="4C4C4C">
              <a:alpha val="80000"/>
            </a:srgbClr>
          </a:solidFill>
        </p:spPr>
        <p:txBody>
          <a:bodyPr>
            <a:normAutofit/>
          </a:bodyPr>
          <a:lstStyle>
            <a:lvl1pPr algn="ctr">
              <a:defRPr sz="3200">
                <a:solidFill>
                  <a:schemeClr val="tx2"/>
                </a:solidFill>
              </a:defRPr>
            </a:lvl1pPr>
          </a:lstStyle>
          <a:p>
            <a:r>
              <a:rPr lang="en-US" dirty="0"/>
              <a:t>Title (W/Background Image and Text)</a:t>
            </a:r>
          </a:p>
        </p:txBody>
      </p:sp>
      <p:sp>
        <p:nvSpPr>
          <p:cNvPr id="3" name="Content Placeholder 2"/>
          <p:cNvSpPr>
            <a:spLocks noGrp="1"/>
          </p:cNvSpPr>
          <p:nvPr>
            <p:ph idx="1" hasCustomPrompt="1"/>
          </p:nvPr>
        </p:nvSpPr>
        <p:spPr>
          <a:xfrm>
            <a:off x="442916" y="2715647"/>
            <a:ext cx="8686799" cy="2490177"/>
          </a:xfrm>
          <a:solidFill>
            <a:srgbClr val="4C4C4C">
              <a:alpha val="80000"/>
            </a:srgbClr>
          </a:solidFill>
        </p:spPr>
        <p:txBody>
          <a:bodyPr>
            <a:normAutofit/>
          </a:bodyPr>
          <a:lstStyle>
            <a:lvl1pPr>
              <a:defRPr sz="2800">
                <a:solidFill>
                  <a:schemeClr val="bg1"/>
                </a:solidFill>
              </a:defRPr>
            </a:lvl1pPr>
            <a:lvl2pPr>
              <a:defRPr sz="2800">
                <a:solidFill>
                  <a:schemeClr val="bg1"/>
                </a:solidFill>
              </a:defRPr>
            </a:lvl2pPr>
            <a:lvl3pPr>
              <a:defRPr sz="2800">
                <a:solidFill>
                  <a:schemeClr val="bg1"/>
                </a:solidFill>
              </a:defRPr>
            </a:lvl3pPr>
            <a:lvl4pPr>
              <a:defRPr sz="2800">
                <a:solidFill>
                  <a:schemeClr val="bg1"/>
                </a:solidFill>
              </a:defRPr>
            </a:lvl4pPr>
            <a:lvl5pPr>
              <a:defRPr sz="2800"/>
            </a:lvl5pPr>
          </a:lstStyle>
          <a:p>
            <a:pPr lvl="0"/>
            <a:r>
              <a:rPr lang="en-US" dirty="0"/>
              <a:t>Text</a:t>
            </a:r>
          </a:p>
          <a:p>
            <a:pPr lvl="0"/>
            <a:r>
              <a:rPr lang="en-US" dirty="0"/>
              <a:t>Text</a:t>
            </a:r>
          </a:p>
          <a:p>
            <a:pPr lvl="0"/>
            <a:r>
              <a:rPr lang="en-US" dirty="0"/>
              <a:t>Text</a:t>
            </a:r>
          </a:p>
          <a:p>
            <a:pPr lvl="0"/>
            <a:r>
              <a:rPr lang="en-US" dirty="0"/>
              <a:t>Text</a:t>
            </a:r>
          </a:p>
        </p:txBody>
      </p:sp>
      <p:pic>
        <p:nvPicPr>
          <p:cNvPr id="12"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8964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7" name="Rectangle 6"/>
          <p:cNvSpPr/>
          <p:nvPr userDrawn="1"/>
        </p:nvSpPr>
        <p:spPr>
          <a:xfrm>
            <a:off x="457207" y="12"/>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800" dirty="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800" dirty="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157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5786" y="274638"/>
            <a:ext cx="7871013"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15787" y="1600204"/>
            <a:ext cx="7871014" cy="42681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2"/>
          </p:nvPr>
        </p:nvSpPr>
        <p:spPr>
          <a:xfrm>
            <a:off x="7187443" y="6287681"/>
            <a:ext cx="868746" cy="365125"/>
          </a:xfrm>
          <a:prstGeom prst="rect">
            <a:avLst/>
          </a:prstGeom>
        </p:spPr>
        <p:txBody>
          <a:bodyPr/>
          <a:lstStyle>
            <a:lvl1pPr>
              <a:defRPr sz="1000">
                <a:solidFill>
                  <a:srgbClr val="7E7E7E"/>
                </a:solidFill>
              </a:defRPr>
            </a:lvl1pPr>
          </a:lstStyle>
          <a:p>
            <a:pPr fontAlgn="base">
              <a:spcBef>
                <a:spcPct val="0"/>
              </a:spcBef>
              <a:spcAft>
                <a:spcPct val="0"/>
              </a:spcAft>
            </a:pPr>
            <a:fld id="{68C2560D-EC28-3B41-86E8-18F1CE0113B4}" type="datetimeFigureOut">
              <a:rPr lang="en-US" smtClean="0">
                <a:latin typeface="Verdana" pitchFamily="34" charset="0"/>
              </a:rPr>
              <a:pPr fontAlgn="base">
                <a:spcBef>
                  <a:spcPct val="0"/>
                </a:spcBef>
                <a:spcAft>
                  <a:spcPct val="0"/>
                </a:spcAft>
              </a:pPr>
              <a:t>7/20/2020</a:t>
            </a:fld>
            <a:endParaRPr lang="en-US" dirty="0">
              <a:latin typeface="Verdana" pitchFamily="34" charset="0"/>
            </a:endParaRPr>
          </a:p>
        </p:txBody>
      </p:sp>
      <p:sp>
        <p:nvSpPr>
          <p:cNvPr id="9" name="Slide Number Placeholder 5"/>
          <p:cNvSpPr>
            <a:spLocks noGrp="1"/>
          </p:cNvSpPr>
          <p:nvPr>
            <p:ph type="sldNum" sz="quarter" idx="4"/>
          </p:nvPr>
        </p:nvSpPr>
        <p:spPr>
          <a:xfrm>
            <a:off x="8139330" y="6287681"/>
            <a:ext cx="547470" cy="365125"/>
          </a:xfrm>
          <a:prstGeom prst="rect">
            <a:avLst/>
          </a:prstGeom>
        </p:spPr>
        <p:txBody>
          <a:bodyPr/>
          <a:lstStyle>
            <a:lvl1pPr algn="r">
              <a:defRPr sz="1000">
                <a:solidFill>
                  <a:srgbClr val="7E7E7E"/>
                </a:solidFill>
              </a:defRPr>
            </a:lvl1pPr>
          </a:lstStyle>
          <a:p>
            <a:pPr fontAlgn="base">
              <a:spcBef>
                <a:spcPct val="0"/>
              </a:spcBef>
              <a:spcAft>
                <a:spcPct val="0"/>
              </a:spcAft>
            </a:pPr>
            <a:fld id="{2066355A-084C-D24E-9AD2-7E4FC41EA627}" type="slidenum">
              <a:rPr lang="en-US" smtClean="0">
                <a:latin typeface="Verdana" pitchFamily="34" charset="0"/>
              </a:rPr>
              <a:pPr fontAlgn="base">
                <a:spcBef>
                  <a:spcPct val="0"/>
                </a:spcBef>
                <a:spcAft>
                  <a:spcPct val="0"/>
                </a:spcAft>
              </a:pPr>
              <a:t>‹#›</a:t>
            </a:fld>
            <a:endParaRPr lang="en-US" dirty="0">
              <a:latin typeface="Verdana" pitchFamily="34" charset="0"/>
            </a:endParaRPr>
          </a:p>
        </p:txBody>
      </p:sp>
    </p:spTree>
    <p:extLst>
      <p:ext uri="{BB962C8B-B14F-4D97-AF65-F5344CB8AC3E}">
        <p14:creationId xmlns:p14="http://schemas.microsoft.com/office/powerpoint/2010/main" val="110828701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Lst>
  <p:txStyles>
    <p:titleStyle>
      <a:lvl1pPr algn="l" defTabSz="457167" rtl="0" eaLnBrk="1" latinLnBrk="0" hangingPunct="1">
        <a:spcBef>
          <a:spcPct val="0"/>
        </a:spcBef>
        <a:buNone/>
        <a:defRPr sz="4400" kern="1200">
          <a:solidFill>
            <a:schemeClr val="tx1"/>
          </a:solidFill>
          <a:latin typeface="+mj-lt"/>
          <a:ea typeface="+mj-ea"/>
          <a:cs typeface="+mj-cs"/>
        </a:defRPr>
      </a:lvl1pPr>
    </p:titleStyle>
    <p:bodyStyle>
      <a:lvl1pPr marL="342874" indent="-342874" algn="l" defTabSz="457167" rtl="0" eaLnBrk="1" latinLnBrk="0" hangingPunct="1">
        <a:spcBef>
          <a:spcPct val="20000"/>
        </a:spcBef>
        <a:buFont typeface="Arial"/>
        <a:buChar char="•"/>
        <a:defRPr sz="3200" kern="1200">
          <a:solidFill>
            <a:schemeClr val="tx1"/>
          </a:solidFill>
          <a:latin typeface="+mn-lt"/>
          <a:ea typeface="+mn-ea"/>
          <a:cs typeface="+mn-cs"/>
        </a:defRPr>
      </a:lvl1pPr>
      <a:lvl2pPr marL="742895" indent="-285730" algn="l" defTabSz="457167" rtl="0" eaLnBrk="1" latinLnBrk="0" hangingPunct="1">
        <a:spcBef>
          <a:spcPct val="20000"/>
        </a:spcBef>
        <a:buFont typeface="Arial"/>
        <a:buChar char="–"/>
        <a:defRPr sz="2800" kern="1200">
          <a:solidFill>
            <a:schemeClr val="tx1"/>
          </a:solidFill>
          <a:latin typeface="+mn-lt"/>
          <a:ea typeface="+mn-ea"/>
          <a:cs typeface="+mn-cs"/>
        </a:defRPr>
      </a:lvl2pPr>
      <a:lvl3pPr marL="1142914" indent="-228584" algn="l" defTabSz="457167" rtl="0" eaLnBrk="1" latinLnBrk="0" hangingPunct="1">
        <a:spcBef>
          <a:spcPct val="20000"/>
        </a:spcBef>
        <a:buFont typeface="Arial"/>
        <a:buChar char="•"/>
        <a:defRPr sz="2400" kern="1200">
          <a:solidFill>
            <a:schemeClr val="tx1"/>
          </a:solidFill>
          <a:latin typeface="+mn-lt"/>
          <a:ea typeface="+mn-ea"/>
          <a:cs typeface="+mn-cs"/>
        </a:defRPr>
      </a:lvl3pPr>
      <a:lvl4pPr marL="1600080" indent="-228584" algn="l" defTabSz="457167" rtl="0" eaLnBrk="1" latinLnBrk="0" hangingPunct="1">
        <a:spcBef>
          <a:spcPct val="20000"/>
        </a:spcBef>
        <a:buFont typeface="Arial"/>
        <a:buChar char="–"/>
        <a:defRPr sz="2000" kern="1200">
          <a:solidFill>
            <a:schemeClr val="tx1"/>
          </a:solidFill>
          <a:latin typeface="+mn-lt"/>
          <a:ea typeface="+mn-ea"/>
          <a:cs typeface="+mn-cs"/>
        </a:defRPr>
      </a:lvl4pPr>
      <a:lvl5pPr marL="2057247" indent="-228584" algn="l" defTabSz="457167" rtl="0" eaLnBrk="1" latinLnBrk="0" hangingPunct="1">
        <a:spcBef>
          <a:spcPct val="20000"/>
        </a:spcBef>
        <a:buFont typeface="Arial"/>
        <a:buChar char="»"/>
        <a:defRPr sz="2000" kern="1200">
          <a:solidFill>
            <a:schemeClr val="tx1"/>
          </a:solidFill>
          <a:latin typeface="+mn-lt"/>
          <a:ea typeface="+mn-ea"/>
          <a:cs typeface="+mn-cs"/>
        </a:defRPr>
      </a:lvl5pPr>
      <a:lvl6pPr marL="2514412" indent="-228584" algn="l" defTabSz="457167" rtl="0" eaLnBrk="1" latinLnBrk="0" hangingPunct="1">
        <a:spcBef>
          <a:spcPct val="20000"/>
        </a:spcBef>
        <a:buFont typeface="Arial"/>
        <a:buChar char="•"/>
        <a:defRPr sz="2000" kern="1200">
          <a:solidFill>
            <a:schemeClr val="tx1"/>
          </a:solidFill>
          <a:latin typeface="+mn-lt"/>
          <a:ea typeface="+mn-ea"/>
          <a:cs typeface="+mn-cs"/>
        </a:defRPr>
      </a:lvl6pPr>
      <a:lvl7pPr marL="2971578" indent="-228584" algn="l" defTabSz="457167" rtl="0" eaLnBrk="1" latinLnBrk="0" hangingPunct="1">
        <a:spcBef>
          <a:spcPct val="20000"/>
        </a:spcBef>
        <a:buFont typeface="Arial"/>
        <a:buChar char="•"/>
        <a:defRPr sz="2000" kern="1200">
          <a:solidFill>
            <a:schemeClr val="tx1"/>
          </a:solidFill>
          <a:latin typeface="+mn-lt"/>
          <a:ea typeface="+mn-ea"/>
          <a:cs typeface="+mn-cs"/>
        </a:defRPr>
      </a:lvl7pPr>
      <a:lvl8pPr marL="3428744" indent="-228584" algn="l" defTabSz="457167" rtl="0" eaLnBrk="1" latinLnBrk="0" hangingPunct="1">
        <a:spcBef>
          <a:spcPct val="20000"/>
        </a:spcBef>
        <a:buFont typeface="Arial"/>
        <a:buChar char="•"/>
        <a:defRPr sz="2000" kern="1200">
          <a:solidFill>
            <a:schemeClr val="tx1"/>
          </a:solidFill>
          <a:latin typeface="+mn-lt"/>
          <a:ea typeface="+mn-ea"/>
          <a:cs typeface="+mn-cs"/>
        </a:defRPr>
      </a:lvl8pPr>
      <a:lvl9pPr marL="3885910" indent="-228584" algn="l" defTabSz="457167"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67" rtl="0" eaLnBrk="1" latinLnBrk="0" hangingPunct="1">
        <a:defRPr sz="1800" kern="1200">
          <a:solidFill>
            <a:schemeClr val="tx1"/>
          </a:solidFill>
          <a:latin typeface="+mn-lt"/>
          <a:ea typeface="+mn-ea"/>
          <a:cs typeface="+mn-cs"/>
        </a:defRPr>
      </a:lvl1pPr>
      <a:lvl2pPr marL="457167" algn="l" defTabSz="457167" rtl="0" eaLnBrk="1" latinLnBrk="0" hangingPunct="1">
        <a:defRPr sz="1800" kern="1200">
          <a:solidFill>
            <a:schemeClr val="tx1"/>
          </a:solidFill>
          <a:latin typeface="+mn-lt"/>
          <a:ea typeface="+mn-ea"/>
          <a:cs typeface="+mn-cs"/>
        </a:defRPr>
      </a:lvl2pPr>
      <a:lvl3pPr marL="914332" algn="l" defTabSz="457167" rtl="0" eaLnBrk="1" latinLnBrk="0" hangingPunct="1">
        <a:defRPr sz="1800" kern="1200">
          <a:solidFill>
            <a:schemeClr val="tx1"/>
          </a:solidFill>
          <a:latin typeface="+mn-lt"/>
          <a:ea typeface="+mn-ea"/>
          <a:cs typeface="+mn-cs"/>
        </a:defRPr>
      </a:lvl3pPr>
      <a:lvl4pPr marL="1371498" algn="l" defTabSz="457167" rtl="0" eaLnBrk="1" latinLnBrk="0" hangingPunct="1">
        <a:defRPr sz="1800" kern="1200">
          <a:solidFill>
            <a:schemeClr val="tx1"/>
          </a:solidFill>
          <a:latin typeface="+mn-lt"/>
          <a:ea typeface="+mn-ea"/>
          <a:cs typeface="+mn-cs"/>
        </a:defRPr>
      </a:lvl4pPr>
      <a:lvl5pPr marL="1828664" algn="l" defTabSz="457167" rtl="0" eaLnBrk="1" latinLnBrk="0" hangingPunct="1">
        <a:defRPr sz="1800" kern="1200">
          <a:solidFill>
            <a:schemeClr val="tx1"/>
          </a:solidFill>
          <a:latin typeface="+mn-lt"/>
          <a:ea typeface="+mn-ea"/>
          <a:cs typeface="+mn-cs"/>
        </a:defRPr>
      </a:lvl5pPr>
      <a:lvl6pPr marL="2285830" algn="l" defTabSz="457167" rtl="0" eaLnBrk="1" latinLnBrk="0" hangingPunct="1">
        <a:defRPr sz="1800" kern="1200">
          <a:solidFill>
            <a:schemeClr val="tx1"/>
          </a:solidFill>
          <a:latin typeface="+mn-lt"/>
          <a:ea typeface="+mn-ea"/>
          <a:cs typeface="+mn-cs"/>
        </a:defRPr>
      </a:lvl6pPr>
      <a:lvl7pPr marL="2742994" algn="l" defTabSz="457167" rtl="0" eaLnBrk="1" latinLnBrk="0" hangingPunct="1">
        <a:defRPr sz="1800" kern="1200">
          <a:solidFill>
            <a:schemeClr val="tx1"/>
          </a:solidFill>
          <a:latin typeface="+mn-lt"/>
          <a:ea typeface="+mn-ea"/>
          <a:cs typeface="+mn-cs"/>
        </a:defRPr>
      </a:lvl7pPr>
      <a:lvl8pPr marL="3200160" algn="l" defTabSz="457167" rtl="0" eaLnBrk="1" latinLnBrk="0" hangingPunct="1">
        <a:defRPr sz="1800" kern="1200">
          <a:solidFill>
            <a:schemeClr val="tx1"/>
          </a:solidFill>
          <a:latin typeface="+mn-lt"/>
          <a:ea typeface="+mn-ea"/>
          <a:cs typeface="+mn-cs"/>
        </a:defRPr>
      </a:lvl8pPr>
      <a:lvl9pPr marL="3657327" algn="l" defTabSz="45716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801779" y="8"/>
            <a:ext cx="7540440" cy="1908175"/>
          </a:xfrm>
          <a:noFill/>
        </p:spPr>
        <p:txBody>
          <a:bodyPr>
            <a:normAutofit/>
          </a:bodyPr>
          <a:lstStyle/>
          <a:p>
            <a:pPr algn="ctr" eaLnBrk="1" hangingPunct="1"/>
            <a:r>
              <a:rPr lang="en-US" sz="3600" dirty="0">
                <a:solidFill>
                  <a:schemeClr val="tx2"/>
                </a:solidFill>
              </a:rPr>
              <a:t>Retrieval Practice</a:t>
            </a:r>
            <a:br>
              <a:rPr lang="en-US" sz="3600" dirty="0">
                <a:solidFill>
                  <a:schemeClr val="tx2"/>
                </a:solidFill>
              </a:rPr>
            </a:br>
            <a:r>
              <a:rPr lang="en-US" sz="3600" dirty="0">
                <a:solidFill>
                  <a:schemeClr val="tx2"/>
                </a:solidFill>
              </a:rPr>
              <a:t>The Magician’s Nephew</a:t>
            </a:r>
            <a:endParaRPr lang="en-US" sz="3600" dirty="0">
              <a:solidFill>
                <a:schemeClr val="bg1"/>
              </a:solidFill>
            </a:endParaRPr>
          </a:p>
        </p:txBody>
      </p:sp>
      <p:pic>
        <p:nvPicPr>
          <p:cNvPr id="2" name="Picture 1">
            <a:extLst>
              <a:ext uri="{FF2B5EF4-FFF2-40B4-BE49-F238E27FC236}">
                <a16:creationId xmlns:a16="http://schemas.microsoft.com/office/drawing/2014/main" id="{D4C6C345-2D7F-45AF-9D72-B4C85E8136B3}"/>
              </a:ext>
            </a:extLst>
          </p:cNvPr>
          <p:cNvPicPr>
            <a:picLocks noChangeAspect="1"/>
          </p:cNvPicPr>
          <p:nvPr/>
        </p:nvPicPr>
        <p:blipFill>
          <a:blip r:embed="rId3"/>
          <a:stretch>
            <a:fillRect/>
          </a:stretch>
        </p:blipFill>
        <p:spPr>
          <a:xfrm>
            <a:off x="3056304" y="1772819"/>
            <a:ext cx="3031407" cy="4321920"/>
          </a:xfrm>
          <a:prstGeom prst="rect">
            <a:avLst/>
          </a:prstGeom>
        </p:spPr>
      </p:pic>
    </p:spTree>
    <p:extLst>
      <p:ext uri="{BB962C8B-B14F-4D97-AF65-F5344CB8AC3E}">
        <p14:creationId xmlns:p14="http://schemas.microsoft.com/office/powerpoint/2010/main" val="649970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228599" y="1136535"/>
            <a:ext cx="8686801" cy="3662541"/>
          </a:xfrm>
          <a:prstGeom prst="rect">
            <a:avLst/>
          </a:prstGeom>
          <a:noFill/>
        </p:spPr>
        <p:txBody>
          <a:bodyPr wrap="square" rtlCol="0">
            <a:spAutoFit/>
          </a:bodyPr>
          <a:lstStyle/>
          <a:p>
            <a:pPr lvl="0"/>
            <a:endParaRPr lang="en-US" sz="2000" dirty="0">
              <a:solidFill>
                <a:schemeClr val="bg1"/>
              </a:solidFill>
            </a:endParaRPr>
          </a:p>
          <a:p>
            <a:endParaRPr lang="en-US" sz="2000" dirty="0">
              <a:solidFill>
                <a:schemeClr val="bg1"/>
              </a:solidFill>
            </a:endParaRPr>
          </a:p>
          <a:p>
            <a:pPr lvl="0"/>
            <a:r>
              <a:rPr lang="en-US" sz="2400" dirty="0">
                <a:solidFill>
                  <a:schemeClr val="bg1"/>
                </a:solidFill>
              </a:rPr>
              <a:t>6. Digory and Lewis are </a:t>
            </a:r>
            <a:r>
              <a:rPr lang="en-US" sz="2400" dirty="0">
                <a:solidFill>
                  <a:schemeClr val="tx2"/>
                </a:solidFill>
              </a:rPr>
              <a:t>similar</a:t>
            </a:r>
            <a:r>
              <a:rPr lang="en-US" sz="2400" dirty="0">
                <a:solidFill>
                  <a:schemeClr val="bg1"/>
                </a:solidFill>
              </a:rPr>
              <a:t> because of their </a:t>
            </a:r>
            <a:r>
              <a:rPr lang="en-US" sz="2400" dirty="0">
                <a:solidFill>
                  <a:schemeClr val="tx2"/>
                </a:solidFill>
              </a:rPr>
              <a:t>experiences with </a:t>
            </a:r>
          </a:p>
          <a:p>
            <a:pPr lvl="0"/>
            <a:r>
              <a:rPr lang="en-US" sz="2400" dirty="0">
                <a:solidFill>
                  <a:schemeClr val="tx2"/>
                </a:solidFill>
              </a:rPr>
              <a:t>    their mothers</a:t>
            </a:r>
            <a:r>
              <a:rPr lang="en-US" sz="2400" dirty="0">
                <a:solidFill>
                  <a:schemeClr val="bg1"/>
                </a:solidFill>
              </a:rPr>
              <a:t> love with him</a:t>
            </a:r>
          </a:p>
          <a:p>
            <a:pPr lvl="0"/>
            <a:endParaRPr lang="en-US" sz="2400" dirty="0">
              <a:solidFill>
                <a:schemeClr val="bg1"/>
              </a:solidFill>
            </a:endParaRPr>
          </a:p>
          <a:p>
            <a:pPr lvl="0"/>
            <a:r>
              <a:rPr lang="en-US" sz="2400" dirty="0">
                <a:solidFill>
                  <a:schemeClr val="bg1"/>
                </a:solidFill>
              </a:rPr>
              <a:t>7. It was </a:t>
            </a:r>
            <a:r>
              <a:rPr lang="en-US" sz="2400" b="1" dirty="0">
                <a:solidFill>
                  <a:srgbClr val="00B0F0"/>
                </a:solidFill>
              </a:rPr>
              <a:t>ironic</a:t>
            </a:r>
            <a:r>
              <a:rPr lang="en-US" sz="2400" dirty="0">
                <a:solidFill>
                  <a:schemeClr val="tx2">
                    <a:lumMod val="60000"/>
                    <a:lumOff val="40000"/>
                  </a:schemeClr>
                </a:solidFill>
              </a:rPr>
              <a:t> </a:t>
            </a:r>
            <a:r>
              <a:rPr lang="en-US" sz="2400" dirty="0">
                <a:solidFill>
                  <a:schemeClr val="bg1"/>
                </a:solidFill>
              </a:rPr>
              <a:t>when Aunt Letty called her a </a:t>
            </a:r>
            <a:r>
              <a:rPr lang="en-US" sz="2400" dirty="0">
                <a:solidFill>
                  <a:schemeClr val="tx2"/>
                </a:solidFill>
              </a:rPr>
              <a:t>silly girl </a:t>
            </a:r>
            <a:r>
              <a:rPr lang="en-US" sz="2400" dirty="0">
                <a:solidFill>
                  <a:schemeClr val="bg1"/>
                </a:solidFill>
              </a:rPr>
              <a:t>and </a:t>
            </a:r>
            <a:r>
              <a:rPr lang="en-US" sz="2400" dirty="0">
                <a:solidFill>
                  <a:schemeClr val="tx2"/>
                </a:solidFill>
              </a:rPr>
              <a:t>wasn’t   </a:t>
            </a:r>
          </a:p>
          <a:p>
            <a:pPr lvl="0"/>
            <a:r>
              <a:rPr lang="en-US" sz="2400" dirty="0">
                <a:solidFill>
                  <a:schemeClr val="tx2"/>
                </a:solidFill>
              </a:rPr>
              <a:t>    afraid of her</a:t>
            </a:r>
            <a:r>
              <a:rPr lang="en-US" sz="2400" dirty="0">
                <a:solidFill>
                  <a:schemeClr val="bg1"/>
                </a:solidFill>
              </a:rPr>
              <a:t>. </a:t>
            </a:r>
          </a:p>
          <a:p>
            <a:pPr lvl="0"/>
            <a:endParaRPr lang="en-US" sz="2400" dirty="0">
              <a:solidFill>
                <a:schemeClr val="accent2">
                  <a:lumMod val="25000"/>
                  <a:lumOff val="75000"/>
                </a:schemeClr>
              </a:solidFill>
            </a:endParaRPr>
          </a:p>
          <a:p>
            <a:pPr lvl="0"/>
            <a:r>
              <a:rPr lang="en-US" sz="2400" dirty="0">
                <a:solidFill>
                  <a:schemeClr val="bg1"/>
                </a:solidFill>
              </a:rPr>
              <a:t>    It was </a:t>
            </a:r>
            <a:r>
              <a:rPr lang="en-US" sz="2400" b="1" dirty="0">
                <a:solidFill>
                  <a:srgbClr val="00B0F0"/>
                </a:solidFill>
              </a:rPr>
              <a:t>ironic</a:t>
            </a:r>
            <a:r>
              <a:rPr lang="en-US" sz="2400" dirty="0">
                <a:solidFill>
                  <a:schemeClr val="tx2">
                    <a:lumMod val="60000"/>
                    <a:lumOff val="40000"/>
                  </a:schemeClr>
                </a:solidFill>
              </a:rPr>
              <a:t> </a:t>
            </a:r>
            <a:r>
              <a:rPr lang="en-US" sz="2400" dirty="0">
                <a:solidFill>
                  <a:schemeClr val="bg1"/>
                </a:solidFill>
              </a:rPr>
              <a:t>when Cabby believed </a:t>
            </a:r>
            <a:r>
              <a:rPr lang="en-US" sz="2400" dirty="0">
                <a:solidFill>
                  <a:schemeClr val="tx2"/>
                </a:solidFill>
              </a:rPr>
              <a:t>she might be impressed with </a:t>
            </a:r>
          </a:p>
          <a:p>
            <a:pPr lvl="0"/>
            <a:r>
              <a:rPr lang="en-US" sz="2400" dirty="0">
                <a:solidFill>
                  <a:schemeClr val="tx2"/>
                </a:solidFill>
              </a:rPr>
              <a:t>    him or fall in love with him. </a:t>
            </a:r>
            <a:endParaRPr lang="en-US" sz="2000" dirty="0">
              <a:solidFill>
                <a:schemeClr val="tx2"/>
              </a:solidFill>
            </a:endParaRPr>
          </a:p>
        </p:txBody>
      </p:sp>
      <p:sp>
        <p:nvSpPr>
          <p:cNvPr id="4" name="Rectangle 3">
            <a:extLst>
              <a:ext uri="{FF2B5EF4-FFF2-40B4-BE49-F238E27FC236}">
                <a16:creationId xmlns:a16="http://schemas.microsoft.com/office/drawing/2014/main" id="{9584543E-C012-4056-A6A2-C1377CFBA1D4}"/>
              </a:ext>
            </a:extLst>
          </p:cNvPr>
          <p:cNvSpPr/>
          <p:nvPr/>
        </p:nvSpPr>
        <p:spPr>
          <a:xfrm>
            <a:off x="6014600" y="6267218"/>
            <a:ext cx="2941831" cy="461665"/>
          </a:xfrm>
          <a:prstGeom prst="rect">
            <a:avLst/>
          </a:prstGeom>
        </p:spPr>
        <p:txBody>
          <a:bodyPr wrap="none">
            <a:spAutoFit/>
          </a:bodyPr>
          <a:lstStyle/>
          <a:p>
            <a:pPr lvl="0" algn="r"/>
            <a:r>
              <a:rPr lang="en-US" sz="2400" dirty="0">
                <a:solidFill>
                  <a:srgbClr val="FFDD00"/>
                </a:solidFill>
              </a:rPr>
              <a:t>Self-score: ______ /7</a:t>
            </a:r>
          </a:p>
        </p:txBody>
      </p:sp>
      <p:sp>
        <p:nvSpPr>
          <p:cNvPr id="7" name="Rectangle 2">
            <a:extLst>
              <a:ext uri="{FF2B5EF4-FFF2-40B4-BE49-F238E27FC236}">
                <a16:creationId xmlns:a16="http://schemas.microsoft.com/office/drawing/2014/main" id="{77A02B18-0D30-4997-ADCC-E3C5A2EA8F82}"/>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75000" lnSpcReduction="2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Answers: Lesson 13</a:t>
            </a:r>
          </a:p>
          <a:p>
            <a:pPr algn="ctr"/>
            <a:r>
              <a:rPr lang="en-US" sz="3600" dirty="0">
                <a:solidFill>
                  <a:schemeClr val="tx2"/>
                </a:solidFill>
              </a:rPr>
              <a:t>(continued)</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121200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60651" y="588722"/>
            <a:ext cx="8601045" cy="6586418"/>
          </a:xfrm>
          <a:prstGeom prst="rect">
            <a:avLst/>
          </a:prstGeom>
          <a:noFill/>
        </p:spPr>
        <p:txBody>
          <a:bodyPr wrap="square" rtlCol="0">
            <a:spAutoFit/>
          </a:bodyPr>
          <a:lstStyle/>
          <a:p>
            <a:pPr marL="457200" indent="-457200">
              <a:buAutoNum type="arabicPeriod"/>
            </a:pPr>
            <a:r>
              <a:rPr lang="en-US" sz="2400" dirty="0">
                <a:solidFill>
                  <a:schemeClr val="bg1"/>
                </a:solidFill>
              </a:rPr>
              <a:t>Aslan calls Digory “Son of Adam.” What might this be an </a:t>
            </a:r>
          </a:p>
          <a:p>
            <a:r>
              <a:rPr lang="en-US" sz="2400" b="1" dirty="0">
                <a:solidFill>
                  <a:schemeClr val="bg1"/>
                </a:solidFill>
              </a:rPr>
              <a:t>      </a:t>
            </a:r>
            <a:r>
              <a:rPr lang="en-US" sz="2400" b="1" dirty="0">
                <a:solidFill>
                  <a:schemeClr val="accent5"/>
                </a:solidFill>
              </a:rPr>
              <a:t>allusion</a:t>
            </a:r>
            <a:r>
              <a:rPr lang="en-US" sz="2400" dirty="0">
                <a:solidFill>
                  <a:schemeClr val="bg1"/>
                </a:solidFill>
              </a:rPr>
              <a:t> to? </a:t>
            </a:r>
            <a:endParaRPr lang="en-US" sz="2400" dirty="0">
              <a:solidFill>
                <a:schemeClr val="accent2">
                  <a:lumMod val="25000"/>
                  <a:lumOff val="75000"/>
                </a:schemeClr>
              </a:solidFill>
            </a:endParaRPr>
          </a:p>
          <a:p>
            <a:pPr marL="342874" indent="-342874">
              <a:buFont typeface="+mj-lt"/>
              <a:buAutoNum type="arabicPeriod"/>
            </a:pPr>
            <a:endParaRPr lang="en-US" sz="1600" dirty="0">
              <a:solidFill>
                <a:schemeClr val="accent2">
                  <a:lumMod val="25000"/>
                  <a:lumOff val="75000"/>
                </a:schemeClr>
              </a:solidFill>
            </a:endParaRPr>
          </a:p>
          <a:p>
            <a:r>
              <a:rPr lang="en-US" sz="2400" dirty="0">
                <a:solidFill>
                  <a:schemeClr val="bg1"/>
                </a:solidFill>
              </a:rPr>
              <a:t>2. What is </a:t>
            </a:r>
            <a:r>
              <a:rPr lang="en-US" sz="2400" b="1" dirty="0">
                <a:solidFill>
                  <a:schemeClr val="accent5"/>
                </a:solidFill>
              </a:rPr>
              <a:t>nostalgia</a:t>
            </a:r>
            <a:r>
              <a:rPr lang="en-US" sz="2400" b="1" dirty="0">
                <a:solidFill>
                  <a:schemeClr val="bg1"/>
                </a:solidFill>
              </a:rPr>
              <a:t>? </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3. Where might we see evidence of Lewis’s </a:t>
            </a:r>
            <a:r>
              <a:rPr lang="en-US" sz="2400" b="1" dirty="0">
                <a:solidFill>
                  <a:schemeClr val="accent5"/>
                </a:solidFill>
              </a:rPr>
              <a:t>nostalgia</a:t>
            </a:r>
            <a:r>
              <a:rPr lang="en-US" sz="2400" dirty="0">
                <a:solidFill>
                  <a:schemeClr val="bg1"/>
                </a:solidFill>
              </a:rPr>
              <a:t> </a:t>
            </a:r>
          </a:p>
          <a:p>
            <a:r>
              <a:rPr lang="en-US" sz="2400" dirty="0">
                <a:solidFill>
                  <a:schemeClr val="bg1"/>
                </a:solidFill>
              </a:rPr>
              <a:t>    in </a:t>
            </a:r>
            <a:r>
              <a:rPr lang="en-US" sz="2400" i="1" dirty="0">
                <a:solidFill>
                  <a:schemeClr val="bg1"/>
                </a:solidFill>
              </a:rPr>
              <a:t>The Magician’s Nephew</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4. Why might we describe Narnia as </a:t>
            </a:r>
            <a:r>
              <a:rPr lang="en-US" sz="2400" b="1" dirty="0">
                <a:solidFill>
                  <a:schemeClr val="accent5"/>
                </a:solidFill>
              </a:rPr>
              <a:t>idyllic</a:t>
            </a:r>
            <a:r>
              <a:rPr lang="en-US" sz="2400" dirty="0">
                <a:solidFill>
                  <a:schemeClr val="bg1"/>
                </a:solidFill>
              </a:rPr>
              <a:t>? </a:t>
            </a:r>
          </a:p>
          <a:p>
            <a:pPr marL="342874" indent="-342874">
              <a:buFont typeface="+mj-lt"/>
              <a:buAutoNum type="arabicPeriod"/>
            </a:pPr>
            <a:endParaRPr lang="en-US" sz="2400" dirty="0">
              <a:solidFill>
                <a:schemeClr val="bg1"/>
              </a:solidFill>
            </a:endParaRPr>
          </a:p>
          <a:p>
            <a:r>
              <a:rPr lang="en-US" sz="2400" dirty="0">
                <a:solidFill>
                  <a:schemeClr val="bg1"/>
                </a:solidFill>
              </a:rPr>
              <a:t>5. Explain one example of </a:t>
            </a:r>
            <a:r>
              <a:rPr lang="en-US" sz="2400" b="1" dirty="0">
                <a:solidFill>
                  <a:srgbClr val="00B0F0"/>
                </a:solidFill>
              </a:rPr>
              <a:t>comic relief</a:t>
            </a:r>
            <a:r>
              <a:rPr lang="en-US" sz="2400" dirty="0">
                <a:solidFill>
                  <a:srgbClr val="00B0F0"/>
                </a:solidFill>
              </a:rPr>
              <a:t> </a:t>
            </a:r>
            <a:r>
              <a:rPr lang="en-US" sz="2400" dirty="0">
                <a:solidFill>
                  <a:schemeClr val="bg1"/>
                </a:solidFill>
              </a:rPr>
              <a:t>from the novel.  </a:t>
            </a:r>
          </a:p>
          <a:p>
            <a:pPr marL="342874" indent="-342874">
              <a:buFont typeface="+mj-lt"/>
              <a:buAutoNum type="arabicPeriod"/>
            </a:pPr>
            <a:endParaRPr lang="en-US" sz="1600" dirty="0">
              <a:solidFill>
                <a:schemeClr val="bg1"/>
              </a:solidFill>
            </a:endParaRPr>
          </a:p>
          <a:p>
            <a:r>
              <a:rPr lang="en-US" sz="2400" dirty="0">
                <a:solidFill>
                  <a:schemeClr val="bg1"/>
                </a:solidFill>
              </a:rPr>
              <a:t>6. Explain one potential source of inspiration for Lewis as he </a:t>
            </a:r>
          </a:p>
          <a:p>
            <a:r>
              <a:rPr lang="en-US" sz="2400" dirty="0">
                <a:solidFill>
                  <a:schemeClr val="bg1"/>
                </a:solidFill>
              </a:rPr>
              <a:t>    wrote the story of Narnia’s creation.  </a:t>
            </a:r>
          </a:p>
          <a:p>
            <a:pPr marL="342874" indent="-342874">
              <a:buFont typeface="+mj-lt"/>
              <a:buAutoNum type="arabicPeriod"/>
            </a:pPr>
            <a:endParaRPr lang="en-US" sz="1600" dirty="0">
              <a:solidFill>
                <a:schemeClr val="bg1"/>
              </a:solidFill>
            </a:endParaRPr>
          </a:p>
          <a:p>
            <a:r>
              <a:rPr lang="en-US" sz="2400" dirty="0">
                <a:solidFill>
                  <a:schemeClr val="bg1"/>
                </a:solidFill>
              </a:rPr>
              <a:t>7. How might a British person’s accent indicate his or her </a:t>
            </a:r>
            <a:r>
              <a:rPr lang="en-US" sz="2400" b="1" dirty="0">
                <a:solidFill>
                  <a:srgbClr val="00B0F0"/>
                </a:solidFill>
              </a:rPr>
              <a:t>social</a:t>
            </a:r>
            <a:r>
              <a:rPr lang="en-US" sz="2400" dirty="0">
                <a:solidFill>
                  <a:srgbClr val="00B0F0"/>
                </a:solidFill>
              </a:rPr>
              <a:t> </a:t>
            </a:r>
          </a:p>
          <a:p>
            <a:r>
              <a:rPr lang="en-US" sz="2400" b="1" dirty="0">
                <a:solidFill>
                  <a:srgbClr val="00B0F0"/>
                </a:solidFill>
              </a:rPr>
              <a:t>   class</a:t>
            </a:r>
            <a:r>
              <a:rPr lang="en-US" sz="2400" dirty="0">
                <a:solidFill>
                  <a:schemeClr val="bg1"/>
                </a:solidFill>
              </a:rPr>
              <a:t>? </a:t>
            </a:r>
          </a:p>
          <a:p>
            <a:endParaRPr lang="en-US" dirty="0">
              <a:solidFill>
                <a:schemeClr val="bg1"/>
              </a:solidFill>
            </a:endParaRP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8" name="Rectangle 2">
            <a:extLst>
              <a:ext uri="{FF2B5EF4-FFF2-40B4-BE49-F238E27FC236}">
                <a16:creationId xmlns:a16="http://schemas.microsoft.com/office/drawing/2014/main" id="{0619A314-3603-406D-8A42-053B904A191A}"/>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Lesson 17</a:t>
            </a:r>
            <a:br>
              <a:rPr lang="en-US" sz="3600" dirty="0">
                <a:solidFill>
                  <a:schemeClr val="tx2"/>
                </a:solidFill>
              </a:rPr>
            </a:br>
            <a:endParaRPr lang="en-US" sz="3600" dirty="0">
              <a:solidFill>
                <a:schemeClr val="bg1"/>
              </a:solidFill>
            </a:endParaRPr>
          </a:p>
        </p:txBody>
      </p:sp>
      <p:pic>
        <p:nvPicPr>
          <p:cNvPr id="2" name="Picture 1">
            <a:extLst>
              <a:ext uri="{FF2B5EF4-FFF2-40B4-BE49-F238E27FC236}">
                <a16:creationId xmlns:a16="http://schemas.microsoft.com/office/drawing/2014/main" id="{1FEEDBCE-4D1B-44F0-8323-AB4BB255EEB5}"/>
              </a:ext>
            </a:extLst>
          </p:cNvPr>
          <p:cNvPicPr>
            <a:picLocks noChangeAspect="1"/>
          </p:cNvPicPr>
          <p:nvPr/>
        </p:nvPicPr>
        <p:blipFill>
          <a:blip r:embed="rId3"/>
          <a:stretch>
            <a:fillRect/>
          </a:stretch>
        </p:blipFill>
        <p:spPr>
          <a:xfrm>
            <a:off x="6699994" y="2526714"/>
            <a:ext cx="2164268" cy="1804572"/>
          </a:xfrm>
          <a:prstGeom prst="rect">
            <a:avLst/>
          </a:prstGeom>
        </p:spPr>
      </p:pic>
    </p:spTree>
    <p:extLst>
      <p:ext uri="{BB962C8B-B14F-4D97-AF65-F5344CB8AC3E}">
        <p14:creationId xmlns:p14="http://schemas.microsoft.com/office/powerpoint/2010/main" val="4017634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58804" y="751344"/>
            <a:ext cx="8604740" cy="6032421"/>
          </a:xfrm>
          <a:prstGeom prst="rect">
            <a:avLst/>
          </a:prstGeom>
          <a:noFill/>
        </p:spPr>
        <p:txBody>
          <a:bodyPr wrap="square" rtlCol="0">
            <a:spAutoFit/>
          </a:bodyPr>
          <a:lstStyle/>
          <a:p>
            <a:endParaRPr lang="en-US" dirty="0">
              <a:solidFill>
                <a:schemeClr val="bg1"/>
              </a:solidFill>
            </a:endParaRPr>
          </a:p>
          <a:p>
            <a:pPr marL="342874" indent="-342874">
              <a:buFont typeface="+mj-lt"/>
              <a:buAutoNum type="arabicPeriod"/>
            </a:pPr>
            <a:r>
              <a:rPr lang="en-US" sz="2400" dirty="0">
                <a:solidFill>
                  <a:schemeClr val="bg1"/>
                </a:solidFill>
              </a:rPr>
              <a:t>“Son of Adam”  is an </a:t>
            </a:r>
            <a:r>
              <a:rPr lang="en-US" sz="2400" b="1" dirty="0">
                <a:solidFill>
                  <a:srgbClr val="00B0F0"/>
                </a:solidFill>
              </a:rPr>
              <a:t>allusion</a:t>
            </a:r>
            <a:r>
              <a:rPr lang="en-US" sz="2400" dirty="0">
                <a:solidFill>
                  <a:schemeClr val="bg1"/>
                </a:solidFill>
              </a:rPr>
              <a:t> to &lt;</a:t>
            </a:r>
            <a:r>
              <a:rPr lang="en-US" sz="2400" dirty="0">
                <a:solidFill>
                  <a:schemeClr val="accent2">
                    <a:lumMod val="25000"/>
                    <a:lumOff val="75000"/>
                  </a:schemeClr>
                </a:solidFill>
              </a:rPr>
              <a:t>insert answer here</a:t>
            </a:r>
            <a:r>
              <a:rPr lang="en-US" sz="2400" dirty="0">
                <a:solidFill>
                  <a:schemeClr val="bg1"/>
                </a:solidFill>
              </a:rPr>
              <a:t>&gt;.  </a:t>
            </a:r>
          </a:p>
          <a:p>
            <a:pPr marL="342874" indent="-342874">
              <a:buFont typeface="+mj-lt"/>
              <a:buAutoNum type="arabicPeriod"/>
            </a:pPr>
            <a:endParaRPr lang="en-US" sz="2400" dirty="0">
              <a:solidFill>
                <a:schemeClr val="bg1"/>
              </a:solidFill>
            </a:endParaRPr>
          </a:p>
          <a:p>
            <a:pPr marL="342874" indent="-342874">
              <a:buClr>
                <a:schemeClr val="bg1"/>
              </a:buClr>
              <a:buFont typeface="+mj-lt"/>
              <a:buAutoNum type="arabicPeriod"/>
            </a:pPr>
            <a:r>
              <a:rPr lang="en-US" sz="2400" b="1" dirty="0">
                <a:solidFill>
                  <a:srgbClr val="00B0F0"/>
                </a:solidFill>
              </a:rPr>
              <a:t>Nostalgia</a:t>
            </a:r>
            <a:r>
              <a:rPr lang="en-US" sz="2400" b="1" dirty="0">
                <a:solidFill>
                  <a:schemeClr val="accent5"/>
                </a:solidFill>
              </a:rPr>
              <a:t> </a:t>
            </a:r>
            <a:r>
              <a:rPr lang="en-US" sz="2400" dirty="0">
                <a:solidFill>
                  <a:schemeClr val="bg1"/>
                </a:solidFill>
              </a:rPr>
              <a:t>is a </a:t>
            </a:r>
            <a:r>
              <a:rPr lang="en-US" sz="2400" dirty="0">
                <a:solidFill>
                  <a:schemeClr val="tx2"/>
                </a:solidFill>
              </a:rPr>
              <a:t>feeling of longing </a:t>
            </a:r>
            <a:r>
              <a:rPr lang="en-US" sz="2400" dirty="0">
                <a:solidFill>
                  <a:schemeClr val="bg1"/>
                </a:solidFill>
              </a:rPr>
              <a:t>for something remembered </a:t>
            </a:r>
            <a:r>
              <a:rPr lang="en-US" sz="2400" dirty="0">
                <a:solidFill>
                  <a:schemeClr val="tx2"/>
                </a:solidFill>
              </a:rPr>
              <a:t>in the past</a:t>
            </a:r>
            <a:r>
              <a:rPr lang="en-US" sz="2400" b="1" dirty="0">
                <a:solidFill>
                  <a:schemeClr val="tx2"/>
                </a:solidFill>
              </a:rPr>
              <a:t>.</a:t>
            </a:r>
            <a:r>
              <a:rPr lang="en-US" sz="2400" b="1" dirty="0">
                <a:solidFill>
                  <a:schemeClr val="accent5"/>
                </a:solidFill>
              </a:rPr>
              <a:t>  </a:t>
            </a:r>
            <a:r>
              <a:rPr lang="en-US" sz="2400" dirty="0">
                <a:solidFill>
                  <a:schemeClr val="bg1"/>
                </a:solidFill>
              </a:rPr>
              <a:t> </a:t>
            </a:r>
          </a:p>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In </a:t>
            </a:r>
            <a:r>
              <a:rPr lang="en-US" sz="2400" i="1" dirty="0">
                <a:solidFill>
                  <a:schemeClr val="bg1"/>
                </a:solidFill>
              </a:rPr>
              <a:t>The Magician’s Nephew we see </a:t>
            </a:r>
            <a:r>
              <a:rPr lang="en-US" sz="2400" b="1" dirty="0">
                <a:solidFill>
                  <a:srgbClr val="00B0F0"/>
                </a:solidFill>
              </a:rPr>
              <a:t>nostalgia</a:t>
            </a:r>
            <a:r>
              <a:rPr lang="en-US" sz="2400" i="1" dirty="0">
                <a:solidFill>
                  <a:schemeClr val="bg1"/>
                </a:solidFill>
              </a:rPr>
              <a:t> in Lewis’s descriptions of Narnia.</a:t>
            </a:r>
            <a:endParaRPr lang="en-US" sz="2400" dirty="0">
              <a:solidFill>
                <a:schemeClr val="bg1"/>
              </a:solidFill>
            </a:endParaRPr>
          </a:p>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Narnia is </a:t>
            </a:r>
            <a:r>
              <a:rPr lang="en-US" sz="2400" b="1" dirty="0">
                <a:solidFill>
                  <a:srgbClr val="00B0F0"/>
                </a:solidFill>
              </a:rPr>
              <a:t>idyllic</a:t>
            </a:r>
            <a:r>
              <a:rPr lang="en-US" sz="2400" b="1" dirty="0">
                <a:solidFill>
                  <a:schemeClr val="accent5"/>
                </a:solidFill>
              </a:rPr>
              <a:t> </a:t>
            </a:r>
            <a:r>
              <a:rPr lang="en-US" sz="2400" dirty="0">
                <a:solidFill>
                  <a:schemeClr val="bg1"/>
                </a:solidFill>
              </a:rPr>
              <a:t>because </a:t>
            </a:r>
            <a:r>
              <a:rPr lang="en-US" sz="2400" dirty="0">
                <a:solidFill>
                  <a:schemeClr val="tx2"/>
                </a:solidFill>
              </a:rPr>
              <a:t>it is peaceful, happy, or pleasing in a simple, natural way</a:t>
            </a:r>
            <a:r>
              <a:rPr lang="en-US" sz="2400" dirty="0">
                <a:solidFill>
                  <a:schemeClr val="bg1"/>
                </a:solidFill>
              </a:rPr>
              <a:t>.</a:t>
            </a:r>
          </a:p>
          <a:p>
            <a:pPr marL="342874" indent="-342874">
              <a:buFont typeface="+mj-lt"/>
              <a:buAutoNum type="arabicPeriod"/>
            </a:pPr>
            <a:endParaRPr lang="en-US" sz="2400" b="1" dirty="0">
              <a:solidFill>
                <a:schemeClr val="bg1"/>
              </a:solidFill>
            </a:endParaRPr>
          </a:p>
          <a:p>
            <a:pPr marL="342874" indent="-342874">
              <a:buFont typeface="+mj-lt"/>
              <a:buAutoNum type="arabicPeriod"/>
            </a:pPr>
            <a:r>
              <a:rPr lang="en-US" sz="2400" b="1" dirty="0">
                <a:solidFill>
                  <a:srgbClr val="00B0F0"/>
                </a:solidFill>
              </a:rPr>
              <a:t>Comic relief</a:t>
            </a:r>
            <a:r>
              <a:rPr lang="en-US" sz="2400" dirty="0">
                <a:solidFill>
                  <a:srgbClr val="00B0F0"/>
                </a:solidFill>
              </a:rPr>
              <a:t> </a:t>
            </a:r>
            <a:r>
              <a:rPr lang="en-US" sz="2400" dirty="0">
                <a:solidFill>
                  <a:schemeClr val="bg1"/>
                </a:solidFill>
              </a:rPr>
              <a:t>is when an author </a:t>
            </a:r>
            <a:r>
              <a:rPr lang="en-US" sz="2400" dirty="0">
                <a:solidFill>
                  <a:schemeClr val="tx2"/>
                </a:solidFill>
              </a:rPr>
              <a:t>uses humor </a:t>
            </a:r>
            <a:r>
              <a:rPr lang="en-US" sz="2400" dirty="0">
                <a:solidFill>
                  <a:schemeClr val="bg1"/>
                </a:solidFill>
              </a:rPr>
              <a:t>to </a:t>
            </a:r>
            <a:r>
              <a:rPr lang="en-US" sz="2400" dirty="0">
                <a:solidFill>
                  <a:schemeClr val="tx2"/>
                </a:solidFill>
              </a:rPr>
              <a:t>release tension after a heavy or serious moment</a:t>
            </a:r>
            <a:r>
              <a:rPr lang="en-US" sz="2400" dirty="0">
                <a:solidFill>
                  <a:schemeClr val="bg1"/>
                </a:solidFill>
              </a:rPr>
              <a:t>. </a:t>
            </a:r>
          </a:p>
          <a:p>
            <a:pPr marL="342874" indent="-342874">
              <a:buFont typeface="+mj-lt"/>
              <a:buAutoNum type="arabicPeriod"/>
            </a:pPr>
            <a:endParaRPr lang="en-US" sz="2000" dirty="0">
              <a:solidFill>
                <a:schemeClr val="bg1"/>
              </a:solidFill>
            </a:endParaRP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7" name="Rectangle 2">
            <a:extLst>
              <a:ext uri="{FF2B5EF4-FFF2-40B4-BE49-F238E27FC236}">
                <a16:creationId xmlns:a16="http://schemas.microsoft.com/office/drawing/2014/main" id="{AFB17F1D-1F00-4D3A-B7E0-EF39995B706F}"/>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Lesson 17</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45690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58804" y="770799"/>
            <a:ext cx="8604740" cy="3354765"/>
          </a:xfrm>
          <a:prstGeom prst="rect">
            <a:avLst/>
          </a:prstGeom>
          <a:noFill/>
        </p:spPr>
        <p:txBody>
          <a:bodyPr wrap="square" rtlCol="0">
            <a:spAutoFit/>
          </a:bodyPr>
          <a:lstStyle/>
          <a:p>
            <a:endParaRPr lang="en-US" dirty="0">
              <a:solidFill>
                <a:schemeClr val="bg1"/>
              </a:solidFill>
            </a:endParaRPr>
          </a:p>
          <a:p>
            <a:pPr marL="342874" indent="-342874">
              <a:buFont typeface="+mj-lt"/>
              <a:buAutoNum type="arabicPeriod"/>
            </a:pPr>
            <a:endParaRPr lang="en-US" sz="2000" dirty="0">
              <a:solidFill>
                <a:schemeClr val="bg1"/>
              </a:solidFill>
            </a:endParaRPr>
          </a:p>
          <a:p>
            <a:r>
              <a:rPr lang="en-US" sz="2400" dirty="0">
                <a:solidFill>
                  <a:schemeClr val="bg1"/>
                </a:solidFill>
              </a:rPr>
              <a:t>6. One source of inspiration for Lewis as he wrote the story of Narnia’s</a:t>
            </a:r>
            <a:r>
              <a:rPr lang="en-US" sz="2400" b="1" dirty="0">
                <a:solidFill>
                  <a:schemeClr val="bg1"/>
                </a:solidFill>
              </a:rPr>
              <a:t> </a:t>
            </a:r>
            <a:r>
              <a:rPr lang="en-US" sz="2400" b="1" dirty="0">
                <a:solidFill>
                  <a:srgbClr val="00B0F0"/>
                </a:solidFill>
              </a:rPr>
              <a:t>creation</a:t>
            </a:r>
            <a:r>
              <a:rPr lang="en-US" sz="2400" b="1" dirty="0">
                <a:solidFill>
                  <a:schemeClr val="bg1"/>
                </a:solidFill>
              </a:rPr>
              <a:t> is his </a:t>
            </a:r>
            <a:r>
              <a:rPr lang="en-US" sz="2400" b="1" dirty="0">
                <a:solidFill>
                  <a:schemeClr val="tx2"/>
                </a:solidFill>
              </a:rPr>
              <a:t>Romanticism; the Book of Genesis</a:t>
            </a:r>
            <a:endParaRPr lang="en-US" sz="2400" dirty="0">
              <a:solidFill>
                <a:schemeClr val="tx2"/>
              </a:solidFill>
            </a:endParaRPr>
          </a:p>
          <a:p>
            <a:pPr marL="342874" indent="-342874">
              <a:buFont typeface="+mj-lt"/>
              <a:buAutoNum type="arabicPeriod"/>
            </a:pPr>
            <a:endParaRPr lang="en-US" sz="2400" dirty="0">
              <a:solidFill>
                <a:schemeClr val="bg1"/>
              </a:solidFill>
            </a:endParaRPr>
          </a:p>
          <a:p>
            <a:r>
              <a:rPr lang="en-US" sz="2400" dirty="0">
                <a:solidFill>
                  <a:schemeClr val="bg1"/>
                </a:solidFill>
              </a:rPr>
              <a:t>7. A British person’s accent indicates his or her </a:t>
            </a:r>
            <a:r>
              <a:rPr lang="en-US" sz="2400" b="1" dirty="0">
                <a:solidFill>
                  <a:srgbClr val="00B0F0"/>
                </a:solidFill>
              </a:rPr>
              <a:t>social</a:t>
            </a:r>
            <a:r>
              <a:rPr lang="en-US" sz="2400" dirty="0">
                <a:solidFill>
                  <a:srgbClr val="00B0F0"/>
                </a:solidFill>
              </a:rPr>
              <a:t> </a:t>
            </a:r>
            <a:r>
              <a:rPr lang="en-US" sz="2400" b="1" dirty="0">
                <a:solidFill>
                  <a:srgbClr val="00B0F0"/>
                </a:solidFill>
              </a:rPr>
              <a:t>class </a:t>
            </a:r>
            <a:r>
              <a:rPr lang="en-US" sz="2400" dirty="0">
                <a:solidFill>
                  <a:schemeClr val="bg1"/>
                </a:solidFill>
              </a:rPr>
              <a:t>because </a:t>
            </a:r>
            <a:r>
              <a:rPr lang="en-US" sz="2400" dirty="0">
                <a:solidFill>
                  <a:schemeClr val="tx2"/>
                </a:solidFill>
              </a:rPr>
              <a:t>different social classes spoke with different accents.</a:t>
            </a:r>
          </a:p>
          <a:p>
            <a:endParaRPr lang="en-US" dirty="0">
              <a:solidFill>
                <a:schemeClr val="bg1"/>
              </a:solidFill>
            </a:endParaRP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4" name="Rectangle 3">
            <a:extLst>
              <a:ext uri="{FF2B5EF4-FFF2-40B4-BE49-F238E27FC236}">
                <a16:creationId xmlns:a16="http://schemas.microsoft.com/office/drawing/2014/main" id="{D725C589-FF5A-4458-8BCB-3868A95C8E58}"/>
              </a:ext>
            </a:extLst>
          </p:cNvPr>
          <p:cNvSpPr/>
          <p:nvPr/>
        </p:nvSpPr>
        <p:spPr>
          <a:xfrm>
            <a:off x="6202169" y="6354358"/>
            <a:ext cx="2941831" cy="461665"/>
          </a:xfrm>
          <a:prstGeom prst="rect">
            <a:avLst/>
          </a:prstGeom>
        </p:spPr>
        <p:txBody>
          <a:bodyPr wrap="none">
            <a:spAutoFit/>
          </a:bodyPr>
          <a:lstStyle/>
          <a:p>
            <a:pPr lvl="0" algn="r"/>
            <a:r>
              <a:rPr lang="en-US" sz="2400" dirty="0">
                <a:solidFill>
                  <a:srgbClr val="FFDD00"/>
                </a:solidFill>
              </a:rPr>
              <a:t>Self-score: ______ /7</a:t>
            </a:r>
          </a:p>
        </p:txBody>
      </p:sp>
      <p:sp>
        <p:nvSpPr>
          <p:cNvPr id="7" name="Rectangle 2">
            <a:extLst>
              <a:ext uri="{FF2B5EF4-FFF2-40B4-BE49-F238E27FC236}">
                <a16:creationId xmlns:a16="http://schemas.microsoft.com/office/drawing/2014/main" id="{AFB17F1D-1F00-4D3A-B7E0-EF39995B706F}"/>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Answers: Lesson 17</a:t>
            </a:r>
            <a:br>
              <a:rPr lang="en-US" sz="3600" dirty="0">
                <a:solidFill>
                  <a:schemeClr val="tx2"/>
                </a:solidFill>
              </a:rPr>
            </a:br>
            <a:r>
              <a:rPr lang="en-US" sz="3600" dirty="0">
                <a:solidFill>
                  <a:schemeClr val="tx2"/>
                </a:solidFill>
              </a:rPr>
              <a:t>(continued)</a:t>
            </a:r>
            <a:endParaRPr lang="en-US" sz="3600" dirty="0">
              <a:solidFill>
                <a:schemeClr val="bg1"/>
              </a:solidFill>
            </a:endParaRPr>
          </a:p>
        </p:txBody>
      </p:sp>
    </p:spTree>
    <p:extLst>
      <p:ext uri="{BB962C8B-B14F-4D97-AF65-F5344CB8AC3E}">
        <p14:creationId xmlns:p14="http://schemas.microsoft.com/office/powerpoint/2010/main" val="346124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890954" y="40910"/>
            <a:ext cx="7540440" cy="1095625"/>
          </a:xfrm>
          <a:noFill/>
        </p:spPr>
        <p:txBody>
          <a:bodyPr>
            <a:normAutofit fontScale="90000"/>
          </a:bodyPr>
          <a:lstStyle/>
          <a:p>
            <a:pPr algn="ctr" eaLnBrk="1" hangingPunct="1"/>
            <a:r>
              <a:rPr lang="en-US" sz="3600" dirty="0">
                <a:solidFill>
                  <a:schemeClr val="tx2"/>
                </a:solidFill>
              </a:rPr>
              <a:t>Retrieval Practice: Lesson 7</a:t>
            </a:r>
            <a:br>
              <a:rPr lang="en-US" sz="3600" dirty="0">
                <a:solidFill>
                  <a:schemeClr val="tx2"/>
                </a:solidFill>
              </a:rPr>
            </a:br>
            <a:endParaRPr lang="en-US" sz="3600" dirty="0">
              <a:solidFill>
                <a:schemeClr val="bg1"/>
              </a:solidFill>
            </a:endParaRPr>
          </a:p>
        </p:txBody>
      </p:sp>
      <p:sp>
        <p:nvSpPr>
          <p:cNvPr id="2" name="TextBox 1">
            <a:extLst>
              <a:ext uri="{FF2B5EF4-FFF2-40B4-BE49-F238E27FC236}">
                <a16:creationId xmlns:a16="http://schemas.microsoft.com/office/drawing/2014/main" id="{B5558239-0A10-4E22-ADCE-7ADEDCBBEBA0}"/>
              </a:ext>
            </a:extLst>
          </p:cNvPr>
          <p:cNvSpPr txBox="1"/>
          <p:nvPr/>
        </p:nvSpPr>
        <p:spPr>
          <a:xfrm>
            <a:off x="281354" y="921103"/>
            <a:ext cx="8346831" cy="5139869"/>
          </a:xfrm>
          <a:prstGeom prst="rect">
            <a:avLst/>
          </a:prstGeom>
          <a:noFill/>
        </p:spPr>
        <p:txBody>
          <a:bodyPr wrap="square" rtlCol="0">
            <a:spAutoFit/>
          </a:bodyPr>
          <a:lstStyle/>
          <a:p>
            <a:r>
              <a:rPr lang="en-US" sz="2400" dirty="0">
                <a:solidFill>
                  <a:schemeClr val="bg1"/>
                </a:solidFill>
              </a:rPr>
              <a:t>1. What is </a:t>
            </a:r>
            <a:r>
              <a:rPr lang="en-US" sz="2400" dirty="0">
                <a:solidFill>
                  <a:srgbClr val="00B0F0"/>
                </a:solidFill>
              </a:rPr>
              <a:t>fantasy</a:t>
            </a:r>
            <a:r>
              <a:rPr lang="en-US" sz="2400" dirty="0">
                <a:solidFill>
                  <a:schemeClr val="bg1"/>
                </a:solidFill>
              </a:rPr>
              <a:t>? Describe one aspect of the novel that shows it belongs in the fantasy genre.</a:t>
            </a:r>
          </a:p>
          <a:p>
            <a:endParaRPr lang="en-US" dirty="0">
              <a:solidFill>
                <a:schemeClr val="bg1"/>
              </a:solidFill>
            </a:endParaRPr>
          </a:p>
          <a:p>
            <a:r>
              <a:rPr lang="en-US" sz="2400" dirty="0">
                <a:solidFill>
                  <a:schemeClr val="bg1"/>
                </a:solidFill>
              </a:rPr>
              <a:t>2. What is </a:t>
            </a:r>
            <a:r>
              <a:rPr lang="en-US" sz="2400" dirty="0">
                <a:solidFill>
                  <a:schemeClr val="accent5"/>
                </a:solidFill>
              </a:rPr>
              <a:t>intrusive narration</a:t>
            </a:r>
            <a:r>
              <a:rPr lang="en-US" sz="2400" dirty="0">
                <a:solidFill>
                  <a:schemeClr val="bg1"/>
                </a:solidFill>
              </a:rPr>
              <a:t>?</a:t>
            </a:r>
          </a:p>
          <a:p>
            <a:endParaRPr lang="en-US" dirty="0">
              <a:solidFill>
                <a:schemeClr val="bg1"/>
              </a:solidFill>
            </a:endParaRPr>
          </a:p>
          <a:p>
            <a:r>
              <a:rPr lang="en-US" sz="2400" dirty="0">
                <a:solidFill>
                  <a:schemeClr val="bg1"/>
                </a:solidFill>
              </a:rPr>
              <a:t>3. Explain one element of C.S. Lewis’s life that is reflected in </a:t>
            </a:r>
            <a:r>
              <a:rPr lang="en-US" sz="2400" i="1" dirty="0">
                <a:solidFill>
                  <a:schemeClr val="bg1"/>
                </a:solidFill>
              </a:rPr>
              <a:t>The Magician’s Nephew</a:t>
            </a:r>
            <a:r>
              <a:rPr lang="en-US" sz="2400" dirty="0">
                <a:solidFill>
                  <a:schemeClr val="bg1"/>
                </a:solidFill>
              </a:rPr>
              <a:t>. </a:t>
            </a:r>
          </a:p>
          <a:p>
            <a:endParaRPr lang="en-US" dirty="0">
              <a:solidFill>
                <a:schemeClr val="bg1"/>
              </a:solidFill>
            </a:endParaRPr>
          </a:p>
          <a:p>
            <a:r>
              <a:rPr lang="en-US" sz="2400" dirty="0">
                <a:solidFill>
                  <a:schemeClr val="bg1"/>
                </a:solidFill>
              </a:rPr>
              <a:t>4. What is an </a:t>
            </a:r>
            <a:r>
              <a:rPr lang="en-US" sz="2400" dirty="0">
                <a:solidFill>
                  <a:schemeClr val="accent5"/>
                </a:solidFill>
              </a:rPr>
              <a:t>allusion</a:t>
            </a:r>
            <a:r>
              <a:rPr lang="en-US" sz="2400" dirty="0">
                <a:solidFill>
                  <a:schemeClr val="bg1"/>
                </a:solidFill>
              </a:rPr>
              <a:t>? </a:t>
            </a:r>
          </a:p>
          <a:p>
            <a:endParaRPr lang="en-US" dirty="0">
              <a:solidFill>
                <a:schemeClr val="bg1"/>
              </a:solidFill>
            </a:endParaRPr>
          </a:p>
          <a:p>
            <a:r>
              <a:rPr lang="en-US" sz="2400" dirty="0">
                <a:solidFill>
                  <a:schemeClr val="bg1"/>
                </a:solidFill>
              </a:rPr>
              <a:t>5. Name one </a:t>
            </a:r>
            <a:r>
              <a:rPr lang="en-US" sz="2400" dirty="0">
                <a:solidFill>
                  <a:schemeClr val="accent5"/>
                </a:solidFill>
              </a:rPr>
              <a:t>allusion</a:t>
            </a:r>
            <a:r>
              <a:rPr lang="en-US" sz="2400" dirty="0">
                <a:solidFill>
                  <a:schemeClr val="bg1"/>
                </a:solidFill>
              </a:rPr>
              <a:t> used in the novel so far. </a:t>
            </a:r>
          </a:p>
          <a:p>
            <a:endParaRPr lang="en-US" dirty="0">
              <a:solidFill>
                <a:schemeClr val="bg1"/>
              </a:solidFill>
            </a:endParaRPr>
          </a:p>
          <a:p>
            <a:r>
              <a:rPr lang="en-US" sz="2400" dirty="0">
                <a:solidFill>
                  <a:schemeClr val="bg1"/>
                </a:solidFill>
              </a:rPr>
              <a:t>6. What is </a:t>
            </a:r>
            <a:r>
              <a:rPr lang="en-US" sz="2400" dirty="0">
                <a:solidFill>
                  <a:schemeClr val="accent5"/>
                </a:solidFill>
              </a:rPr>
              <a:t>suspense</a:t>
            </a:r>
            <a:r>
              <a:rPr lang="en-US" sz="2400" dirty="0">
                <a:solidFill>
                  <a:schemeClr val="bg1"/>
                </a:solidFill>
              </a:rPr>
              <a:t>? </a:t>
            </a:r>
          </a:p>
          <a:p>
            <a:endParaRPr lang="en-US" dirty="0">
              <a:solidFill>
                <a:schemeClr val="bg1"/>
              </a:solidFill>
            </a:endParaRPr>
          </a:p>
          <a:p>
            <a:r>
              <a:rPr lang="en-US" sz="2400" dirty="0">
                <a:solidFill>
                  <a:schemeClr val="bg1"/>
                </a:solidFill>
              </a:rPr>
              <a:t>7. Describe one </a:t>
            </a:r>
            <a:r>
              <a:rPr lang="en-US" sz="2400" dirty="0">
                <a:solidFill>
                  <a:schemeClr val="accent5"/>
                </a:solidFill>
              </a:rPr>
              <a:t>suspenseful</a:t>
            </a:r>
            <a:r>
              <a:rPr lang="en-US" sz="2400" dirty="0">
                <a:solidFill>
                  <a:schemeClr val="bg1"/>
                </a:solidFill>
              </a:rPr>
              <a:t> moment from the novel so far. </a:t>
            </a:r>
          </a:p>
        </p:txBody>
      </p:sp>
      <p:sp>
        <p:nvSpPr>
          <p:cNvPr id="5" name="Explosion: 8 Points 4">
            <a:extLst>
              <a:ext uri="{FF2B5EF4-FFF2-40B4-BE49-F238E27FC236}">
                <a16:creationId xmlns:a16="http://schemas.microsoft.com/office/drawing/2014/main" id="{B269E51F-CA87-4AC2-82D0-FA694D57A5EC}"/>
              </a:ext>
            </a:extLst>
          </p:cNvPr>
          <p:cNvSpPr/>
          <p:nvPr/>
        </p:nvSpPr>
        <p:spPr>
          <a:xfrm>
            <a:off x="6647205" y="3647872"/>
            <a:ext cx="2389787" cy="1827242"/>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914332">
              <a:defRPr/>
            </a:pPr>
            <a:r>
              <a:rPr lang="en-US" sz="2000" kern="0" dirty="0">
                <a:solidFill>
                  <a:srgbClr val="3F3F3F"/>
                </a:solidFill>
                <a:latin typeface="Franklin Gothic Book"/>
              </a:rPr>
              <a:t>Take 3 minutes</a:t>
            </a:r>
          </a:p>
        </p:txBody>
      </p:sp>
    </p:spTree>
    <p:extLst>
      <p:ext uri="{BB962C8B-B14F-4D97-AF65-F5344CB8AC3E}">
        <p14:creationId xmlns:p14="http://schemas.microsoft.com/office/powerpoint/2010/main" val="3102174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558239-0A10-4E22-ADCE-7ADEDCBBEBA0}"/>
              </a:ext>
            </a:extLst>
          </p:cNvPr>
          <p:cNvSpPr txBox="1"/>
          <p:nvPr/>
        </p:nvSpPr>
        <p:spPr>
          <a:xfrm>
            <a:off x="281354" y="326655"/>
            <a:ext cx="8581292" cy="6370975"/>
          </a:xfrm>
          <a:prstGeom prst="rect">
            <a:avLst/>
          </a:prstGeom>
          <a:noFill/>
        </p:spPr>
        <p:txBody>
          <a:bodyPr wrap="square" rtlCol="0">
            <a:spAutoFit/>
          </a:bodyPr>
          <a:lstStyle/>
          <a:p>
            <a:endParaRPr lang="en-US" sz="1600" dirty="0">
              <a:solidFill>
                <a:schemeClr val="bg1"/>
              </a:solidFill>
            </a:endParaRPr>
          </a:p>
          <a:p>
            <a:pPr marL="342874" indent="-342874">
              <a:buClr>
                <a:schemeClr val="bg1"/>
              </a:buClr>
              <a:buAutoNum type="arabicPeriod"/>
            </a:pPr>
            <a:r>
              <a:rPr lang="en-US" sz="2400" dirty="0">
                <a:solidFill>
                  <a:srgbClr val="00B0F0"/>
                </a:solidFill>
              </a:rPr>
              <a:t>Fantasy</a:t>
            </a:r>
            <a:r>
              <a:rPr lang="en-US" sz="2400" dirty="0">
                <a:solidFill>
                  <a:schemeClr val="bg1"/>
                </a:solidFill>
              </a:rPr>
              <a:t> is  a genre of fiction that concentrates on </a:t>
            </a:r>
            <a:r>
              <a:rPr lang="en-US" sz="2400" dirty="0">
                <a:solidFill>
                  <a:schemeClr val="tx2"/>
                </a:solidFill>
              </a:rPr>
              <a:t>imaginary or fantastic elements </a:t>
            </a:r>
            <a:r>
              <a:rPr lang="en-US" sz="2400" dirty="0">
                <a:solidFill>
                  <a:schemeClr val="bg1"/>
                </a:solidFill>
              </a:rPr>
              <a:t>which could not exist in the real world. </a:t>
            </a:r>
          </a:p>
          <a:p>
            <a:r>
              <a:rPr lang="en-US" sz="2400" dirty="0">
                <a:solidFill>
                  <a:schemeClr val="bg1"/>
                </a:solidFill>
              </a:rPr>
              <a:t>	</a:t>
            </a:r>
          </a:p>
          <a:p>
            <a:r>
              <a:rPr lang="en-US" sz="2400" dirty="0">
                <a:solidFill>
                  <a:schemeClr val="bg1"/>
                </a:solidFill>
              </a:rPr>
              <a:t>2. </a:t>
            </a:r>
            <a:r>
              <a:rPr lang="en-US" sz="2400" dirty="0">
                <a:solidFill>
                  <a:srgbClr val="00B0F0"/>
                </a:solidFill>
              </a:rPr>
              <a:t>Intrusive narration </a:t>
            </a:r>
            <a:r>
              <a:rPr lang="en-US" sz="2400" dirty="0">
                <a:solidFill>
                  <a:schemeClr val="bg1"/>
                </a:solidFill>
              </a:rPr>
              <a:t>is when the narrator </a:t>
            </a:r>
            <a:r>
              <a:rPr lang="en-US" sz="2400" dirty="0">
                <a:solidFill>
                  <a:schemeClr val="tx2"/>
                </a:solidFill>
              </a:rPr>
              <a:t>addresses readers</a:t>
            </a:r>
          </a:p>
          <a:p>
            <a:r>
              <a:rPr lang="en-US" sz="2400" dirty="0">
                <a:solidFill>
                  <a:schemeClr val="tx2"/>
                </a:solidFill>
              </a:rPr>
              <a:t>    directly.</a:t>
            </a:r>
          </a:p>
          <a:p>
            <a:endParaRPr lang="en-US" sz="1600" dirty="0">
              <a:solidFill>
                <a:schemeClr val="bg1"/>
              </a:solidFill>
            </a:endParaRPr>
          </a:p>
          <a:p>
            <a:pPr marL="342874" indent="-342874">
              <a:buAutoNum type="arabicPeriod" startAt="3"/>
            </a:pPr>
            <a:r>
              <a:rPr lang="en-US" sz="2400" dirty="0">
                <a:solidFill>
                  <a:schemeClr val="bg1"/>
                </a:solidFill>
              </a:rPr>
              <a:t>One element from C.S. Lewis’s life reflected in the novel is his </a:t>
            </a:r>
            <a:r>
              <a:rPr lang="en-US" sz="2400" dirty="0">
                <a:solidFill>
                  <a:schemeClr val="tx2"/>
                </a:solidFill>
              </a:rPr>
              <a:t>mother’s illness when he was a young child; his experiences exploring a large, empty country house; his time spent writing and illustrating stories. </a:t>
            </a:r>
          </a:p>
          <a:p>
            <a:r>
              <a:rPr lang="en-US" sz="2400" dirty="0">
                <a:solidFill>
                  <a:schemeClr val="bg1"/>
                </a:solidFill>
              </a:rPr>
              <a:t> </a:t>
            </a:r>
          </a:p>
          <a:p>
            <a:pPr marL="342900" indent="-342900">
              <a:buClr>
                <a:schemeClr val="bg1"/>
              </a:buClr>
              <a:buAutoNum type="arabicPeriod" startAt="4"/>
            </a:pPr>
            <a:r>
              <a:rPr lang="en-US" sz="2400" dirty="0">
                <a:solidFill>
                  <a:srgbClr val="00B0F0"/>
                </a:solidFill>
              </a:rPr>
              <a:t>Allusion</a:t>
            </a:r>
            <a:r>
              <a:rPr lang="en-US" sz="2400" dirty="0">
                <a:solidFill>
                  <a:schemeClr val="accent5"/>
                </a:solidFill>
              </a:rPr>
              <a:t> </a:t>
            </a:r>
            <a:r>
              <a:rPr lang="en-US" sz="2400" dirty="0">
                <a:solidFill>
                  <a:schemeClr val="bg1"/>
                </a:solidFill>
              </a:rPr>
              <a:t>is a reference to a significant </a:t>
            </a:r>
            <a:r>
              <a:rPr lang="en-US" sz="2400" dirty="0">
                <a:solidFill>
                  <a:schemeClr val="tx2"/>
                </a:solidFill>
              </a:rPr>
              <a:t>historical, literary, cultural or political figure or idea. </a:t>
            </a:r>
          </a:p>
          <a:p>
            <a:endParaRPr lang="en-US" sz="1600" dirty="0">
              <a:solidFill>
                <a:schemeClr val="tx2"/>
              </a:solidFill>
            </a:endParaRPr>
          </a:p>
          <a:p>
            <a:r>
              <a:rPr lang="en-US" sz="2400" dirty="0">
                <a:solidFill>
                  <a:schemeClr val="bg1"/>
                </a:solidFill>
              </a:rPr>
              <a:t>5. </a:t>
            </a:r>
            <a:r>
              <a:rPr lang="en-US" sz="2400" dirty="0">
                <a:solidFill>
                  <a:srgbClr val="00B0F0"/>
                </a:solidFill>
              </a:rPr>
              <a:t>Allusions</a:t>
            </a:r>
            <a:r>
              <a:rPr lang="en-US" sz="2400" dirty="0">
                <a:solidFill>
                  <a:schemeClr val="bg1"/>
                </a:solidFill>
              </a:rPr>
              <a:t> used in the novel so far include references to    </a:t>
            </a:r>
          </a:p>
          <a:p>
            <a:r>
              <a:rPr lang="en-US" sz="2400" dirty="0">
                <a:solidFill>
                  <a:schemeClr val="bg1"/>
                </a:solidFill>
              </a:rPr>
              <a:t>    </a:t>
            </a:r>
            <a:r>
              <a:rPr lang="en-US" sz="2400" dirty="0">
                <a:solidFill>
                  <a:schemeClr val="tx2"/>
                </a:solidFill>
              </a:rPr>
              <a:t>Sherlock Holmes, Treasure Island, the </a:t>
            </a:r>
            <a:r>
              <a:rPr lang="en-US" sz="2400" dirty="0" err="1">
                <a:solidFill>
                  <a:schemeClr val="tx2"/>
                </a:solidFill>
              </a:rPr>
              <a:t>Bastables</a:t>
            </a:r>
            <a:r>
              <a:rPr lang="en-US" sz="2400" dirty="0">
                <a:solidFill>
                  <a:schemeClr val="tx2"/>
                </a:solidFill>
              </a:rPr>
              <a:t>, &amp; Jane Eyre.</a:t>
            </a:r>
          </a:p>
          <a:p>
            <a:r>
              <a:rPr lang="en-US" sz="2400" dirty="0">
                <a:solidFill>
                  <a:schemeClr val="bg1"/>
                </a:solidFill>
              </a:rPr>
              <a:t> </a:t>
            </a:r>
          </a:p>
        </p:txBody>
      </p:sp>
      <p:sp>
        <p:nvSpPr>
          <p:cNvPr id="6" name="Rectangle 2">
            <a:extLst>
              <a:ext uri="{FF2B5EF4-FFF2-40B4-BE49-F238E27FC236}">
                <a16:creationId xmlns:a16="http://schemas.microsoft.com/office/drawing/2014/main" id="{9BBDB19D-7EAC-4BF8-BCAD-9AB2EAE5A74C}"/>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300" dirty="0">
                <a:solidFill>
                  <a:schemeClr val="tx2"/>
                </a:solidFill>
              </a:rPr>
              <a:t>Retrieval Practice: Lesson 7</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214110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558239-0A10-4E22-ADCE-7ADEDCBBEBA0}"/>
              </a:ext>
            </a:extLst>
          </p:cNvPr>
          <p:cNvSpPr txBox="1"/>
          <p:nvPr/>
        </p:nvSpPr>
        <p:spPr>
          <a:xfrm>
            <a:off x="370528" y="971232"/>
            <a:ext cx="8581292" cy="3847207"/>
          </a:xfrm>
          <a:prstGeom prst="rect">
            <a:avLst/>
          </a:prstGeom>
          <a:noFill/>
        </p:spPr>
        <p:txBody>
          <a:bodyPr wrap="square" rtlCol="0">
            <a:spAutoFit/>
          </a:bodyPr>
          <a:lstStyle/>
          <a:p>
            <a:endParaRPr lang="en-US" sz="1600" dirty="0">
              <a:solidFill>
                <a:schemeClr val="bg1"/>
              </a:solidFill>
            </a:endParaRPr>
          </a:p>
          <a:p>
            <a:pPr>
              <a:buClr>
                <a:schemeClr val="bg1"/>
              </a:buClr>
            </a:pPr>
            <a:endParaRPr lang="en-US" sz="2000" dirty="0">
              <a:solidFill>
                <a:schemeClr val="bg1"/>
              </a:solidFill>
            </a:endParaRPr>
          </a:p>
          <a:p>
            <a:pPr marL="457200" indent="-457200">
              <a:buAutoNum type="arabicPeriod" startAt="6"/>
            </a:pPr>
            <a:r>
              <a:rPr lang="en-US" sz="2400" dirty="0">
                <a:solidFill>
                  <a:srgbClr val="00B0F0"/>
                </a:solidFill>
              </a:rPr>
              <a:t>Suspense</a:t>
            </a:r>
            <a:r>
              <a:rPr lang="en-US" sz="2400" dirty="0">
                <a:solidFill>
                  <a:schemeClr val="tx2">
                    <a:lumMod val="60000"/>
                    <a:lumOff val="40000"/>
                  </a:schemeClr>
                </a:solidFill>
              </a:rPr>
              <a:t> </a:t>
            </a:r>
            <a:r>
              <a:rPr lang="en-US" sz="2400" dirty="0">
                <a:solidFill>
                  <a:schemeClr val="bg1"/>
                </a:solidFill>
              </a:rPr>
              <a:t>is the </a:t>
            </a:r>
            <a:r>
              <a:rPr lang="en-US" sz="2400" dirty="0">
                <a:solidFill>
                  <a:schemeClr val="tx2"/>
                </a:solidFill>
              </a:rPr>
              <a:t>feeling of excitement or anxious uncertainty</a:t>
            </a:r>
            <a:r>
              <a:rPr lang="en-US" sz="2400" dirty="0">
                <a:solidFill>
                  <a:schemeClr val="tx2">
                    <a:lumMod val="60000"/>
                    <a:lumOff val="40000"/>
                  </a:schemeClr>
                </a:solidFill>
              </a:rPr>
              <a:t> </a:t>
            </a:r>
            <a:r>
              <a:rPr lang="en-US" sz="2400" dirty="0">
                <a:solidFill>
                  <a:schemeClr val="bg1"/>
                </a:solidFill>
              </a:rPr>
              <a:t>about what may happen next.</a:t>
            </a:r>
          </a:p>
          <a:p>
            <a:endParaRPr lang="en-US" sz="2400" dirty="0">
              <a:solidFill>
                <a:schemeClr val="bg1"/>
              </a:solidFill>
            </a:endParaRPr>
          </a:p>
          <a:p>
            <a:pPr marL="342874" indent="-342874">
              <a:buAutoNum type="arabicPeriod" startAt="7"/>
            </a:pPr>
            <a:r>
              <a:rPr lang="en-US" sz="2400" dirty="0">
                <a:solidFill>
                  <a:schemeClr val="bg1"/>
                </a:solidFill>
              </a:rPr>
              <a:t>One </a:t>
            </a:r>
            <a:r>
              <a:rPr lang="en-US" sz="2400" dirty="0">
                <a:solidFill>
                  <a:srgbClr val="00B0F0"/>
                </a:solidFill>
              </a:rPr>
              <a:t>suspenseful</a:t>
            </a:r>
            <a:r>
              <a:rPr lang="en-US" sz="2400" dirty="0">
                <a:solidFill>
                  <a:schemeClr val="bg1"/>
                </a:solidFill>
              </a:rPr>
              <a:t> moment so far is when </a:t>
            </a:r>
            <a:r>
              <a:rPr lang="en-US" sz="2400" dirty="0">
                <a:solidFill>
                  <a:schemeClr val="tx2"/>
                </a:solidFill>
              </a:rPr>
              <a:t>Polly and Digory realize they are in Uncle Andrew’s forbidden study; when Polly touches the ring and disappears.</a:t>
            </a:r>
            <a:endParaRPr lang="en-US" sz="2400" i="1" dirty="0">
              <a:solidFill>
                <a:schemeClr val="tx2"/>
              </a:solidFill>
            </a:endParaRPr>
          </a:p>
          <a:p>
            <a:endParaRPr lang="en-US" dirty="0">
              <a:solidFill>
                <a:schemeClr val="bg1"/>
              </a:solidFill>
            </a:endParaRPr>
          </a:p>
          <a:p>
            <a:pPr lvl="0" algn="r"/>
            <a:endParaRPr lang="en-US" sz="2800" dirty="0">
              <a:solidFill>
                <a:srgbClr val="FFDD00"/>
              </a:solidFill>
            </a:endParaRPr>
          </a:p>
          <a:p>
            <a:pPr marL="342874" indent="-342874" algn="r">
              <a:buAutoNum type="arabicPeriod" startAt="7"/>
            </a:pPr>
            <a:endParaRPr lang="en-US" dirty="0">
              <a:solidFill>
                <a:schemeClr val="bg1"/>
              </a:solidFill>
            </a:endParaRPr>
          </a:p>
        </p:txBody>
      </p:sp>
      <p:sp>
        <p:nvSpPr>
          <p:cNvPr id="6" name="Rectangle 2">
            <a:extLst>
              <a:ext uri="{FF2B5EF4-FFF2-40B4-BE49-F238E27FC236}">
                <a16:creationId xmlns:a16="http://schemas.microsoft.com/office/drawing/2014/main" id="{9BBDB19D-7EAC-4BF8-BCAD-9AB2EAE5A74C}"/>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300" dirty="0">
                <a:solidFill>
                  <a:schemeClr val="tx2"/>
                </a:solidFill>
              </a:rPr>
              <a:t>Retrieval Practice: Lesson 7</a:t>
            </a:r>
            <a:br>
              <a:rPr lang="en-US" sz="3600" dirty="0">
                <a:solidFill>
                  <a:schemeClr val="tx2"/>
                </a:solidFill>
              </a:rPr>
            </a:br>
            <a:endParaRPr lang="en-US" sz="3600" dirty="0">
              <a:solidFill>
                <a:schemeClr val="bg1"/>
              </a:solidFill>
            </a:endParaRPr>
          </a:p>
        </p:txBody>
      </p:sp>
      <p:sp>
        <p:nvSpPr>
          <p:cNvPr id="3" name="Rectangle 2">
            <a:extLst>
              <a:ext uri="{FF2B5EF4-FFF2-40B4-BE49-F238E27FC236}">
                <a16:creationId xmlns:a16="http://schemas.microsoft.com/office/drawing/2014/main" id="{1DF14D42-4568-4F43-8AA8-A77A71BE1E67}"/>
              </a:ext>
            </a:extLst>
          </p:cNvPr>
          <p:cNvSpPr/>
          <p:nvPr/>
        </p:nvSpPr>
        <p:spPr>
          <a:xfrm>
            <a:off x="6009989" y="5886768"/>
            <a:ext cx="2941831" cy="461665"/>
          </a:xfrm>
          <a:prstGeom prst="rect">
            <a:avLst/>
          </a:prstGeom>
        </p:spPr>
        <p:txBody>
          <a:bodyPr wrap="none">
            <a:spAutoFit/>
          </a:bodyPr>
          <a:lstStyle/>
          <a:p>
            <a:r>
              <a:rPr lang="en-US" sz="2400" dirty="0">
                <a:solidFill>
                  <a:srgbClr val="FFDD00"/>
                </a:solidFill>
              </a:rPr>
              <a:t>Self-score: ______ /7</a:t>
            </a:r>
            <a:endParaRPr lang="en-US" sz="2400" dirty="0"/>
          </a:p>
        </p:txBody>
      </p:sp>
    </p:spTree>
    <p:extLst>
      <p:ext uri="{BB962C8B-B14F-4D97-AF65-F5344CB8AC3E}">
        <p14:creationId xmlns:p14="http://schemas.microsoft.com/office/powerpoint/2010/main" val="1952504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00189" y="588722"/>
            <a:ext cx="8721970" cy="5509200"/>
          </a:xfrm>
          <a:prstGeom prst="rect">
            <a:avLst/>
          </a:prstGeom>
          <a:noFill/>
        </p:spPr>
        <p:txBody>
          <a:bodyPr wrap="square" rtlCol="0">
            <a:spAutoFit/>
          </a:bodyPr>
          <a:lstStyle/>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Explain the term </a:t>
            </a:r>
            <a:r>
              <a:rPr lang="en-US" sz="2400" dirty="0">
                <a:solidFill>
                  <a:srgbClr val="00B0F0"/>
                </a:solidFill>
              </a:rPr>
              <a:t>“</a:t>
            </a:r>
            <a:r>
              <a:rPr lang="en-US" sz="2400" b="1" dirty="0">
                <a:solidFill>
                  <a:srgbClr val="00B0F0"/>
                </a:solidFill>
              </a:rPr>
              <a:t>separate spheres</a:t>
            </a:r>
            <a:r>
              <a:rPr lang="en-US" sz="2400" dirty="0">
                <a:solidFill>
                  <a:srgbClr val="00B0F0"/>
                </a:solidFill>
              </a:rPr>
              <a:t>” </a:t>
            </a:r>
            <a:r>
              <a:rPr lang="en-US" sz="2400" dirty="0">
                <a:solidFill>
                  <a:schemeClr val="bg1"/>
                </a:solidFill>
              </a:rPr>
              <a:t>as it relates to Victorian </a:t>
            </a:r>
            <a:r>
              <a:rPr lang="en-US" sz="2400" b="1" dirty="0">
                <a:solidFill>
                  <a:schemeClr val="bg1"/>
                </a:solidFill>
              </a:rPr>
              <a:t>gender roles</a:t>
            </a:r>
            <a:r>
              <a:rPr lang="en-US" sz="2400" dirty="0">
                <a:solidFill>
                  <a:schemeClr val="bg1"/>
                </a:solidFill>
              </a:rPr>
              <a:t>. </a:t>
            </a:r>
          </a:p>
          <a:p>
            <a:pPr marL="342874" indent="-342874">
              <a:buFont typeface="+mj-lt"/>
              <a:buAutoNum type="arabicPeriod"/>
            </a:pPr>
            <a:endParaRPr lang="en-US" dirty="0">
              <a:solidFill>
                <a:schemeClr val="bg1"/>
              </a:solidFill>
            </a:endParaRPr>
          </a:p>
          <a:p>
            <a:pPr marL="342874" indent="-342874">
              <a:buFont typeface="+mj-lt"/>
              <a:buAutoNum type="arabicPeriod"/>
            </a:pPr>
            <a:r>
              <a:rPr lang="en-US" sz="2400" dirty="0">
                <a:solidFill>
                  <a:schemeClr val="bg1"/>
                </a:solidFill>
              </a:rPr>
              <a:t>What were the three main classes in the </a:t>
            </a:r>
            <a:r>
              <a:rPr lang="en-US" sz="2400" b="1" dirty="0">
                <a:solidFill>
                  <a:srgbClr val="00B0F0"/>
                </a:solidFill>
              </a:rPr>
              <a:t>British class system</a:t>
            </a:r>
            <a:r>
              <a:rPr lang="en-US" sz="2400" dirty="0">
                <a:solidFill>
                  <a:schemeClr val="bg1"/>
                </a:solidFill>
              </a:rPr>
              <a:t>?</a:t>
            </a:r>
          </a:p>
          <a:p>
            <a:pPr marL="342874" indent="-342874">
              <a:buFont typeface="+mj-lt"/>
              <a:buAutoNum type="arabicPeriod"/>
            </a:pPr>
            <a:endParaRPr lang="en-US" sz="1600" dirty="0">
              <a:solidFill>
                <a:schemeClr val="bg1"/>
              </a:solidFill>
            </a:endParaRPr>
          </a:p>
          <a:p>
            <a:pPr marL="342874" indent="-342874">
              <a:buFont typeface="+mj-lt"/>
              <a:buAutoNum type="arabicPeriod"/>
            </a:pPr>
            <a:r>
              <a:rPr lang="en-US" sz="2400" dirty="0">
                <a:solidFill>
                  <a:schemeClr val="bg1"/>
                </a:solidFill>
              </a:rPr>
              <a:t>What </a:t>
            </a:r>
            <a:r>
              <a:rPr lang="en-US" sz="2400" b="1" dirty="0">
                <a:solidFill>
                  <a:srgbClr val="00B0F0"/>
                </a:solidFill>
              </a:rPr>
              <a:t>social class</a:t>
            </a:r>
            <a:r>
              <a:rPr lang="en-US" sz="2400" dirty="0">
                <a:solidFill>
                  <a:schemeClr val="accent5"/>
                </a:solidFill>
              </a:rPr>
              <a:t> </a:t>
            </a:r>
            <a:r>
              <a:rPr lang="en-US" sz="2400" dirty="0">
                <a:solidFill>
                  <a:schemeClr val="bg1"/>
                </a:solidFill>
              </a:rPr>
              <a:t>does Digory’s family belong to? How do you know? </a:t>
            </a:r>
          </a:p>
          <a:p>
            <a:pPr marL="342874" indent="-342874">
              <a:buFont typeface="+mj-lt"/>
              <a:buAutoNum type="arabicPeriod"/>
            </a:pPr>
            <a:endParaRPr lang="en-US" dirty="0">
              <a:solidFill>
                <a:schemeClr val="bg1"/>
              </a:solidFill>
            </a:endParaRPr>
          </a:p>
          <a:p>
            <a:pPr marL="342874" indent="-342874">
              <a:buFont typeface="+mj-lt"/>
              <a:buAutoNum type="arabicPeriod"/>
            </a:pPr>
            <a:r>
              <a:rPr lang="en-US" sz="2400" dirty="0">
                <a:solidFill>
                  <a:schemeClr val="bg1"/>
                </a:solidFill>
              </a:rPr>
              <a:t>What </a:t>
            </a:r>
            <a:r>
              <a:rPr lang="en-US" sz="2400" b="1" dirty="0">
                <a:solidFill>
                  <a:srgbClr val="00B0F0"/>
                </a:solidFill>
              </a:rPr>
              <a:t>literary term</a:t>
            </a:r>
            <a:r>
              <a:rPr lang="en-US" sz="2400" dirty="0">
                <a:solidFill>
                  <a:srgbClr val="00B0F0"/>
                </a:solidFill>
              </a:rPr>
              <a:t> </a:t>
            </a:r>
            <a:r>
              <a:rPr lang="en-US" sz="2400" dirty="0">
                <a:solidFill>
                  <a:schemeClr val="bg1"/>
                </a:solidFill>
              </a:rPr>
              <a:t>refers to situations in </a:t>
            </a:r>
          </a:p>
          <a:p>
            <a:r>
              <a:rPr lang="en-US" sz="2400" dirty="0">
                <a:solidFill>
                  <a:schemeClr val="bg1"/>
                </a:solidFill>
              </a:rPr>
              <a:t>   which what occurs is the opposite of what’s </a:t>
            </a:r>
          </a:p>
          <a:p>
            <a:r>
              <a:rPr lang="en-US" sz="2400" dirty="0">
                <a:solidFill>
                  <a:schemeClr val="bg1"/>
                </a:solidFill>
              </a:rPr>
              <a:t>   expected? </a:t>
            </a:r>
          </a:p>
          <a:p>
            <a:pPr marL="342874" indent="-342874">
              <a:buFont typeface="+mj-lt"/>
              <a:buAutoNum type="arabicPeriod"/>
            </a:pPr>
            <a:endParaRPr lang="en-US" dirty="0">
              <a:solidFill>
                <a:schemeClr val="bg1"/>
              </a:solidFill>
            </a:endParaRPr>
          </a:p>
          <a:p>
            <a:r>
              <a:rPr lang="en-US" sz="2400" dirty="0">
                <a:solidFill>
                  <a:schemeClr val="bg1"/>
                </a:solidFill>
              </a:rPr>
              <a:t>5. What is </a:t>
            </a:r>
            <a:r>
              <a:rPr lang="en-US" sz="2400" b="1" dirty="0">
                <a:solidFill>
                  <a:srgbClr val="00B0F0"/>
                </a:solidFill>
              </a:rPr>
              <a:t>juxtaposition</a:t>
            </a:r>
            <a:r>
              <a:rPr lang="en-US" sz="2400" dirty="0">
                <a:solidFill>
                  <a:schemeClr val="bg1"/>
                </a:solidFill>
              </a:rPr>
              <a:t>? </a:t>
            </a:r>
          </a:p>
          <a:p>
            <a:pPr marL="342874" indent="-342874">
              <a:buFont typeface="+mj-lt"/>
              <a:buAutoNum type="arabicPeriod"/>
            </a:pPr>
            <a:endParaRPr lang="en-US" dirty="0">
              <a:solidFill>
                <a:schemeClr val="bg1"/>
              </a:solidFill>
            </a:endParaRPr>
          </a:p>
          <a:p>
            <a:r>
              <a:rPr lang="en-US" sz="2400" dirty="0">
                <a:solidFill>
                  <a:schemeClr val="bg1"/>
                </a:solidFill>
              </a:rPr>
              <a:t>6. What does it mean for a narrator to be </a:t>
            </a:r>
            <a:r>
              <a:rPr lang="en-US" sz="2400" b="1" dirty="0">
                <a:solidFill>
                  <a:srgbClr val="00B0F0"/>
                </a:solidFill>
              </a:rPr>
              <a:t>omniscient</a:t>
            </a:r>
            <a:r>
              <a:rPr lang="en-US" sz="2400" dirty="0">
                <a:solidFill>
                  <a:schemeClr val="bg1"/>
                </a:solidFill>
              </a:rPr>
              <a:t>? </a:t>
            </a:r>
          </a:p>
        </p:txBody>
      </p:sp>
      <p:sp>
        <p:nvSpPr>
          <p:cNvPr id="5" name="Explosion: 8 Points 4">
            <a:extLst>
              <a:ext uri="{FF2B5EF4-FFF2-40B4-BE49-F238E27FC236}">
                <a16:creationId xmlns:a16="http://schemas.microsoft.com/office/drawing/2014/main" id="{52D8A2BF-0D82-4770-846A-A94479BA73DC}"/>
              </a:ext>
            </a:extLst>
          </p:cNvPr>
          <p:cNvSpPr/>
          <p:nvPr/>
        </p:nvSpPr>
        <p:spPr>
          <a:xfrm>
            <a:off x="6449438" y="3784060"/>
            <a:ext cx="2665383" cy="1867708"/>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914332">
              <a:defRPr/>
            </a:pPr>
            <a:r>
              <a:rPr lang="en-US" sz="2000" kern="0" dirty="0">
                <a:solidFill>
                  <a:srgbClr val="3F3F3F"/>
                </a:solidFill>
                <a:latin typeface="Franklin Gothic Book"/>
              </a:rPr>
              <a:t>Take 3 minutes </a:t>
            </a:r>
          </a:p>
        </p:txBody>
      </p:sp>
      <p:sp>
        <p:nvSpPr>
          <p:cNvPr id="7" name="Rectangle 2">
            <a:extLst>
              <a:ext uri="{FF2B5EF4-FFF2-40B4-BE49-F238E27FC236}">
                <a16:creationId xmlns:a16="http://schemas.microsoft.com/office/drawing/2014/main" id="{8F9FFA9C-03CF-4583-98F0-AF5CDC89F682}"/>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Lesson 11</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1222554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11912" y="611565"/>
            <a:ext cx="8698523" cy="5509200"/>
          </a:xfrm>
          <a:prstGeom prst="rect">
            <a:avLst/>
          </a:prstGeom>
          <a:noFill/>
        </p:spPr>
        <p:txBody>
          <a:bodyPr wrap="square" rtlCol="0">
            <a:spAutoFit/>
          </a:bodyPr>
          <a:lstStyle/>
          <a:p>
            <a:endParaRPr lang="en-US" sz="2000" dirty="0">
              <a:solidFill>
                <a:schemeClr val="bg1"/>
              </a:solidFill>
            </a:endParaRPr>
          </a:p>
          <a:p>
            <a:pPr marL="342874" indent="-342874">
              <a:buClr>
                <a:schemeClr val="bg1"/>
              </a:buClr>
              <a:buFont typeface="+mj-lt"/>
              <a:buAutoNum type="arabicPeriod"/>
            </a:pPr>
            <a:r>
              <a:rPr lang="en-US" sz="2400" b="1" dirty="0">
                <a:solidFill>
                  <a:srgbClr val="00B0F0"/>
                </a:solidFill>
              </a:rPr>
              <a:t>Separate spheres</a:t>
            </a:r>
            <a:r>
              <a:rPr lang="en-US" sz="2400" dirty="0">
                <a:solidFill>
                  <a:srgbClr val="00B0F0"/>
                </a:solidFill>
              </a:rPr>
              <a:t> </a:t>
            </a:r>
            <a:r>
              <a:rPr lang="en-US" sz="2400" dirty="0">
                <a:solidFill>
                  <a:schemeClr val="bg1"/>
                </a:solidFill>
              </a:rPr>
              <a:t>as it relates to Victorian </a:t>
            </a:r>
            <a:r>
              <a:rPr lang="en-US" sz="2400" b="1" dirty="0">
                <a:solidFill>
                  <a:srgbClr val="00B0F0"/>
                </a:solidFill>
              </a:rPr>
              <a:t>gender roles </a:t>
            </a:r>
            <a:r>
              <a:rPr lang="en-US" sz="2400" dirty="0">
                <a:solidFill>
                  <a:schemeClr val="bg1"/>
                </a:solidFill>
              </a:rPr>
              <a:t>refers to the idea that the </a:t>
            </a:r>
            <a:r>
              <a:rPr lang="en-US" sz="2400" dirty="0">
                <a:solidFill>
                  <a:schemeClr val="tx2"/>
                </a:solidFill>
              </a:rPr>
              <a:t>domestic world was for women and the outside world was for men.</a:t>
            </a:r>
          </a:p>
          <a:p>
            <a:pPr marL="342874" indent="-342874">
              <a:buFont typeface="+mj-lt"/>
              <a:buAutoNum type="arabicPeriod"/>
            </a:pPr>
            <a:endParaRPr lang="en-US" sz="2400" dirty="0">
              <a:solidFill>
                <a:schemeClr val="bg1"/>
              </a:solidFill>
            </a:endParaRPr>
          </a:p>
          <a:p>
            <a:pPr marL="342900" indent="-342900">
              <a:buClr>
                <a:schemeClr val="bg1"/>
              </a:buClr>
              <a:buFont typeface="+mj-lt"/>
              <a:buAutoNum type="arabicPeriod"/>
            </a:pPr>
            <a:r>
              <a:rPr lang="en-US" sz="2400" dirty="0">
                <a:solidFill>
                  <a:schemeClr val="bg1"/>
                </a:solidFill>
              </a:rPr>
              <a:t>The</a:t>
            </a:r>
            <a:r>
              <a:rPr lang="en-US" sz="2400" b="1" dirty="0">
                <a:solidFill>
                  <a:schemeClr val="bg1"/>
                </a:solidFill>
              </a:rPr>
              <a:t> </a:t>
            </a:r>
            <a:r>
              <a:rPr lang="en-US" sz="2400" dirty="0">
                <a:solidFill>
                  <a:schemeClr val="bg1"/>
                </a:solidFill>
              </a:rPr>
              <a:t>three classes in the </a:t>
            </a:r>
            <a:r>
              <a:rPr lang="en-US" sz="2400" b="1" dirty="0">
                <a:solidFill>
                  <a:srgbClr val="00B0F0"/>
                </a:solidFill>
              </a:rPr>
              <a:t>British class system </a:t>
            </a:r>
            <a:r>
              <a:rPr lang="en-US" sz="2400" dirty="0">
                <a:solidFill>
                  <a:schemeClr val="bg1"/>
                </a:solidFill>
              </a:rPr>
              <a:t>were the </a:t>
            </a:r>
            <a:r>
              <a:rPr lang="en-US" sz="2400" dirty="0">
                <a:solidFill>
                  <a:schemeClr val="tx2"/>
                </a:solidFill>
              </a:rPr>
              <a:t>working class, middle class, and upper class</a:t>
            </a:r>
            <a:r>
              <a:rPr lang="en-US" sz="2400" b="1" dirty="0">
                <a:solidFill>
                  <a:schemeClr val="tx2"/>
                </a:solidFill>
              </a:rPr>
              <a:t>.</a:t>
            </a:r>
            <a:endParaRPr lang="en-US" sz="2400" dirty="0">
              <a:solidFill>
                <a:schemeClr val="tx2"/>
              </a:solidFill>
            </a:endParaRPr>
          </a:p>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Digory’s family belonged  to the </a:t>
            </a:r>
            <a:r>
              <a:rPr lang="en-US" sz="2400" dirty="0">
                <a:solidFill>
                  <a:schemeClr val="tx2"/>
                </a:solidFill>
              </a:rPr>
              <a:t>middle class; they employ servants and live a comfortable life, but they are not members of the nobility or upper class.   </a:t>
            </a:r>
          </a:p>
          <a:p>
            <a:pPr marL="342874" indent="-342874">
              <a:buFont typeface="+mj-lt"/>
              <a:buAutoNum type="arabicPeriod"/>
            </a:pPr>
            <a:endParaRPr lang="en-US" sz="2400" dirty="0">
              <a:solidFill>
                <a:schemeClr val="bg1"/>
              </a:solidFill>
            </a:endParaRPr>
          </a:p>
          <a:p>
            <a:pPr marL="342874" indent="-342874">
              <a:buFont typeface="+mj-lt"/>
              <a:buAutoNum type="arabicPeriod"/>
            </a:pPr>
            <a:r>
              <a:rPr lang="en-US" sz="2400" dirty="0">
                <a:solidFill>
                  <a:schemeClr val="bg1"/>
                </a:solidFill>
              </a:rPr>
              <a:t>What </a:t>
            </a:r>
            <a:r>
              <a:rPr lang="en-US" sz="2400" b="1" dirty="0">
                <a:solidFill>
                  <a:srgbClr val="00B0F0"/>
                </a:solidFill>
              </a:rPr>
              <a:t>literary term</a:t>
            </a:r>
            <a:r>
              <a:rPr lang="en-US" sz="2400" dirty="0">
                <a:solidFill>
                  <a:srgbClr val="00B0F0"/>
                </a:solidFill>
              </a:rPr>
              <a:t> </a:t>
            </a:r>
            <a:r>
              <a:rPr lang="en-US" sz="2400" dirty="0">
                <a:solidFill>
                  <a:schemeClr val="bg1"/>
                </a:solidFill>
              </a:rPr>
              <a:t>that refers to situations in which what occurs is the opposite of what’s expected is </a:t>
            </a:r>
            <a:r>
              <a:rPr lang="en-US" sz="2400" dirty="0">
                <a:solidFill>
                  <a:schemeClr val="tx2"/>
                </a:solidFill>
              </a:rPr>
              <a:t>irony</a:t>
            </a:r>
            <a:r>
              <a:rPr lang="en-US" sz="2400" dirty="0">
                <a:solidFill>
                  <a:schemeClr val="tx2">
                    <a:lumMod val="60000"/>
                    <a:lumOff val="40000"/>
                  </a:schemeClr>
                </a:solidFill>
              </a:rPr>
              <a:t>.</a:t>
            </a:r>
          </a:p>
          <a:p>
            <a:pPr marL="342874" indent="-342874">
              <a:buFont typeface="+mj-lt"/>
              <a:buAutoNum type="arabicPeriod"/>
            </a:pPr>
            <a:endParaRPr lang="en-US" sz="2000" dirty="0">
              <a:solidFill>
                <a:schemeClr val="bg1"/>
              </a:solidFill>
            </a:endParaRPr>
          </a:p>
        </p:txBody>
      </p:sp>
      <p:sp>
        <p:nvSpPr>
          <p:cNvPr id="8" name="Rectangle 2">
            <a:extLst>
              <a:ext uri="{FF2B5EF4-FFF2-40B4-BE49-F238E27FC236}">
                <a16:creationId xmlns:a16="http://schemas.microsoft.com/office/drawing/2014/main" id="{195B3240-75CC-4844-B056-5F12DE64DF54}"/>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Answers: Lesson 11</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133769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311912" y="1110564"/>
            <a:ext cx="8698523" cy="2554545"/>
          </a:xfrm>
          <a:prstGeom prst="rect">
            <a:avLst/>
          </a:prstGeom>
          <a:noFill/>
        </p:spPr>
        <p:txBody>
          <a:bodyPr wrap="square" rtlCol="0">
            <a:spAutoFit/>
          </a:bodyPr>
          <a:lstStyle/>
          <a:p>
            <a:endParaRPr lang="en-US" sz="2000" dirty="0">
              <a:solidFill>
                <a:schemeClr val="bg1"/>
              </a:solidFill>
            </a:endParaRPr>
          </a:p>
          <a:p>
            <a:endParaRPr lang="en-US" sz="2000" dirty="0">
              <a:solidFill>
                <a:schemeClr val="bg1"/>
              </a:solidFill>
            </a:endParaRPr>
          </a:p>
          <a:p>
            <a:pPr marL="342900" lvl="0" indent="-342900">
              <a:buClr>
                <a:schemeClr val="bg1"/>
              </a:buClr>
              <a:buAutoNum type="arabicPeriod" startAt="5"/>
            </a:pPr>
            <a:r>
              <a:rPr lang="en-US" sz="2400" b="1" dirty="0">
                <a:solidFill>
                  <a:srgbClr val="00B0F0"/>
                </a:solidFill>
              </a:rPr>
              <a:t>Juxtaposition</a:t>
            </a:r>
            <a:r>
              <a:rPr lang="en-US" sz="2400" dirty="0">
                <a:solidFill>
                  <a:schemeClr val="bg1"/>
                </a:solidFill>
              </a:rPr>
              <a:t> is placing </a:t>
            </a:r>
            <a:r>
              <a:rPr lang="en-US" sz="2400" dirty="0">
                <a:solidFill>
                  <a:schemeClr val="tx2"/>
                </a:solidFill>
              </a:rPr>
              <a:t>two or more images or ideas close together </a:t>
            </a:r>
            <a:r>
              <a:rPr lang="en-US" sz="2400" dirty="0">
                <a:solidFill>
                  <a:schemeClr val="bg1"/>
                </a:solidFill>
              </a:rPr>
              <a:t>to emphasize the </a:t>
            </a:r>
            <a:r>
              <a:rPr lang="en-US" sz="2400" dirty="0">
                <a:solidFill>
                  <a:schemeClr val="tx2">
                    <a:lumMod val="60000"/>
                    <a:lumOff val="40000"/>
                  </a:schemeClr>
                </a:solidFill>
              </a:rPr>
              <a:t>contrast</a:t>
            </a:r>
            <a:r>
              <a:rPr lang="en-US" sz="2400" dirty="0">
                <a:solidFill>
                  <a:schemeClr val="bg1"/>
                </a:solidFill>
              </a:rPr>
              <a:t> between them.</a:t>
            </a:r>
          </a:p>
          <a:p>
            <a:pPr marL="342900" lvl="0" indent="-342900">
              <a:buAutoNum type="arabicPeriod" startAt="5"/>
            </a:pPr>
            <a:endParaRPr lang="en-US" sz="2400" b="1" dirty="0">
              <a:solidFill>
                <a:schemeClr val="bg1"/>
              </a:solidFill>
            </a:endParaRPr>
          </a:p>
          <a:p>
            <a:pPr marL="342900" lvl="0" indent="-342900">
              <a:buClr>
                <a:schemeClr val="bg1"/>
              </a:buClr>
              <a:buAutoNum type="arabicPeriod" startAt="5"/>
            </a:pPr>
            <a:r>
              <a:rPr lang="en-US" sz="2400" b="1" dirty="0">
                <a:solidFill>
                  <a:srgbClr val="00B0F0"/>
                </a:solidFill>
              </a:rPr>
              <a:t>Omniscient narrator </a:t>
            </a:r>
            <a:r>
              <a:rPr lang="en-US" sz="2400" dirty="0">
                <a:solidFill>
                  <a:schemeClr val="bg1"/>
                </a:solidFill>
              </a:rPr>
              <a:t>means that they are </a:t>
            </a:r>
            <a:r>
              <a:rPr lang="en-US" sz="2400" dirty="0">
                <a:solidFill>
                  <a:schemeClr val="tx2"/>
                </a:solidFill>
              </a:rPr>
              <a:t>all knowing </a:t>
            </a:r>
            <a:r>
              <a:rPr lang="en-US" sz="2400" dirty="0">
                <a:solidFill>
                  <a:schemeClr val="bg1"/>
                </a:solidFill>
              </a:rPr>
              <a:t>about characters and events.</a:t>
            </a:r>
          </a:p>
        </p:txBody>
      </p:sp>
      <p:sp>
        <p:nvSpPr>
          <p:cNvPr id="2" name="Rectangle 1">
            <a:extLst>
              <a:ext uri="{FF2B5EF4-FFF2-40B4-BE49-F238E27FC236}">
                <a16:creationId xmlns:a16="http://schemas.microsoft.com/office/drawing/2014/main" id="{77006D92-E26E-454B-975A-EDAC673D7A73}"/>
              </a:ext>
            </a:extLst>
          </p:cNvPr>
          <p:cNvSpPr/>
          <p:nvPr/>
        </p:nvSpPr>
        <p:spPr>
          <a:xfrm>
            <a:off x="6202169" y="6193685"/>
            <a:ext cx="2941831" cy="461665"/>
          </a:xfrm>
          <a:prstGeom prst="rect">
            <a:avLst/>
          </a:prstGeom>
        </p:spPr>
        <p:txBody>
          <a:bodyPr wrap="none">
            <a:spAutoFit/>
          </a:bodyPr>
          <a:lstStyle/>
          <a:p>
            <a:pPr lvl="0" algn="r"/>
            <a:r>
              <a:rPr lang="en-US" sz="2400" dirty="0">
                <a:solidFill>
                  <a:srgbClr val="FFDD00"/>
                </a:solidFill>
              </a:rPr>
              <a:t>Self-score: ______ /6</a:t>
            </a:r>
          </a:p>
        </p:txBody>
      </p:sp>
      <p:sp>
        <p:nvSpPr>
          <p:cNvPr id="8" name="Rectangle 2">
            <a:extLst>
              <a:ext uri="{FF2B5EF4-FFF2-40B4-BE49-F238E27FC236}">
                <a16:creationId xmlns:a16="http://schemas.microsoft.com/office/drawing/2014/main" id="{195B3240-75CC-4844-B056-5F12DE64DF54}"/>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Answers: Lesson 11</a:t>
            </a:r>
          </a:p>
          <a:p>
            <a:pPr algn="ctr"/>
            <a:r>
              <a:rPr lang="en-US" sz="3600" dirty="0">
                <a:solidFill>
                  <a:schemeClr val="tx2"/>
                </a:solidFill>
              </a:rPr>
              <a:t>(continued)</a:t>
            </a:r>
            <a:endParaRPr lang="en-US" sz="3600" dirty="0">
              <a:solidFill>
                <a:schemeClr val="bg1"/>
              </a:solidFill>
            </a:endParaRPr>
          </a:p>
        </p:txBody>
      </p:sp>
    </p:spTree>
    <p:extLst>
      <p:ext uri="{BB962C8B-B14F-4D97-AF65-F5344CB8AC3E}">
        <p14:creationId xmlns:p14="http://schemas.microsoft.com/office/powerpoint/2010/main" val="3434674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187568" y="588722"/>
            <a:ext cx="8768863" cy="6617196"/>
          </a:xfrm>
          <a:prstGeom prst="rect">
            <a:avLst/>
          </a:prstGeom>
          <a:noFill/>
        </p:spPr>
        <p:txBody>
          <a:bodyPr wrap="square" rtlCol="0">
            <a:spAutoFit/>
          </a:bodyPr>
          <a:lstStyle/>
          <a:p>
            <a:r>
              <a:rPr lang="en-US" dirty="0">
                <a:solidFill>
                  <a:schemeClr val="bg1"/>
                </a:solidFill>
              </a:rPr>
              <a:t>1.  </a:t>
            </a:r>
            <a:r>
              <a:rPr lang="en-US" sz="2400" dirty="0">
                <a:solidFill>
                  <a:schemeClr val="bg1"/>
                </a:solidFill>
              </a:rPr>
              <a:t>What does it mean to </a:t>
            </a:r>
            <a:r>
              <a:rPr lang="en-US" sz="2400" b="1" dirty="0">
                <a:solidFill>
                  <a:srgbClr val="00B0F0"/>
                </a:solidFill>
              </a:rPr>
              <a:t>foreshadow</a:t>
            </a:r>
            <a:r>
              <a:rPr lang="en-US" sz="2400" dirty="0">
                <a:solidFill>
                  <a:schemeClr val="bg1"/>
                </a:solidFill>
              </a:rPr>
              <a:t>? What’s one example of </a:t>
            </a:r>
            <a:r>
              <a:rPr lang="en-US" sz="2400" b="1" dirty="0">
                <a:solidFill>
                  <a:srgbClr val="00B0F0"/>
                </a:solidFill>
              </a:rPr>
              <a:t>foreshadowing</a:t>
            </a:r>
            <a:r>
              <a:rPr lang="en-US" sz="2400" dirty="0">
                <a:solidFill>
                  <a:schemeClr val="accent5"/>
                </a:solidFill>
              </a:rPr>
              <a:t> </a:t>
            </a:r>
            <a:r>
              <a:rPr lang="en-US" sz="2400" dirty="0">
                <a:solidFill>
                  <a:schemeClr val="bg1"/>
                </a:solidFill>
              </a:rPr>
              <a:t>in the novel so far? </a:t>
            </a:r>
          </a:p>
          <a:p>
            <a:pPr marL="342874" indent="-342874">
              <a:buFont typeface="+mj-lt"/>
              <a:buAutoNum type="arabicPeriod"/>
            </a:pPr>
            <a:endParaRPr lang="en-US" sz="1600" dirty="0">
              <a:solidFill>
                <a:schemeClr val="bg1"/>
              </a:solidFill>
            </a:endParaRPr>
          </a:p>
          <a:p>
            <a:r>
              <a:rPr lang="en-US" sz="2400" dirty="0">
                <a:solidFill>
                  <a:schemeClr val="bg1"/>
                </a:solidFill>
              </a:rPr>
              <a:t>2. What </a:t>
            </a:r>
            <a:r>
              <a:rPr lang="en-US" sz="2400" b="1" dirty="0">
                <a:solidFill>
                  <a:srgbClr val="00B0F0"/>
                </a:solidFill>
              </a:rPr>
              <a:t>literary term</a:t>
            </a:r>
            <a:r>
              <a:rPr lang="en-US" sz="2400" dirty="0">
                <a:solidFill>
                  <a:srgbClr val="00B0F0"/>
                </a:solidFill>
              </a:rPr>
              <a:t> </a:t>
            </a:r>
            <a:r>
              <a:rPr lang="en-US" sz="2400" dirty="0">
                <a:solidFill>
                  <a:schemeClr val="bg1"/>
                </a:solidFill>
              </a:rPr>
              <a:t>means to give human traits or characteristics to nonhuman objects? </a:t>
            </a:r>
          </a:p>
          <a:p>
            <a:pPr marL="342874" indent="-342874">
              <a:buFont typeface="+mj-lt"/>
              <a:buAutoNum type="arabicPeriod"/>
            </a:pPr>
            <a:endParaRPr lang="en-US" sz="1600" dirty="0">
              <a:solidFill>
                <a:schemeClr val="bg1"/>
              </a:solidFill>
            </a:endParaRPr>
          </a:p>
          <a:p>
            <a:r>
              <a:rPr lang="en-US" sz="2400" dirty="0">
                <a:solidFill>
                  <a:schemeClr val="bg1"/>
                </a:solidFill>
              </a:rPr>
              <a:t>3. What is one thing you might encounter in a </a:t>
            </a:r>
            <a:r>
              <a:rPr lang="en-US" sz="2400" b="1" dirty="0">
                <a:solidFill>
                  <a:srgbClr val="00B0F0"/>
                </a:solidFill>
              </a:rPr>
              <a:t>farce</a:t>
            </a:r>
            <a:r>
              <a:rPr lang="en-US" sz="2400" dirty="0">
                <a:solidFill>
                  <a:schemeClr val="bg1"/>
                </a:solidFill>
              </a:rPr>
              <a:t>?  </a:t>
            </a:r>
          </a:p>
          <a:p>
            <a:pPr marL="342874" indent="-342874">
              <a:buFont typeface="+mj-lt"/>
              <a:buAutoNum type="arabicPeriod"/>
            </a:pPr>
            <a:endParaRPr lang="en-US" sz="1600" dirty="0">
              <a:solidFill>
                <a:schemeClr val="bg1"/>
              </a:solidFill>
            </a:endParaRPr>
          </a:p>
          <a:p>
            <a:r>
              <a:rPr lang="en-US" sz="2400" dirty="0">
                <a:solidFill>
                  <a:schemeClr val="bg1"/>
                </a:solidFill>
              </a:rPr>
              <a:t>4. Explain one </a:t>
            </a:r>
            <a:r>
              <a:rPr lang="en-US" sz="2400" b="1" dirty="0">
                <a:solidFill>
                  <a:srgbClr val="00B0F0"/>
                </a:solidFill>
              </a:rPr>
              <a:t>farcical</a:t>
            </a:r>
            <a:r>
              <a:rPr lang="en-US" sz="2400" dirty="0">
                <a:solidFill>
                  <a:srgbClr val="00B0F0"/>
                </a:solidFill>
              </a:rPr>
              <a:t> </a:t>
            </a:r>
            <a:r>
              <a:rPr lang="en-US" sz="2400" dirty="0">
                <a:solidFill>
                  <a:schemeClr val="bg1"/>
                </a:solidFill>
              </a:rPr>
              <a:t>moment from the novel so far. </a:t>
            </a:r>
          </a:p>
          <a:p>
            <a:r>
              <a:rPr lang="en-US" sz="2400" dirty="0">
                <a:solidFill>
                  <a:schemeClr val="bg1"/>
                </a:solidFill>
              </a:rPr>
              <a:t> </a:t>
            </a:r>
          </a:p>
          <a:p>
            <a:pPr lvl="0"/>
            <a:r>
              <a:rPr lang="en-US" sz="2400" dirty="0">
                <a:solidFill>
                  <a:schemeClr val="bg1"/>
                </a:solidFill>
              </a:rPr>
              <a:t>5. Which </a:t>
            </a:r>
            <a:r>
              <a:rPr lang="en-US" sz="2400" b="1" dirty="0">
                <a:solidFill>
                  <a:srgbClr val="00B0F0"/>
                </a:solidFill>
              </a:rPr>
              <a:t>social</a:t>
            </a:r>
            <a:r>
              <a:rPr lang="en-US" sz="2400" dirty="0">
                <a:solidFill>
                  <a:srgbClr val="00B0F0"/>
                </a:solidFill>
              </a:rPr>
              <a:t> </a:t>
            </a:r>
            <a:r>
              <a:rPr lang="en-US" sz="2400" b="1" dirty="0">
                <a:solidFill>
                  <a:srgbClr val="00B0F0"/>
                </a:solidFill>
              </a:rPr>
              <a:t>class</a:t>
            </a:r>
            <a:r>
              <a:rPr lang="en-US" sz="2400" dirty="0">
                <a:solidFill>
                  <a:srgbClr val="00B0F0"/>
                </a:solidFill>
              </a:rPr>
              <a:t> </a:t>
            </a:r>
            <a:r>
              <a:rPr lang="en-US" sz="2400" dirty="0">
                <a:solidFill>
                  <a:schemeClr val="bg1"/>
                </a:solidFill>
              </a:rPr>
              <a:t>might a cabman belong to? Why? </a:t>
            </a:r>
          </a:p>
          <a:p>
            <a:r>
              <a:rPr lang="en-US" sz="2400" dirty="0">
                <a:solidFill>
                  <a:schemeClr val="bg1"/>
                </a:solidFill>
              </a:rPr>
              <a:t> </a:t>
            </a:r>
          </a:p>
          <a:p>
            <a:pPr lvl="0"/>
            <a:r>
              <a:rPr lang="en-US" sz="2400" dirty="0">
                <a:solidFill>
                  <a:schemeClr val="bg1"/>
                </a:solidFill>
              </a:rPr>
              <a:t>6. Which character in the novel shares the </a:t>
            </a:r>
          </a:p>
          <a:p>
            <a:pPr lvl="0"/>
            <a:r>
              <a:rPr lang="en-US" sz="2400" dirty="0">
                <a:solidFill>
                  <a:schemeClr val="bg1"/>
                </a:solidFill>
              </a:rPr>
              <a:t>   most similarities with </a:t>
            </a:r>
            <a:r>
              <a:rPr lang="en-US" sz="2400" b="1" dirty="0">
                <a:solidFill>
                  <a:srgbClr val="00B0F0"/>
                </a:solidFill>
              </a:rPr>
              <a:t>C.S. Lewis</a:t>
            </a:r>
            <a:r>
              <a:rPr lang="en-US" sz="2400" dirty="0">
                <a:solidFill>
                  <a:srgbClr val="00B0F0"/>
                </a:solidFill>
              </a:rPr>
              <a:t> </a:t>
            </a:r>
            <a:r>
              <a:rPr lang="en-US" sz="2400" dirty="0">
                <a:solidFill>
                  <a:schemeClr val="bg1"/>
                </a:solidFill>
              </a:rPr>
              <a:t>himself?   Explain. </a:t>
            </a:r>
          </a:p>
          <a:p>
            <a:pPr marL="342874" indent="-342874">
              <a:buFont typeface="+mj-lt"/>
              <a:buAutoNum type="arabicPeriod"/>
            </a:pPr>
            <a:endParaRPr lang="en-US" sz="1600" dirty="0">
              <a:solidFill>
                <a:schemeClr val="bg1"/>
              </a:solidFill>
            </a:endParaRPr>
          </a:p>
          <a:p>
            <a:pPr lvl="0"/>
            <a:r>
              <a:rPr lang="en-US" sz="2400" dirty="0">
                <a:solidFill>
                  <a:schemeClr val="bg1"/>
                </a:solidFill>
              </a:rPr>
              <a:t>7. What was</a:t>
            </a:r>
            <a:r>
              <a:rPr lang="en-US" sz="2400" dirty="0">
                <a:solidFill>
                  <a:srgbClr val="00B0F0"/>
                </a:solidFill>
              </a:rPr>
              <a:t> </a:t>
            </a:r>
            <a:r>
              <a:rPr lang="en-US" sz="2400" b="1" dirty="0">
                <a:solidFill>
                  <a:srgbClr val="00B0F0"/>
                </a:solidFill>
              </a:rPr>
              <a:t>ironic</a:t>
            </a:r>
            <a:r>
              <a:rPr lang="en-US" sz="2400" dirty="0">
                <a:solidFill>
                  <a:srgbClr val="00B0F0"/>
                </a:solidFill>
              </a:rPr>
              <a:t> </a:t>
            </a:r>
            <a:r>
              <a:rPr lang="en-US" sz="2400" dirty="0">
                <a:solidFill>
                  <a:schemeClr val="bg1"/>
                </a:solidFill>
              </a:rPr>
              <a:t>about either Aunt Letty’s or </a:t>
            </a:r>
          </a:p>
          <a:p>
            <a:pPr lvl="0"/>
            <a:r>
              <a:rPr lang="en-US" sz="2400" dirty="0">
                <a:solidFill>
                  <a:schemeClr val="bg1"/>
                </a:solidFill>
              </a:rPr>
              <a:t>    the Cabby’s reactions to </a:t>
            </a:r>
            <a:r>
              <a:rPr lang="en-US" sz="2400" dirty="0" err="1">
                <a:solidFill>
                  <a:schemeClr val="bg1"/>
                </a:solidFill>
              </a:rPr>
              <a:t>Jadis</a:t>
            </a:r>
            <a:r>
              <a:rPr lang="en-US" sz="2400" dirty="0">
                <a:solidFill>
                  <a:schemeClr val="bg1"/>
                </a:solidFill>
              </a:rPr>
              <a:t>? </a:t>
            </a:r>
          </a:p>
          <a:p>
            <a:endParaRPr lang="en-US" dirty="0">
              <a:solidFill>
                <a:schemeClr val="bg1"/>
              </a:solidFill>
            </a:endParaRPr>
          </a:p>
          <a:p>
            <a:pPr marL="342874" indent="-342874">
              <a:buFont typeface="+mj-lt"/>
              <a:buAutoNum type="arabicPeriod"/>
            </a:pPr>
            <a:endParaRPr lang="en-US" dirty="0">
              <a:solidFill>
                <a:schemeClr val="bg1"/>
              </a:solidFill>
            </a:endParaRPr>
          </a:p>
        </p:txBody>
      </p:sp>
      <p:sp>
        <p:nvSpPr>
          <p:cNvPr id="4" name="Explosion: 8 Points 3">
            <a:extLst>
              <a:ext uri="{FF2B5EF4-FFF2-40B4-BE49-F238E27FC236}">
                <a16:creationId xmlns:a16="http://schemas.microsoft.com/office/drawing/2014/main" id="{7CC9358F-B277-4CC4-8392-EA0926C50D03}"/>
              </a:ext>
            </a:extLst>
          </p:cNvPr>
          <p:cNvSpPr/>
          <p:nvPr/>
        </p:nvSpPr>
        <p:spPr>
          <a:xfrm>
            <a:off x="6965004" y="4931924"/>
            <a:ext cx="2156545" cy="1792133"/>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914332">
              <a:defRPr/>
            </a:pPr>
            <a:r>
              <a:rPr lang="en-US" sz="2000" kern="0" dirty="0">
                <a:solidFill>
                  <a:srgbClr val="3F3F3F"/>
                </a:solidFill>
                <a:latin typeface="Franklin Gothic Book"/>
              </a:rPr>
              <a:t>Take 3 minutes</a:t>
            </a:r>
          </a:p>
        </p:txBody>
      </p:sp>
      <p:sp>
        <p:nvSpPr>
          <p:cNvPr id="7" name="Rectangle 2">
            <a:extLst>
              <a:ext uri="{FF2B5EF4-FFF2-40B4-BE49-F238E27FC236}">
                <a16:creationId xmlns:a16="http://schemas.microsoft.com/office/drawing/2014/main" id="{6CE23808-1EEA-40CF-B694-26F69D9C8BCF}"/>
              </a:ext>
            </a:extLst>
          </p:cNvPr>
          <p:cNvSpPr txBox="1">
            <a:spLocks noChangeArrowheads="1"/>
          </p:cNvSpPr>
          <p:nvPr/>
        </p:nvSpPr>
        <p:spPr>
          <a:xfrm>
            <a:off x="801779" y="11300"/>
            <a:ext cx="7540440" cy="680362"/>
          </a:xfrm>
          <a:prstGeom prst="rect">
            <a:avLst/>
          </a:prstGeom>
          <a:noFill/>
        </p:spPr>
        <p:txBody>
          <a:bodyPr vert="horz" lIns="91440" tIns="45720" rIns="91440" bIns="45720" rtlCol="0" anchor="ctr">
            <a:normAutofit fontScale="67500" lnSpcReduction="2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Lesson 13</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3973893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613E7B-F47E-4E01-ABFE-D8A55D67CFE2}"/>
              </a:ext>
            </a:extLst>
          </p:cNvPr>
          <p:cNvSpPr txBox="1"/>
          <p:nvPr/>
        </p:nvSpPr>
        <p:spPr>
          <a:xfrm>
            <a:off x="269630" y="482327"/>
            <a:ext cx="8686801" cy="6370975"/>
          </a:xfrm>
          <a:prstGeom prst="rect">
            <a:avLst/>
          </a:prstGeom>
          <a:noFill/>
        </p:spPr>
        <p:txBody>
          <a:bodyPr wrap="square" rtlCol="0">
            <a:spAutoFit/>
          </a:bodyPr>
          <a:lstStyle/>
          <a:p>
            <a:pPr marL="457200" lvl="0" indent="-457200">
              <a:buAutoNum type="arabicPeriod"/>
            </a:pPr>
            <a:r>
              <a:rPr lang="en-US" sz="2400" b="1" dirty="0">
                <a:solidFill>
                  <a:srgbClr val="00B0F0"/>
                </a:solidFill>
              </a:rPr>
              <a:t>Foreshadow</a:t>
            </a:r>
            <a:r>
              <a:rPr lang="en-US" sz="2400" b="1" dirty="0">
                <a:solidFill>
                  <a:schemeClr val="bg1"/>
                </a:solidFill>
              </a:rPr>
              <a:t> </a:t>
            </a:r>
            <a:r>
              <a:rPr lang="en-US" sz="2400" dirty="0">
                <a:solidFill>
                  <a:schemeClr val="bg1"/>
                </a:solidFill>
              </a:rPr>
              <a:t> means to give an </a:t>
            </a:r>
            <a:r>
              <a:rPr lang="en-US" sz="2400" dirty="0">
                <a:solidFill>
                  <a:schemeClr val="tx2"/>
                </a:solidFill>
              </a:rPr>
              <a:t>advanced hint </a:t>
            </a:r>
            <a:r>
              <a:rPr lang="en-US" sz="2400" dirty="0">
                <a:solidFill>
                  <a:schemeClr val="bg1"/>
                </a:solidFill>
              </a:rPr>
              <a:t>of what is to   </a:t>
            </a:r>
          </a:p>
          <a:p>
            <a:pPr lvl="0"/>
            <a:r>
              <a:rPr lang="en-US" sz="2400" dirty="0">
                <a:solidFill>
                  <a:schemeClr val="bg1"/>
                </a:solidFill>
              </a:rPr>
              <a:t>      </a:t>
            </a:r>
            <a:r>
              <a:rPr lang="en-US" sz="2400" dirty="0">
                <a:solidFill>
                  <a:schemeClr val="tx2"/>
                </a:solidFill>
              </a:rPr>
              <a:t>come later </a:t>
            </a:r>
            <a:r>
              <a:rPr lang="en-US" sz="2400" dirty="0">
                <a:solidFill>
                  <a:schemeClr val="bg1"/>
                </a:solidFill>
              </a:rPr>
              <a:t>in the story. </a:t>
            </a:r>
          </a:p>
          <a:p>
            <a:pPr lvl="1"/>
            <a:r>
              <a:rPr lang="en-US" sz="2200" dirty="0">
                <a:solidFill>
                  <a:schemeClr val="bg1"/>
                </a:solidFill>
              </a:rPr>
              <a:t>Ex: </a:t>
            </a:r>
            <a:r>
              <a:rPr lang="en-US" sz="2200" i="1" dirty="0">
                <a:solidFill>
                  <a:schemeClr val="tx2"/>
                </a:solidFill>
              </a:rPr>
              <a:t>I cannot excuse what he did next except by saying he was very sorry for it afterward (and so were a good many other people). </a:t>
            </a:r>
          </a:p>
          <a:p>
            <a:pPr lvl="1"/>
            <a:r>
              <a:rPr lang="en-US" sz="2200" i="1" dirty="0">
                <a:solidFill>
                  <a:schemeClr val="tx2"/>
                </a:solidFill>
              </a:rPr>
              <a:t>								</a:t>
            </a:r>
            <a:r>
              <a:rPr lang="en-US" sz="2200" dirty="0">
                <a:solidFill>
                  <a:schemeClr val="tx2"/>
                </a:solidFill>
              </a:rPr>
              <a:t>(p. 56)</a:t>
            </a:r>
          </a:p>
          <a:p>
            <a:pPr lvl="1"/>
            <a:endParaRPr lang="en-US" sz="1600" dirty="0">
              <a:solidFill>
                <a:schemeClr val="bg1"/>
              </a:solidFill>
            </a:endParaRPr>
          </a:p>
          <a:p>
            <a:pPr lvl="0"/>
            <a:r>
              <a:rPr lang="en-US" sz="2400" dirty="0">
                <a:solidFill>
                  <a:schemeClr val="bg1"/>
                </a:solidFill>
              </a:rPr>
              <a:t>2. </a:t>
            </a:r>
            <a:r>
              <a:rPr lang="en-US" sz="2400" b="1" dirty="0">
                <a:solidFill>
                  <a:schemeClr val="bg1"/>
                </a:solidFill>
              </a:rPr>
              <a:t>The </a:t>
            </a:r>
            <a:r>
              <a:rPr lang="en-US" sz="2400" b="1" dirty="0">
                <a:solidFill>
                  <a:srgbClr val="00B0F0"/>
                </a:solidFill>
              </a:rPr>
              <a:t>literary term</a:t>
            </a:r>
            <a:r>
              <a:rPr lang="en-US" sz="2400" dirty="0">
                <a:solidFill>
                  <a:srgbClr val="00B0F0"/>
                </a:solidFill>
              </a:rPr>
              <a:t> </a:t>
            </a:r>
            <a:r>
              <a:rPr lang="en-US" sz="2400" dirty="0">
                <a:solidFill>
                  <a:schemeClr val="bg1"/>
                </a:solidFill>
              </a:rPr>
              <a:t>that means to give human traits or </a:t>
            </a:r>
          </a:p>
          <a:p>
            <a:pPr lvl="0"/>
            <a:r>
              <a:rPr lang="en-US" sz="2400" dirty="0">
                <a:solidFill>
                  <a:schemeClr val="bg1"/>
                </a:solidFill>
              </a:rPr>
              <a:t>     characteristics to nonhuman objects is </a:t>
            </a:r>
            <a:r>
              <a:rPr lang="en-US" sz="2400" dirty="0">
                <a:solidFill>
                  <a:schemeClr val="tx2"/>
                </a:solidFill>
              </a:rPr>
              <a:t>personification</a:t>
            </a:r>
            <a:r>
              <a:rPr lang="en-US" sz="2400" dirty="0">
                <a:solidFill>
                  <a:schemeClr val="bg1"/>
                </a:solidFill>
              </a:rPr>
              <a:t>. </a:t>
            </a:r>
          </a:p>
          <a:p>
            <a:pPr marL="342874" indent="-342874">
              <a:buFont typeface="+mj-lt"/>
              <a:buAutoNum type="arabicPeriod"/>
            </a:pPr>
            <a:endParaRPr lang="en-US" sz="1600" dirty="0">
              <a:solidFill>
                <a:schemeClr val="bg1"/>
              </a:solidFill>
            </a:endParaRPr>
          </a:p>
          <a:p>
            <a:pPr marL="457200" lvl="0" indent="-457200">
              <a:buAutoNum type="arabicPeriod" startAt="3"/>
            </a:pPr>
            <a:r>
              <a:rPr lang="en-US" sz="2400" dirty="0">
                <a:solidFill>
                  <a:schemeClr val="bg1"/>
                </a:solidFill>
              </a:rPr>
              <a:t>One thing you might encounter in a </a:t>
            </a:r>
            <a:r>
              <a:rPr lang="en-US" sz="2400" b="1" dirty="0">
                <a:solidFill>
                  <a:srgbClr val="00B0F0"/>
                </a:solidFill>
              </a:rPr>
              <a:t>farce</a:t>
            </a:r>
            <a:r>
              <a:rPr lang="en-US" sz="2400" b="1" dirty="0">
                <a:solidFill>
                  <a:schemeClr val="bg1"/>
                </a:solidFill>
              </a:rPr>
              <a:t> </a:t>
            </a:r>
            <a:r>
              <a:rPr lang="en-US" sz="2400" dirty="0">
                <a:solidFill>
                  <a:schemeClr val="bg1"/>
                </a:solidFill>
              </a:rPr>
              <a:t>is a </a:t>
            </a:r>
            <a:r>
              <a:rPr lang="en-US" sz="2400" dirty="0">
                <a:solidFill>
                  <a:schemeClr val="tx2"/>
                </a:solidFill>
              </a:rPr>
              <a:t>ridiculous plot </a:t>
            </a:r>
          </a:p>
          <a:p>
            <a:pPr lvl="0"/>
            <a:r>
              <a:rPr lang="en-US" sz="2400" dirty="0">
                <a:solidFill>
                  <a:schemeClr val="tx2"/>
                </a:solidFill>
              </a:rPr>
              <a:t>      </a:t>
            </a:r>
            <a:r>
              <a:rPr lang="en-US" sz="2400" dirty="0">
                <a:solidFill>
                  <a:schemeClr val="bg1"/>
                </a:solidFill>
              </a:rPr>
              <a:t>with an </a:t>
            </a:r>
            <a:r>
              <a:rPr lang="en-US" sz="2400" dirty="0">
                <a:solidFill>
                  <a:schemeClr val="tx2"/>
                </a:solidFill>
              </a:rPr>
              <a:t>unlikely event. </a:t>
            </a:r>
          </a:p>
          <a:p>
            <a:pPr marL="342874" indent="-342874">
              <a:buFont typeface="+mj-lt"/>
              <a:buAutoNum type="arabicPeriod"/>
            </a:pPr>
            <a:endParaRPr lang="en-US" sz="1600" dirty="0">
              <a:solidFill>
                <a:schemeClr val="bg1"/>
              </a:solidFill>
            </a:endParaRPr>
          </a:p>
          <a:p>
            <a:pPr marL="457200" lvl="0" indent="-457200">
              <a:buAutoNum type="arabicPeriod" startAt="4"/>
            </a:pPr>
            <a:r>
              <a:rPr lang="en-US" sz="2400" dirty="0">
                <a:solidFill>
                  <a:schemeClr val="bg1"/>
                </a:solidFill>
              </a:rPr>
              <a:t>One </a:t>
            </a:r>
            <a:r>
              <a:rPr lang="en-US" sz="2400" b="1" dirty="0">
                <a:solidFill>
                  <a:srgbClr val="00B0F0"/>
                </a:solidFill>
              </a:rPr>
              <a:t>farcical</a:t>
            </a:r>
            <a:r>
              <a:rPr lang="en-US" sz="2400" dirty="0">
                <a:solidFill>
                  <a:schemeClr val="bg1"/>
                </a:solidFill>
              </a:rPr>
              <a:t> moment from the novel is </a:t>
            </a:r>
            <a:r>
              <a:rPr lang="en-US" sz="2400" dirty="0">
                <a:solidFill>
                  <a:schemeClr val="tx2"/>
                </a:solidFill>
              </a:rPr>
              <a:t>when the policemen </a:t>
            </a:r>
          </a:p>
          <a:p>
            <a:pPr lvl="0"/>
            <a:r>
              <a:rPr lang="en-US" sz="2400" dirty="0">
                <a:solidFill>
                  <a:schemeClr val="tx2"/>
                </a:solidFill>
              </a:rPr>
              <a:t>      attempt to restore order after </a:t>
            </a:r>
            <a:r>
              <a:rPr lang="en-US" sz="2400" dirty="0" err="1">
                <a:solidFill>
                  <a:schemeClr val="tx2"/>
                </a:solidFill>
              </a:rPr>
              <a:t>Jadis</a:t>
            </a:r>
            <a:r>
              <a:rPr lang="en-US" sz="2400" dirty="0">
                <a:solidFill>
                  <a:schemeClr val="tx2"/>
                </a:solidFill>
              </a:rPr>
              <a:t> crashes the cab. </a:t>
            </a:r>
          </a:p>
          <a:p>
            <a:r>
              <a:rPr lang="en-US" sz="2400" dirty="0">
                <a:solidFill>
                  <a:schemeClr val="bg1"/>
                </a:solidFill>
              </a:rPr>
              <a:t> </a:t>
            </a:r>
          </a:p>
          <a:p>
            <a:pPr lvl="0"/>
            <a:r>
              <a:rPr lang="en-US" sz="2400" dirty="0">
                <a:solidFill>
                  <a:schemeClr val="bg1"/>
                </a:solidFill>
              </a:rPr>
              <a:t>5. A Cabman might belong to the </a:t>
            </a:r>
            <a:r>
              <a:rPr lang="en-US" sz="2400" dirty="0">
                <a:solidFill>
                  <a:schemeClr val="tx2"/>
                </a:solidFill>
              </a:rPr>
              <a:t>working class </a:t>
            </a:r>
            <a:r>
              <a:rPr lang="en-US" sz="2400" dirty="0">
                <a:solidFill>
                  <a:schemeClr val="bg1"/>
                </a:solidFill>
              </a:rPr>
              <a:t>because </a:t>
            </a:r>
            <a:r>
              <a:rPr lang="en-US" sz="2400" dirty="0">
                <a:solidFill>
                  <a:schemeClr val="tx2"/>
                </a:solidFill>
              </a:rPr>
              <a:t>he </a:t>
            </a:r>
          </a:p>
          <a:p>
            <a:pPr lvl="0"/>
            <a:r>
              <a:rPr lang="en-US" sz="2400" dirty="0">
                <a:solidFill>
                  <a:schemeClr val="tx2"/>
                </a:solidFill>
              </a:rPr>
              <a:t>    typically had to work very hard for a small amount of money</a:t>
            </a:r>
            <a:r>
              <a:rPr lang="en-US" sz="2400" dirty="0">
                <a:solidFill>
                  <a:schemeClr val="bg1"/>
                </a:solidFill>
              </a:rPr>
              <a:t>. </a:t>
            </a:r>
          </a:p>
          <a:p>
            <a:r>
              <a:rPr lang="en-US" sz="2000" dirty="0">
                <a:solidFill>
                  <a:schemeClr val="bg1"/>
                </a:solidFill>
              </a:rPr>
              <a:t> </a:t>
            </a:r>
            <a:endParaRPr lang="en-US" dirty="0">
              <a:solidFill>
                <a:schemeClr val="bg1"/>
              </a:solidFill>
            </a:endParaRPr>
          </a:p>
        </p:txBody>
      </p:sp>
      <p:sp>
        <p:nvSpPr>
          <p:cNvPr id="7" name="Rectangle 2">
            <a:extLst>
              <a:ext uri="{FF2B5EF4-FFF2-40B4-BE49-F238E27FC236}">
                <a16:creationId xmlns:a16="http://schemas.microsoft.com/office/drawing/2014/main" id="{77A02B18-0D30-4997-ADCC-E3C5A2EA8F82}"/>
              </a:ext>
            </a:extLst>
          </p:cNvPr>
          <p:cNvSpPr txBox="1">
            <a:spLocks noChangeArrowheads="1"/>
          </p:cNvSpPr>
          <p:nvPr/>
        </p:nvSpPr>
        <p:spPr>
          <a:xfrm>
            <a:off x="890954" y="40910"/>
            <a:ext cx="7540440" cy="1095625"/>
          </a:xfrm>
          <a:prstGeom prst="rect">
            <a:avLst/>
          </a:prstGeom>
          <a:noFill/>
        </p:spPr>
        <p:txBody>
          <a:bodyPr vert="horz" lIns="91440" tIns="45720" rIns="91440" bIns="45720" rtlCol="0" anchor="ctr">
            <a:normAutofit fontScale="97500" lnSpcReduction="10000"/>
          </a:bodyPr>
          <a:lstStyle>
            <a:lvl1pPr algn="l" defTabSz="457167" rtl="0" eaLnBrk="1" latinLnBrk="0" hangingPunct="1">
              <a:spcBef>
                <a:spcPct val="0"/>
              </a:spcBef>
              <a:buNone/>
              <a:defRPr sz="4400" kern="1200">
                <a:solidFill>
                  <a:srgbClr val="FFFFFF"/>
                </a:solidFill>
                <a:latin typeface="+mj-lt"/>
                <a:ea typeface="+mj-ea"/>
                <a:cs typeface="+mj-cs"/>
              </a:defRPr>
            </a:lvl1pPr>
          </a:lstStyle>
          <a:p>
            <a:pPr algn="ctr"/>
            <a:r>
              <a:rPr lang="en-US" sz="3600" dirty="0">
                <a:solidFill>
                  <a:schemeClr val="tx2"/>
                </a:solidFill>
              </a:rPr>
              <a:t>Retrieval Practice Answers: Lesson 13</a:t>
            </a:r>
            <a:br>
              <a:rPr lang="en-US" sz="3600" dirty="0">
                <a:solidFill>
                  <a:schemeClr val="tx2"/>
                </a:solidFill>
              </a:rPr>
            </a:br>
            <a:endParaRPr lang="en-US" sz="3600" dirty="0">
              <a:solidFill>
                <a:schemeClr val="bg1"/>
              </a:solidFill>
            </a:endParaRPr>
          </a:p>
        </p:txBody>
      </p:sp>
    </p:spTree>
    <p:extLst>
      <p:ext uri="{BB962C8B-B14F-4D97-AF65-F5344CB8AC3E}">
        <p14:creationId xmlns:p14="http://schemas.microsoft.com/office/powerpoint/2010/main" val="102370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SI">
  <a:themeElements>
    <a:clrScheme name="Uncommon Schools">
      <a:dk1>
        <a:srgbClr val="4C4C4C"/>
      </a:dk1>
      <a:lt1>
        <a:sysClr val="window" lastClr="FFFFFF"/>
      </a:lt1>
      <a:dk2>
        <a:srgbClr val="FFDE22"/>
      </a:dk2>
      <a:lt2>
        <a:srgbClr val="78002D"/>
      </a:lt2>
      <a:accent1>
        <a:srgbClr val="DD7B16"/>
      </a:accent1>
      <a:accent2>
        <a:srgbClr val="00521C"/>
      </a:accent2>
      <a:accent3>
        <a:srgbClr val="002A65"/>
      </a:accent3>
      <a:accent4>
        <a:srgbClr val="2E5A7C"/>
      </a:accent4>
      <a:accent5>
        <a:srgbClr val="3399CC"/>
      </a:accent5>
      <a:accent6>
        <a:srgbClr val="3BAAAB"/>
      </a:accent6>
      <a:hlink>
        <a:srgbClr val="FFDD00"/>
      </a:hlink>
      <a:folHlink>
        <a:srgbClr val="9191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effectLst/>
      </a:spPr>
      <a:bodyPr/>
      <a:lstStyle>
        <a:defPP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1730</TotalTime>
  <Words>923</Words>
  <Application>Microsoft Office PowerPoint</Application>
  <PresentationFormat>On-screen Show (4:3)</PresentationFormat>
  <Paragraphs>191</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Franklin Gothic Book</vt:lpstr>
      <vt:lpstr>Franklin Gothic Medium</vt:lpstr>
      <vt:lpstr>Verdana</vt:lpstr>
      <vt:lpstr>USI</vt:lpstr>
      <vt:lpstr>Retrieval Practice The Magician’s Nephew</vt:lpstr>
      <vt:lpstr>Retrieval Practice: Lesson 7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Jaimie Brillante</dc:creator>
  <cp:lastModifiedBy>Jaimie Brillante</cp:lastModifiedBy>
  <cp:revision>33</cp:revision>
  <dcterms:created xsi:type="dcterms:W3CDTF">2020-07-09T13:53:08Z</dcterms:created>
  <dcterms:modified xsi:type="dcterms:W3CDTF">2020-07-21T04:29:39Z</dcterms:modified>
</cp:coreProperties>
</file>