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5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1" r:id="rId2"/>
    <p:sldMasterId id="2147483699" r:id="rId3"/>
    <p:sldMasterId id="2147483723" r:id="rId4"/>
    <p:sldMasterId id="2147483747" r:id="rId5"/>
    <p:sldMasterId id="2147483774" r:id="rId6"/>
  </p:sldMasterIdLst>
  <p:notesMasterIdLst>
    <p:notesMasterId r:id="rId22"/>
  </p:notesMasterIdLst>
  <p:handoutMasterIdLst>
    <p:handoutMasterId r:id="rId23"/>
  </p:handoutMasterIdLst>
  <p:sldIdLst>
    <p:sldId id="460" r:id="rId7"/>
    <p:sldId id="765" r:id="rId8"/>
    <p:sldId id="766" r:id="rId9"/>
    <p:sldId id="767" r:id="rId10"/>
    <p:sldId id="768" r:id="rId11"/>
    <p:sldId id="769" r:id="rId12"/>
    <p:sldId id="848" r:id="rId13"/>
    <p:sldId id="905" r:id="rId14"/>
    <p:sldId id="906" r:id="rId15"/>
    <p:sldId id="907" r:id="rId16"/>
    <p:sldId id="908" r:id="rId17"/>
    <p:sldId id="909" r:id="rId18"/>
    <p:sldId id="879" r:id="rId19"/>
    <p:sldId id="910" r:id="rId20"/>
    <p:sldId id="901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aquin Hernandez" initials="" lastIdx="26" clrIdx="0"/>
  <p:cmAuthor id="1" name="Erica Woolway" initials="EW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C7FF"/>
    <a:srgbClr val="12C1DF"/>
    <a:srgbClr val="D0D0D0"/>
    <a:srgbClr val="484848"/>
    <a:srgbClr val="596FCF"/>
    <a:srgbClr val="12C7FF"/>
    <a:srgbClr val="12C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06" autoAdjust="0"/>
    <p:restoredTop sz="90323" autoAdjust="0"/>
  </p:normalViewPr>
  <p:slideViewPr>
    <p:cSldViewPr>
      <p:cViewPr>
        <p:scale>
          <a:sx n="61" d="100"/>
          <a:sy n="61" d="100"/>
        </p:scale>
        <p:origin x="-15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288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46B80E4-8A99-43C7-836F-3D4CCEAC4C4A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0717962-7CBE-4155-B9AE-F41140BF2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041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6FF9113-DDAA-48E5-A4B4-AC7E94E97ED1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7EC2ED8-53E2-492A-A279-D3915A7C3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149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C2ED8-53E2-492A-A279-D3915A7C38B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6579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ACA6A-70C2-41B6-97AA-D2B5F797D676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1992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ACA6A-70C2-41B6-97AA-D2B5F797D676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1992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ACA6A-70C2-41B6-97AA-D2B5F797D676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1992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461" indent="-22858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635" indent="-22858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8811" indent="-22858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5985" indent="-22858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D421B2-F53D-46CF-9908-87E7CFFFE1C7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461" indent="-22858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635" indent="-22858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8811" indent="-22858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5985" indent="-22858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D421B2-F53D-46CF-9908-87E7CFFFE1C7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ACA6A-70C2-41B6-97AA-D2B5F797D676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199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ACA6A-70C2-41B6-97AA-D2B5F797D676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1992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Talking Point Addition/s: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DL – In explaining the hazy red “Practicing” bar in intro slide – If you move the practice before the modeling it increases autonomy.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ACA6A-70C2-41B6-97AA-D2B5F797D676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199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ACA6A-70C2-41B6-97AA-D2B5F797D676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1992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ACA6A-70C2-41B6-97AA-D2B5F797D676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1992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ACA6A-70C2-41B6-97AA-D2B5F797D676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1992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C2ED8-53E2-492A-A279-D3915A7C38B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6579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ACA6A-70C2-41B6-97AA-D2B5F797D676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1992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ACA6A-70C2-41B6-97AA-D2B5F797D676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199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David/Documents/+Clients/UncommonSchools/PowerPoint/US_tag_RGB.png" TargetMode="External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David/Documents/+Clients/UncommonSchools/PowerPoint/US_tag_RGB.png" TargetMode="External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David/Documents/+Clients/UncommonSchools/PowerPoint/US_tag_RGB.png" TargetMode="External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917760" y="2130425"/>
            <a:ext cx="7540440" cy="14700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917760" y="3886200"/>
            <a:ext cx="616884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56995" y="5775960"/>
            <a:ext cx="3712859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487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56995" y="5699760"/>
            <a:ext cx="3712859" cy="54864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914400" y="1447800"/>
            <a:ext cx="7315200" cy="1362456"/>
          </a:xfrm>
        </p:spPr>
        <p:txBody>
          <a:bodyPr/>
          <a:lstStyle>
            <a:lvl1pPr algn="l">
              <a:defRPr sz="36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914400" y="2971800"/>
            <a:ext cx="6400800" cy="1499616"/>
          </a:xfrm>
        </p:spPr>
        <p:txBody>
          <a:bodyPr>
            <a:normAutofit/>
          </a:bodyPr>
          <a:lstStyle>
            <a:lvl1pPr marL="0" indent="0" algn="l"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741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Secti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8299" y="0"/>
            <a:ext cx="9143999" cy="6858000"/>
          </a:xfrm>
          <a:prstGeom prst="rect">
            <a:avLst/>
          </a:prstGeom>
          <a:solidFill>
            <a:srgbClr val="FFDD00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914400" y="1447800"/>
            <a:ext cx="7315200" cy="1362456"/>
          </a:xfrm>
        </p:spPr>
        <p:txBody>
          <a:bodyPr/>
          <a:lstStyle>
            <a:lvl1pPr algn="l">
              <a:defRPr sz="3600" b="1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914400" y="2971800"/>
            <a:ext cx="6400800" cy="1499616"/>
          </a:xfrm>
        </p:spPr>
        <p:txBody>
          <a:bodyPr>
            <a:normAutofit/>
          </a:bodyPr>
          <a:lstStyle>
            <a:lvl1pPr marL="0" indent="0" algn="l">
              <a:buNone/>
              <a:defRPr sz="2600" b="0">
                <a:solidFill>
                  <a:schemeClr val="accent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7436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e Sub-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grayWhite">
          <a:xfrm>
            <a:off x="-57595" y="-13726"/>
            <a:ext cx="9277490" cy="6871725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14400" y="1447800"/>
            <a:ext cx="7315200" cy="1362456"/>
          </a:xfrm>
        </p:spPr>
        <p:txBody>
          <a:bodyPr/>
          <a:lstStyle>
            <a:lvl1pPr algn="l">
              <a:defRPr sz="3600" b="1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914400" y="2971800"/>
            <a:ext cx="6400800" cy="1499616"/>
          </a:xfrm>
        </p:spPr>
        <p:txBody>
          <a:bodyPr>
            <a:normAutofit/>
          </a:bodyPr>
          <a:lstStyle>
            <a:lvl1pPr marL="0" indent="0" algn="l">
              <a:buNone/>
              <a:defRPr sz="2600" b="0">
                <a:solidFill>
                  <a:schemeClr val="accent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19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-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grayWhite">
          <a:xfrm>
            <a:off x="-57595" y="0"/>
            <a:ext cx="927749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914400" y="1447800"/>
            <a:ext cx="7315200" cy="1362456"/>
          </a:xfrm>
        </p:spPr>
        <p:txBody>
          <a:bodyPr/>
          <a:lstStyle>
            <a:lvl1pPr algn="l">
              <a:defRPr sz="3600" b="1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914400" y="2971800"/>
            <a:ext cx="6400800" cy="1499616"/>
          </a:xfrm>
        </p:spPr>
        <p:txBody>
          <a:bodyPr>
            <a:normAutofit/>
          </a:bodyPr>
          <a:lstStyle>
            <a:lvl1pPr marL="0" indent="0" algn="l">
              <a:buNone/>
              <a:defRPr sz="2600" b="0">
                <a:solidFill>
                  <a:schemeClr val="accent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909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e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grayWhite">
          <a:xfrm>
            <a:off x="-57595" y="0"/>
            <a:ext cx="925919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14400" y="1447800"/>
            <a:ext cx="7315200" cy="1362456"/>
          </a:xfrm>
        </p:spPr>
        <p:txBody>
          <a:bodyPr/>
          <a:lstStyle>
            <a:lvl1pPr algn="l">
              <a:defRPr sz="3600" b="1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914400" y="2971800"/>
            <a:ext cx="6400800" cy="1499616"/>
          </a:xfrm>
        </p:spPr>
        <p:txBody>
          <a:bodyPr>
            <a:normAutofit/>
          </a:bodyPr>
          <a:lstStyle>
            <a:lvl1pPr marL="0" indent="0" algn="l">
              <a:buNone/>
              <a:defRPr sz="2600" b="0">
                <a:solidFill>
                  <a:schemeClr val="accent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184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0"/>
            <a:ext cx="8686799" cy="602595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50906" y="-7515"/>
            <a:ext cx="8702488" cy="6034214"/>
          </a:xfrm>
          <a:custGeom>
            <a:avLst/>
            <a:gdLst>
              <a:gd name="connsiteX0" fmla="*/ 0 w 8702488"/>
              <a:gd name="connsiteY0" fmla="*/ 0 h 6034214"/>
              <a:gd name="connsiteX1" fmla="*/ 0 w 8702488"/>
              <a:gd name="connsiteY1" fmla="*/ 6034214 h 6034214"/>
              <a:gd name="connsiteX2" fmla="*/ 8702488 w 8702488"/>
              <a:gd name="connsiteY2" fmla="*/ 6026699 h 603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2488" h="6034214">
                <a:moveTo>
                  <a:pt x="0" y="0"/>
                </a:moveTo>
                <a:lnTo>
                  <a:pt x="0" y="6034214"/>
                </a:lnTo>
                <a:lnTo>
                  <a:pt x="8702488" y="6026699"/>
                </a:lnTo>
              </a:path>
            </a:pathLst>
          </a:custGeom>
          <a:noFill/>
          <a:ln>
            <a:solidFill>
              <a:srgbClr val="FFDD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F3F3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187" y="76505"/>
            <a:ext cx="8252013" cy="563562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460" y="1066800"/>
            <a:ext cx="8213740" cy="426815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84138" y="672714"/>
            <a:ext cx="8255062" cy="24066"/>
          </a:xfrm>
          <a:prstGeom prst="line">
            <a:avLst/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0971" y="6400800"/>
            <a:ext cx="185642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141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Gold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0"/>
            <a:ext cx="8686799" cy="602595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50906" y="-7515"/>
            <a:ext cx="8702488" cy="6034214"/>
          </a:xfrm>
          <a:custGeom>
            <a:avLst/>
            <a:gdLst>
              <a:gd name="connsiteX0" fmla="*/ 0 w 8702488"/>
              <a:gd name="connsiteY0" fmla="*/ 0 h 6034214"/>
              <a:gd name="connsiteX1" fmla="*/ 0 w 8702488"/>
              <a:gd name="connsiteY1" fmla="*/ 6034214 h 6034214"/>
              <a:gd name="connsiteX2" fmla="*/ 8702488 w 8702488"/>
              <a:gd name="connsiteY2" fmla="*/ 6026699 h 603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2488" h="6034214">
                <a:moveTo>
                  <a:pt x="0" y="0"/>
                </a:moveTo>
                <a:lnTo>
                  <a:pt x="0" y="6034214"/>
                </a:lnTo>
                <a:lnTo>
                  <a:pt x="8702488" y="6026699"/>
                </a:lnTo>
              </a:path>
            </a:pathLst>
          </a:custGeom>
          <a:noFill/>
          <a:ln>
            <a:solidFill>
              <a:srgbClr val="FFDD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F3F3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187" y="76505"/>
            <a:ext cx="8252013" cy="563562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84138" y="672714"/>
            <a:ext cx="8255062" cy="24066"/>
          </a:xfrm>
          <a:prstGeom prst="line">
            <a:avLst/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0971" y="6400800"/>
            <a:ext cx="185642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285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57201" y="0"/>
            <a:ext cx="8686799" cy="602595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50906" y="-7515"/>
            <a:ext cx="8702488" cy="6034214"/>
          </a:xfrm>
          <a:custGeom>
            <a:avLst/>
            <a:gdLst>
              <a:gd name="connsiteX0" fmla="*/ 0 w 8702488"/>
              <a:gd name="connsiteY0" fmla="*/ 0 h 6034214"/>
              <a:gd name="connsiteX1" fmla="*/ 0 w 8702488"/>
              <a:gd name="connsiteY1" fmla="*/ 6034214 h 6034214"/>
              <a:gd name="connsiteX2" fmla="*/ 8702488 w 8702488"/>
              <a:gd name="connsiteY2" fmla="*/ 6026699 h 603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2488" h="6034214">
                <a:moveTo>
                  <a:pt x="0" y="0"/>
                </a:moveTo>
                <a:lnTo>
                  <a:pt x="0" y="6034214"/>
                </a:lnTo>
                <a:lnTo>
                  <a:pt x="8702488" y="6026699"/>
                </a:lnTo>
              </a:path>
            </a:pathLst>
          </a:custGeom>
          <a:noFill/>
          <a:ln>
            <a:solidFill>
              <a:srgbClr val="FFDD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C4C4C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0971" y="6400800"/>
            <a:ext cx="185642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555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Lea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0"/>
            <a:ext cx="8686799" cy="602595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50906" y="-7515"/>
            <a:ext cx="8702488" cy="6034214"/>
          </a:xfrm>
          <a:custGeom>
            <a:avLst/>
            <a:gdLst>
              <a:gd name="connsiteX0" fmla="*/ 0 w 8702488"/>
              <a:gd name="connsiteY0" fmla="*/ 0 h 6034214"/>
              <a:gd name="connsiteX1" fmla="*/ 0 w 8702488"/>
              <a:gd name="connsiteY1" fmla="*/ 6034214 h 6034214"/>
              <a:gd name="connsiteX2" fmla="*/ 8702488 w 8702488"/>
              <a:gd name="connsiteY2" fmla="*/ 6026699 h 603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2488" h="6034214">
                <a:moveTo>
                  <a:pt x="0" y="0"/>
                </a:moveTo>
                <a:lnTo>
                  <a:pt x="0" y="6034214"/>
                </a:lnTo>
                <a:lnTo>
                  <a:pt x="8702488" y="6026699"/>
                </a:lnTo>
              </a:path>
            </a:pathLst>
          </a:custGeom>
          <a:noFill/>
          <a:ln>
            <a:solidFill>
              <a:srgbClr val="FFDD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F3F3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460" y="1228045"/>
            <a:ext cx="8213740" cy="45537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84138" y="1000360"/>
            <a:ext cx="8255062" cy="24066"/>
          </a:xfrm>
          <a:prstGeom prst="line">
            <a:avLst/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0971" y="6400800"/>
            <a:ext cx="1856429" cy="27432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25460" y="241410"/>
            <a:ext cx="8183260" cy="487362"/>
          </a:xfrm>
        </p:spPr>
        <p:txBody>
          <a:bodyPr anchor="ctr">
            <a:no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Double lead slide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47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917760" y="2130425"/>
            <a:ext cx="7540440" cy="14700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917760" y="3886200"/>
            <a:ext cx="616884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357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ub Secti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3999" cy="6858000"/>
          </a:xfrm>
          <a:prstGeom prst="rect">
            <a:avLst/>
          </a:prstGeom>
          <a:solidFill>
            <a:srgbClr val="FFDD00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7760" y="2130425"/>
            <a:ext cx="754044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7760" y="3886200"/>
            <a:ext cx="616884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4C4C4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187443" y="6356350"/>
            <a:ext cx="655237" cy="365125"/>
          </a:xfrm>
        </p:spPr>
        <p:txBody>
          <a:bodyPr/>
          <a:lstStyle>
            <a:lvl1pPr>
              <a:defRPr sz="800"/>
            </a:lvl1pPr>
          </a:lstStyle>
          <a:p>
            <a:fld id="{68C2560D-EC28-3B41-86E8-18F1CE0113B4}" type="datetimeFigureOut">
              <a:rPr lang="en-US" smtClean="0"/>
              <a:pPr/>
              <a:t>6/8/2015</a:t>
            </a:fld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39330" y="6356350"/>
            <a:ext cx="547470" cy="365125"/>
          </a:xfrm>
        </p:spPr>
        <p:txBody>
          <a:bodyPr/>
          <a:lstStyle>
            <a:lvl1pPr>
              <a:defRPr sz="800"/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124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0"/>
            <a:ext cx="8686799" cy="602595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50906" y="-7515"/>
            <a:ext cx="8702488" cy="6034214"/>
          </a:xfrm>
          <a:custGeom>
            <a:avLst/>
            <a:gdLst>
              <a:gd name="connsiteX0" fmla="*/ 0 w 8702488"/>
              <a:gd name="connsiteY0" fmla="*/ 0 h 6034214"/>
              <a:gd name="connsiteX1" fmla="*/ 0 w 8702488"/>
              <a:gd name="connsiteY1" fmla="*/ 6034214 h 6034214"/>
              <a:gd name="connsiteX2" fmla="*/ 8702488 w 8702488"/>
              <a:gd name="connsiteY2" fmla="*/ 6026699 h 603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2488" h="6034214">
                <a:moveTo>
                  <a:pt x="0" y="0"/>
                </a:moveTo>
                <a:lnTo>
                  <a:pt x="0" y="6034214"/>
                </a:lnTo>
                <a:lnTo>
                  <a:pt x="8702488" y="6026699"/>
                </a:lnTo>
              </a:path>
            </a:pathLst>
          </a:custGeom>
          <a:noFill/>
          <a:ln>
            <a:solidFill>
              <a:srgbClr val="FFDD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4C4C4C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0971" y="6400800"/>
            <a:ext cx="1856429" cy="27432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91986" y="1066800"/>
            <a:ext cx="7871014" cy="426815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87187" y="152400"/>
            <a:ext cx="8328213" cy="563562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584138" y="685800"/>
            <a:ext cx="8255062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309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0"/>
            <a:ext cx="8686799" cy="602595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50906" y="-7515"/>
            <a:ext cx="8702488" cy="6034214"/>
          </a:xfrm>
          <a:custGeom>
            <a:avLst/>
            <a:gdLst>
              <a:gd name="connsiteX0" fmla="*/ 0 w 8702488"/>
              <a:gd name="connsiteY0" fmla="*/ 0 h 6034214"/>
              <a:gd name="connsiteX1" fmla="*/ 0 w 8702488"/>
              <a:gd name="connsiteY1" fmla="*/ 6034214 h 6034214"/>
              <a:gd name="connsiteX2" fmla="*/ 8702488 w 8702488"/>
              <a:gd name="connsiteY2" fmla="*/ 6026699 h 603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2488" h="6034214">
                <a:moveTo>
                  <a:pt x="0" y="0"/>
                </a:moveTo>
                <a:lnTo>
                  <a:pt x="0" y="6034214"/>
                </a:lnTo>
                <a:lnTo>
                  <a:pt x="8702488" y="6026699"/>
                </a:lnTo>
              </a:path>
            </a:pathLst>
          </a:custGeom>
          <a:noFill/>
          <a:ln>
            <a:solidFill>
              <a:srgbClr val="FFDD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4C4C4C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0971" y="6400800"/>
            <a:ext cx="185642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584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/>
        </p:nvSpPr>
        <p:spPr>
          <a:xfrm>
            <a:off x="450906" y="-7515"/>
            <a:ext cx="8702488" cy="6034214"/>
          </a:xfrm>
          <a:custGeom>
            <a:avLst/>
            <a:gdLst>
              <a:gd name="connsiteX0" fmla="*/ 0 w 8702488"/>
              <a:gd name="connsiteY0" fmla="*/ 0 h 6034214"/>
              <a:gd name="connsiteX1" fmla="*/ 0 w 8702488"/>
              <a:gd name="connsiteY1" fmla="*/ 6034214 h 6034214"/>
              <a:gd name="connsiteX2" fmla="*/ 8702488 w 8702488"/>
              <a:gd name="connsiteY2" fmla="*/ 6026699 h 603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2488" h="6034214">
                <a:moveTo>
                  <a:pt x="0" y="0"/>
                </a:moveTo>
                <a:lnTo>
                  <a:pt x="0" y="6034214"/>
                </a:lnTo>
                <a:lnTo>
                  <a:pt x="8702488" y="6026699"/>
                </a:lnTo>
              </a:path>
            </a:pathLst>
          </a:custGeom>
          <a:noFill/>
          <a:ln>
            <a:solidFill>
              <a:srgbClr val="FFDD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4C4C4C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0971" y="6400800"/>
            <a:ext cx="185642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0224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ip Art/Photo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grayWhite">
          <a:xfrm>
            <a:off x="0" y="0"/>
            <a:ext cx="9143999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F2BF333-7E91-4A2A-8F2D-864C37313879}" type="slidenum">
              <a:rPr lang="en-US" smtClean="0">
                <a:solidFill>
                  <a:srgbClr val="3F3F3F"/>
                </a:solidFill>
              </a:rPr>
              <a:pPr/>
              <a:t>‹#›</a:t>
            </a:fld>
            <a:endParaRPr lang="en-US">
              <a:solidFill>
                <a:srgbClr val="3F3F3F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304800" y="274638"/>
            <a:ext cx="8534400" cy="484632"/>
          </a:xfrm>
        </p:spPr>
        <p:txBody>
          <a:bodyPr/>
          <a:lstStyle>
            <a:lvl1pPr algn="l">
              <a:defRPr b="1" baseline="0"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Photo or Clip Art Slide Title or Caption - Grey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800" y="914400"/>
            <a:ext cx="8534400" cy="5181600"/>
          </a:xfrm>
        </p:spPr>
        <p:txBody>
          <a:bodyPr anchor="ctr"/>
          <a:lstStyle>
            <a:lvl1pPr marL="0" indent="0" algn="ctr">
              <a:buNone/>
              <a:defRPr b="0">
                <a:solidFill>
                  <a:schemeClr val="accent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Insert photo or clip art within the boundaries of this space. 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0971" y="6400800"/>
            <a:ext cx="185642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973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lip Art/Photo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grayWhite">
          <a:xfrm>
            <a:off x="0" y="0"/>
            <a:ext cx="9143999" cy="6858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304800" y="274638"/>
            <a:ext cx="8534400" cy="484632"/>
          </a:xfrm>
        </p:spPr>
        <p:txBody>
          <a:bodyPr/>
          <a:lstStyle>
            <a:lvl1pPr algn="l">
              <a:defRPr b="1" baseline="0"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Photo or Clip Art Slide Title or Caption - Grey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800" y="914400"/>
            <a:ext cx="8534400" cy="5181600"/>
          </a:xfrm>
        </p:spPr>
        <p:txBody>
          <a:bodyPr anchor="ctr"/>
          <a:lstStyle>
            <a:lvl1pPr marL="0" indent="0" algn="ctr">
              <a:buNone/>
              <a:defRPr b="0">
                <a:solidFill>
                  <a:schemeClr val="accent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Insert photo or clip art within the boundaries of this space. 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0971" y="6400800"/>
            <a:ext cx="185642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159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57200" y="-7515"/>
            <a:ext cx="8686799" cy="602595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 userDrawn="1"/>
        </p:nvSpPr>
        <p:spPr>
          <a:xfrm>
            <a:off x="450906" y="-7515"/>
            <a:ext cx="8702488" cy="6034214"/>
          </a:xfrm>
          <a:custGeom>
            <a:avLst/>
            <a:gdLst>
              <a:gd name="connsiteX0" fmla="*/ 0 w 8702488"/>
              <a:gd name="connsiteY0" fmla="*/ 0 h 6034214"/>
              <a:gd name="connsiteX1" fmla="*/ 0 w 8702488"/>
              <a:gd name="connsiteY1" fmla="*/ 6034214 h 6034214"/>
              <a:gd name="connsiteX2" fmla="*/ 8702488 w 8702488"/>
              <a:gd name="connsiteY2" fmla="*/ 6026699 h 603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2488" h="6034214">
                <a:moveTo>
                  <a:pt x="0" y="0"/>
                </a:moveTo>
                <a:lnTo>
                  <a:pt x="0" y="6034214"/>
                </a:lnTo>
                <a:lnTo>
                  <a:pt x="8702488" y="6026699"/>
                </a:lnTo>
              </a:path>
            </a:pathLst>
          </a:custGeom>
          <a:noFill/>
          <a:ln>
            <a:solidFill>
              <a:srgbClr val="FFDD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4C4C4C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87187" y="152400"/>
            <a:ext cx="8328213" cy="563562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84138" y="685800"/>
            <a:ext cx="8255062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7340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57200" y="0"/>
            <a:ext cx="8686799" cy="602595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 userDrawn="1"/>
        </p:nvSpPr>
        <p:spPr>
          <a:xfrm>
            <a:off x="450906" y="-7515"/>
            <a:ext cx="8702488" cy="6034214"/>
          </a:xfrm>
          <a:custGeom>
            <a:avLst/>
            <a:gdLst>
              <a:gd name="connsiteX0" fmla="*/ 0 w 8702488"/>
              <a:gd name="connsiteY0" fmla="*/ 0 h 6034214"/>
              <a:gd name="connsiteX1" fmla="*/ 0 w 8702488"/>
              <a:gd name="connsiteY1" fmla="*/ 6034214 h 6034214"/>
              <a:gd name="connsiteX2" fmla="*/ 8702488 w 8702488"/>
              <a:gd name="connsiteY2" fmla="*/ 6026699 h 603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2488" h="6034214">
                <a:moveTo>
                  <a:pt x="0" y="0"/>
                </a:moveTo>
                <a:lnTo>
                  <a:pt x="0" y="6034214"/>
                </a:lnTo>
                <a:lnTo>
                  <a:pt x="8702488" y="6026699"/>
                </a:lnTo>
              </a:path>
            </a:pathLst>
          </a:custGeom>
          <a:noFill/>
          <a:ln>
            <a:solidFill>
              <a:srgbClr val="FFDD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4C4C4C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0971" y="6400800"/>
            <a:ext cx="185642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920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0"/>
            <a:ext cx="8686799" cy="602595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50906" y="-7515"/>
            <a:ext cx="8702488" cy="6034214"/>
          </a:xfrm>
          <a:custGeom>
            <a:avLst/>
            <a:gdLst>
              <a:gd name="connsiteX0" fmla="*/ 0 w 8702488"/>
              <a:gd name="connsiteY0" fmla="*/ 0 h 6034214"/>
              <a:gd name="connsiteX1" fmla="*/ 0 w 8702488"/>
              <a:gd name="connsiteY1" fmla="*/ 6034214 h 6034214"/>
              <a:gd name="connsiteX2" fmla="*/ 8702488 w 8702488"/>
              <a:gd name="connsiteY2" fmla="*/ 6026699 h 603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2488" h="6034214">
                <a:moveTo>
                  <a:pt x="0" y="0"/>
                </a:moveTo>
                <a:lnTo>
                  <a:pt x="0" y="6034214"/>
                </a:lnTo>
                <a:lnTo>
                  <a:pt x="8702488" y="6026699"/>
                </a:lnTo>
              </a:path>
            </a:pathLst>
          </a:custGeom>
          <a:noFill/>
          <a:ln>
            <a:solidFill>
              <a:srgbClr val="FFDD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4C4C4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759" y="990600"/>
            <a:ext cx="7871014" cy="426815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0971" y="6400800"/>
            <a:ext cx="1856429" cy="27432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87187" y="152400"/>
            <a:ext cx="8328213" cy="563562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584138" y="685800"/>
            <a:ext cx="8255062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9562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0"/>
            <a:ext cx="8686799" cy="602595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50906" y="-7515"/>
            <a:ext cx="8702488" cy="6034214"/>
          </a:xfrm>
          <a:custGeom>
            <a:avLst/>
            <a:gdLst>
              <a:gd name="connsiteX0" fmla="*/ 0 w 8702488"/>
              <a:gd name="connsiteY0" fmla="*/ 0 h 6034214"/>
              <a:gd name="connsiteX1" fmla="*/ 0 w 8702488"/>
              <a:gd name="connsiteY1" fmla="*/ 6034214 h 6034214"/>
              <a:gd name="connsiteX2" fmla="*/ 8702488 w 8702488"/>
              <a:gd name="connsiteY2" fmla="*/ 6026699 h 603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2488" h="6034214">
                <a:moveTo>
                  <a:pt x="0" y="0"/>
                </a:moveTo>
                <a:lnTo>
                  <a:pt x="0" y="6034214"/>
                </a:lnTo>
                <a:lnTo>
                  <a:pt x="8702488" y="6026699"/>
                </a:lnTo>
              </a:path>
            </a:pathLst>
          </a:custGeom>
          <a:noFill/>
          <a:ln>
            <a:solidFill>
              <a:srgbClr val="FFDD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3F3F3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7871014" cy="4268153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800">
                <a:latin typeface="+mn-lt"/>
              </a:defRPr>
            </a:lvl3pPr>
            <a:lvl4pPr>
              <a:defRPr sz="2800">
                <a:latin typeface="+mn-lt"/>
              </a:defRPr>
            </a:lvl4pPr>
            <a:lvl5pPr>
              <a:defRPr sz="2800"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0971" y="6400800"/>
            <a:ext cx="1856429" cy="27432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7187" y="152400"/>
            <a:ext cx="8328213" cy="56356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Click to edit Master title style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584138" y="685800"/>
            <a:ext cx="8255062" cy="0"/>
          </a:xfrm>
          <a:prstGeom prst="line">
            <a:avLst/>
          </a:prstGeom>
          <a:noFill/>
          <a:ln w="25400" cap="flat" cmpd="sng" algn="ctr">
            <a:solidFill>
              <a:srgbClr val="FFDD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3322042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0"/>
            <a:ext cx="8686799" cy="602595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50906" y="-7515"/>
            <a:ext cx="8702488" cy="6034214"/>
          </a:xfrm>
          <a:custGeom>
            <a:avLst/>
            <a:gdLst>
              <a:gd name="connsiteX0" fmla="*/ 0 w 8702488"/>
              <a:gd name="connsiteY0" fmla="*/ 0 h 6034214"/>
              <a:gd name="connsiteX1" fmla="*/ 0 w 8702488"/>
              <a:gd name="connsiteY1" fmla="*/ 6034214 h 6034214"/>
              <a:gd name="connsiteX2" fmla="*/ 8702488 w 8702488"/>
              <a:gd name="connsiteY2" fmla="*/ 6026699 h 603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2488" h="6034214">
                <a:moveTo>
                  <a:pt x="0" y="0"/>
                </a:moveTo>
                <a:lnTo>
                  <a:pt x="0" y="6034214"/>
                </a:lnTo>
                <a:lnTo>
                  <a:pt x="8702488" y="6026699"/>
                </a:lnTo>
              </a:path>
            </a:pathLst>
          </a:custGeom>
          <a:noFill/>
          <a:ln>
            <a:solidFill>
              <a:srgbClr val="FFDD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4C4C4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7871013" cy="457200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759" y="990600"/>
            <a:ext cx="7871014" cy="426815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0971" y="6400800"/>
            <a:ext cx="1856429" cy="274320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584138" y="609600"/>
            <a:ext cx="8255062" cy="24066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8152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0"/>
            <a:ext cx="8686799" cy="602595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50906" y="-7515"/>
            <a:ext cx="8702488" cy="6034214"/>
          </a:xfrm>
          <a:custGeom>
            <a:avLst/>
            <a:gdLst>
              <a:gd name="connsiteX0" fmla="*/ 0 w 8702488"/>
              <a:gd name="connsiteY0" fmla="*/ 0 h 6034214"/>
              <a:gd name="connsiteX1" fmla="*/ 0 w 8702488"/>
              <a:gd name="connsiteY1" fmla="*/ 6034214 h 6034214"/>
              <a:gd name="connsiteX2" fmla="*/ 8702488 w 8702488"/>
              <a:gd name="connsiteY2" fmla="*/ 6026699 h 603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2488" h="6034214">
                <a:moveTo>
                  <a:pt x="0" y="0"/>
                </a:moveTo>
                <a:lnTo>
                  <a:pt x="0" y="6034214"/>
                </a:lnTo>
                <a:lnTo>
                  <a:pt x="8702488" y="6026699"/>
                </a:lnTo>
              </a:path>
            </a:pathLst>
          </a:custGeom>
          <a:noFill/>
          <a:ln>
            <a:solidFill>
              <a:srgbClr val="FFDD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4C4C4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7871013" cy="457200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759" y="990600"/>
            <a:ext cx="7871014" cy="426815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0971" y="6400800"/>
            <a:ext cx="1856429" cy="274320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584138" y="609600"/>
            <a:ext cx="8255062" cy="24066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3331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56995" y="5699760"/>
            <a:ext cx="3712859" cy="54864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914400" y="1447800"/>
            <a:ext cx="7315200" cy="1362456"/>
          </a:xfrm>
        </p:spPr>
        <p:txBody>
          <a:bodyPr/>
          <a:lstStyle>
            <a:lvl1pPr algn="l">
              <a:defRPr sz="36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914400" y="2971800"/>
            <a:ext cx="6400800" cy="1499616"/>
          </a:xfrm>
        </p:spPr>
        <p:txBody>
          <a:bodyPr>
            <a:normAutofit/>
          </a:bodyPr>
          <a:lstStyle>
            <a:lvl1pPr marL="0" indent="0" algn="l"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63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Secti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8299" y="0"/>
            <a:ext cx="9143999" cy="6858000"/>
          </a:xfrm>
          <a:prstGeom prst="rect">
            <a:avLst/>
          </a:prstGeom>
          <a:solidFill>
            <a:srgbClr val="FFDD00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914400" y="1447800"/>
            <a:ext cx="7315200" cy="1362456"/>
          </a:xfrm>
        </p:spPr>
        <p:txBody>
          <a:bodyPr/>
          <a:lstStyle>
            <a:lvl1pPr algn="l">
              <a:defRPr sz="3600" b="1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914400" y="2971800"/>
            <a:ext cx="6400800" cy="1499616"/>
          </a:xfrm>
        </p:spPr>
        <p:txBody>
          <a:bodyPr>
            <a:normAutofit/>
          </a:bodyPr>
          <a:lstStyle>
            <a:lvl1pPr marL="0" indent="0" algn="l">
              <a:buNone/>
              <a:defRPr sz="2600" b="0">
                <a:solidFill>
                  <a:schemeClr val="accent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959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e Sub-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grayWhite">
          <a:xfrm>
            <a:off x="-57595" y="-13726"/>
            <a:ext cx="9277490" cy="6871725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14400" y="1447800"/>
            <a:ext cx="7315200" cy="1362456"/>
          </a:xfrm>
        </p:spPr>
        <p:txBody>
          <a:bodyPr/>
          <a:lstStyle>
            <a:lvl1pPr algn="l">
              <a:defRPr sz="3600" b="1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914400" y="2971800"/>
            <a:ext cx="6400800" cy="1499616"/>
          </a:xfrm>
        </p:spPr>
        <p:txBody>
          <a:bodyPr>
            <a:normAutofit/>
          </a:bodyPr>
          <a:lstStyle>
            <a:lvl1pPr marL="0" indent="0" algn="l">
              <a:buNone/>
              <a:defRPr sz="2600" b="0">
                <a:solidFill>
                  <a:schemeClr val="accent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619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-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grayWhite">
          <a:xfrm>
            <a:off x="-57595" y="0"/>
            <a:ext cx="927749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914400" y="1447800"/>
            <a:ext cx="7315200" cy="1362456"/>
          </a:xfrm>
        </p:spPr>
        <p:txBody>
          <a:bodyPr/>
          <a:lstStyle>
            <a:lvl1pPr algn="l">
              <a:defRPr sz="3600" b="1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914400" y="2971800"/>
            <a:ext cx="6400800" cy="1499616"/>
          </a:xfrm>
        </p:spPr>
        <p:txBody>
          <a:bodyPr>
            <a:normAutofit/>
          </a:bodyPr>
          <a:lstStyle>
            <a:lvl1pPr marL="0" indent="0" algn="l">
              <a:buNone/>
              <a:defRPr sz="2600" b="0">
                <a:solidFill>
                  <a:schemeClr val="accent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277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0971" y="6400800"/>
            <a:ext cx="185642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479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e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grayWhite">
          <a:xfrm>
            <a:off x="-57595" y="0"/>
            <a:ext cx="925919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14400" y="1447800"/>
            <a:ext cx="7315200" cy="1362456"/>
          </a:xfrm>
        </p:spPr>
        <p:txBody>
          <a:bodyPr/>
          <a:lstStyle>
            <a:lvl1pPr algn="l">
              <a:defRPr sz="3600" b="1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914400" y="2971800"/>
            <a:ext cx="6400800" cy="1499616"/>
          </a:xfrm>
        </p:spPr>
        <p:txBody>
          <a:bodyPr>
            <a:normAutofit/>
          </a:bodyPr>
          <a:lstStyle>
            <a:lvl1pPr marL="0" indent="0" algn="l">
              <a:buNone/>
              <a:defRPr sz="2600" b="0">
                <a:solidFill>
                  <a:schemeClr val="accent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747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0"/>
            <a:ext cx="8686799" cy="602595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50906" y="-7515"/>
            <a:ext cx="8702488" cy="6034214"/>
          </a:xfrm>
          <a:custGeom>
            <a:avLst/>
            <a:gdLst>
              <a:gd name="connsiteX0" fmla="*/ 0 w 8702488"/>
              <a:gd name="connsiteY0" fmla="*/ 0 h 6034214"/>
              <a:gd name="connsiteX1" fmla="*/ 0 w 8702488"/>
              <a:gd name="connsiteY1" fmla="*/ 6034214 h 6034214"/>
              <a:gd name="connsiteX2" fmla="*/ 8702488 w 8702488"/>
              <a:gd name="connsiteY2" fmla="*/ 6026699 h 603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2488" h="6034214">
                <a:moveTo>
                  <a:pt x="0" y="0"/>
                </a:moveTo>
                <a:lnTo>
                  <a:pt x="0" y="6034214"/>
                </a:lnTo>
                <a:lnTo>
                  <a:pt x="8702488" y="6026699"/>
                </a:lnTo>
              </a:path>
            </a:pathLst>
          </a:custGeom>
          <a:noFill/>
          <a:ln>
            <a:solidFill>
              <a:srgbClr val="FFDD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F3F3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187" y="152400"/>
            <a:ext cx="8252013" cy="563562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460" y="1066800"/>
            <a:ext cx="8213740" cy="426815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84138" y="748609"/>
            <a:ext cx="8255062" cy="24066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0971" y="6400800"/>
            <a:ext cx="185642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82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Gold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0"/>
            <a:ext cx="8686799" cy="602595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50906" y="-7515"/>
            <a:ext cx="8702488" cy="6034214"/>
          </a:xfrm>
          <a:custGeom>
            <a:avLst/>
            <a:gdLst>
              <a:gd name="connsiteX0" fmla="*/ 0 w 8702488"/>
              <a:gd name="connsiteY0" fmla="*/ 0 h 6034214"/>
              <a:gd name="connsiteX1" fmla="*/ 0 w 8702488"/>
              <a:gd name="connsiteY1" fmla="*/ 6034214 h 6034214"/>
              <a:gd name="connsiteX2" fmla="*/ 8702488 w 8702488"/>
              <a:gd name="connsiteY2" fmla="*/ 6026699 h 603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2488" h="6034214">
                <a:moveTo>
                  <a:pt x="0" y="0"/>
                </a:moveTo>
                <a:lnTo>
                  <a:pt x="0" y="6034214"/>
                </a:lnTo>
                <a:lnTo>
                  <a:pt x="8702488" y="6026699"/>
                </a:lnTo>
              </a:path>
            </a:pathLst>
          </a:custGeom>
          <a:noFill/>
          <a:ln>
            <a:solidFill>
              <a:srgbClr val="FFDD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F3F3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187" y="152400"/>
            <a:ext cx="8252013" cy="563562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84138" y="748609"/>
            <a:ext cx="8255062" cy="24066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0971" y="6400800"/>
            <a:ext cx="185642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122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57201" y="0"/>
            <a:ext cx="8686799" cy="602595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50906" y="-7515"/>
            <a:ext cx="8702488" cy="6034214"/>
          </a:xfrm>
          <a:custGeom>
            <a:avLst/>
            <a:gdLst>
              <a:gd name="connsiteX0" fmla="*/ 0 w 8702488"/>
              <a:gd name="connsiteY0" fmla="*/ 0 h 6034214"/>
              <a:gd name="connsiteX1" fmla="*/ 0 w 8702488"/>
              <a:gd name="connsiteY1" fmla="*/ 6034214 h 6034214"/>
              <a:gd name="connsiteX2" fmla="*/ 8702488 w 8702488"/>
              <a:gd name="connsiteY2" fmla="*/ 6026699 h 603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2488" h="6034214">
                <a:moveTo>
                  <a:pt x="0" y="0"/>
                </a:moveTo>
                <a:lnTo>
                  <a:pt x="0" y="6034214"/>
                </a:lnTo>
                <a:lnTo>
                  <a:pt x="8702488" y="6026699"/>
                </a:lnTo>
              </a:path>
            </a:pathLst>
          </a:custGeom>
          <a:noFill/>
          <a:ln>
            <a:solidFill>
              <a:srgbClr val="FFDD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C4C4C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0971" y="6400800"/>
            <a:ext cx="185642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762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Lea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0"/>
            <a:ext cx="8686799" cy="602595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50906" y="-7515"/>
            <a:ext cx="8702488" cy="6034214"/>
          </a:xfrm>
          <a:custGeom>
            <a:avLst/>
            <a:gdLst>
              <a:gd name="connsiteX0" fmla="*/ 0 w 8702488"/>
              <a:gd name="connsiteY0" fmla="*/ 0 h 6034214"/>
              <a:gd name="connsiteX1" fmla="*/ 0 w 8702488"/>
              <a:gd name="connsiteY1" fmla="*/ 6034214 h 6034214"/>
              <a:gd name="connsiteX2" fmla="*/ 8702488 w 8702488"/>
              <a:gd name="connsiteY2" fmla="*/ 6026699 h 603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2488" h="6034214">
                <a:moveTo>
                  <a:pt x="0" y="0"/>
                </a:moveTo>
                <a:lnTo>
                  <a:pt x="0" y="6034214"/>
                </a:lnTo>
                <a:lnTo>
                  <a:pt x="8702488" y="6026699"/>
                </a:lnTo>
              </a:path>
            </a:pathLst>
          </a:custGeom>
          <a:noFill/>
          <a:ln>
            <a:solidFill>
              <a:srgbClr val="FFDD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F3F3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460" y="1228045"/>
            <a:ext cx="8213740" cy="45537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84138" y="1000360"/>
            <a:ext cx="8255062" cy="24066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0971" y="6400800"/>
            <a:ext cx="1856429" cy="27432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25460" y="241410"/>
            <a:ext cx="8183260" cy="487362"/>
          </a:xfrm>
        </p:spPr>
        <p:txBody>
          <a:bodyPr anchor="ctr">
            <a:no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Double lead slide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221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USI_tag_RGB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28600" y="267855"/>
            <a:ext cx="5210175" cy="835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8680380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917760" y="2130425"/>
            <a:ext cx="7540440" cy="14700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917760" y="3886200"/>
            <a:ext cx="616884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56995" y="5775960"/>
            <a:ext cx="3712859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047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ub Secti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3999" cy="6858000"/>
          </a:xfrm>
          <a:prstGeom prst="rect">
            <a:avLst/>
          </a:prstGeom>
          <a:solidFill>
            <a:srgbClr val="FFDD00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7760" y="2130425"/>
            <a:ext cx="754044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7760" y="3886200"/>
            <a:ext cx="616884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4C4C4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187443" y="6356350"/>
            <a:ext cx="655237" cy="365125"/>
          </a:xfrm>
        </p:spPr>
        <p:txBody>
          <a:bodyPr/>
          <a:lstStyle>
            <a:lvl1pPr>
              <a:defRPr sz="800"/>
            </a:lvl1pPr>
          </a:lstStyle>
          <a:p>
            <a:fld id="{68C2560D-EC28-3B41-86E8-18F1CE0113B4}" type="datetimeFigureOut">
              <a:rPr lang="en-US" smtClean="0"/>
              <a:pPr/>
              <a:t>6/8/2015</a:t>
            </a:fld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39330" y="6356350"/>
            <a:ext cx="547470" cy="365125"/>
          </a:xfrm>
        </p:spPr>
        <p:txBody>
          <a:bodyPr/>
          <a:lstStyle>
            <a:lvl1pPr>
              <a:defRPr sz="800"/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088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0"/>
            <a:ext cx="8686799" cy="602595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50906" y="-7515"/>
            <a:ext cx="8702488" cy="6034214"/>
          </a:xfrm>
          <a:custGeom>
            <a:avLst/>
            <a:gdLst>
              <a:gd name="connsiteX0" fmla="*/ 0 w 8702488"/>
              <a:gd name="connsiteY0" fmla="*/ 0 h 6034214"/>
              <a:gd name="connsiteX1" fmla="*/ 0 w 8702488"/>
              <a:gd name="connsiteY1" fmla="*/ 6034214 h 6034214"/>
              <a:gd name="connsiteX2" fmla="*/ 8702488 w 8702488"/>
              <a:gd name="connsiteY2" fmla="*/ 6026699 h 603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2488" h="6034214">
                <a:moveTo>
                  <a:pt x="0" y="0"/>
                </a:moveTo>
                <a:lnTo>
                  <a:pt x="0" y="6034214"/>
                </a:lnTo>
                <a:lnTo>
                  <a:pt x="8702488" y="6026699"/>
                </a:lnTo>
              </a:path>
            </a:pathLst>
          </a:custGeom>
          <a:noFill/>
          <a:ln>
            <a:solidFill>
              <a:srgbClr val="FFDD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4C4C4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7871013" cy="457200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759" y="990600"/>
            <a:ext cx="7871014" cy="426815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584138" y="609600"/>
            <a:ext cx="8255062" cy="24066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0971" y="6400800"/>
            <a:ext cx="185642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109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9810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with Page Refer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1" y="0"/>
            <a:ext cx="8686799" cy="602595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50906" y="-7515"/>
            <a:ext cx="8702488" cy="6034214"/>
          </a:xfrm>
          <a:custGeom>
            <a:avLst/>
            <a:gdLst>
              <a:gd name="connsiteX0" fmla="*/ 0 w 8702488"/>
              <a:gd name="connsiteY0" fmla="*/ 0 h 6034214"/>
              <a:gd name="connsiteX1" fmla="*/ 0 w 8702488"/>
              <a:gd name="connsiteY1" fmla="*/ 6034214 h 6034214"/>
              <a:gd name="connsiteX2" fmla="*/ 8702488 w 8702488"/>
              <a:gd name="connsiteY2" fmla="*/ 6026699 h 603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2488" h="6034214">
                <a:moveTo>
                  <a:pt x="0" y="0"/>
                </a:moveTo>
                <a:lnTo>
                  <a:pt x="0" y="6034214"/>
                </a:lnTo>
                <a:lnTo>
                  <a:pt x="8702488" y="6026699"/>
                </a:lnTo>
              </a:path>
            </a:pathLst>
          </a:custGeom>
          <a:noFill/>
          <a:ln>
            <a:solidFill>
              <a:srgbClr val="FFDD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C4C4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buFont typeface="Arial" pitchFamily="34" charset="0"/>
              <a:buChar char="•"/>
              <a:defRPr sz="2800"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•"/>
              <a:defRPr/>
            </a:lvl4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87443" y="6356350"/>
            <a:ext cx="655237" cy="36512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fld id="{68C2560D-EC28-3B41-86E8-18F1CE0113B4}" type="datetimeFigureOut">
              <a:rPr lang="en-US" smtClean="0"/>
              <a:pPr/>
              <a:t>6/8/2015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39330" y="6356350"/>
            <a:ext cx="547470" cy="36512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7467600" y="5410200"/>
            <a:ext cx="1447800" cy="46166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endParaRPr lang="en-US" sz="3000" kern="0" dirty="0">
              <a:solidFill>
                <a:srgbClr val="4C4C4C"/>
              </a:solidFill>
              <a:latin typeface="Franklin Gothic Medium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815786" y="76200"/>
            <a:ext cx="7871013" cy="6096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685800"/>
            <a:ext cx="7508302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0971" y="6400800"/>
            <a:ext cx="185642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761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57200" y="0"/>
            <a:ext cx="8686799" cy="602595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 userDrawn="1"/>
        </p:nvSpPr>
        <p:spPr>
          <a:xfrm>
            <a:off x="450906" y="-7515"/>
            <a:ext cx="8702488" cy="6034214"/>
          </a:xfrm>
          <a:custGeom>
            <a:avLst/>
            <a:gdLst>
              <a:gd name="connsiteX0" fmla="*/ 0 w 8702488"/>
              <a:gd name="connsiteY0" fmla="*/ 0 h 6034214"/>
              <a:gd name="connsiteX1" fmla="*/ 0 w 8702488"/>
              <a:gd name="connsiteY1" fmla="*/ 6034214 h 6034214"/>
              <a:gd name="connsiteX2" fmla="*/ 8702488 w 8702488"/>
              <a:gd name="connsiteY2" fmla="*/ 6026699 h 603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2488" h="6034214">
                <a:moveTo>
                  <a:pt x="0" y="0"/>
                </a:moveTo>
                <a:lnTo>
                  <a:pt x="0" y="6034214"/>
                </a:lnTo>
                <a:lnTo>
                  <a:pt x="8702488" y="6026699"/>
                </a:lnTo>
              </a:path>
            </a:pathLst>
          </a:custGeom>
          <a:noFill/>
          <a:ln>
            <a:solidFill>
              <a:srgbClr val="FFDD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C4C4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464" y="156132"/>
            <a:ext cx="8350512" cy="480936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0971" y="6400800"/>
            <a:ext cx="185642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10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57200" y="0"/>
            <a:ext cx="8686799" cy="602595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 userDrawn="1"/>
        </p:nvSpPr>
        <p:spPr>
          <a:xfrm>
            <a:off x="450906" y="-7515"/>
            <a:ext cx="8702488" cy="6034214"/>
          </a:xfrm>
          <a:custGeom>
            <a:avLst/>
            <a:gdLst>
              <a:gd name="connsiteX0" fmla="*/ 0 w 8702488"/>
              <a:gd name="connsiteY0" fmla="*/ 0 h 6034214"/>
              <a:gd name="connsiteX1" fmla="*/ 0 w 8702488"/>
              <a:gd name="connsiteY1" fmla="*/ 6034214 h 6034214"/>
              <a:gd name="connsiteX2" fmla="*/ 8702488 w 8702488"/>
              <a:gd name="connsiteY2" fmla="*/ 6026699 h 603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2488" h="6034214">
                <a:moveTo>
                  <a:pt x="0" y="0"/>
                </a:moveTo>
                <a:lnTo>
                  <a:pt x="0" y="6034214"/>
                </a:lnTo>
                <a:lnTo>
                  <a:pt x="8702488" y="6026699"/>
                </a:lnTo>
              </a:path>
            </a:pathLst>
          </a:custGeom>
          <a:noFill/>
          <a:ln>
            <a:solidFill>
              <a:srgbClr val="FFDD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C4C4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464" y="156132"/>
            <a:ext cx="8350512" cy="480936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39330" y="6356350"/>
            <a:ext cx="54747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0971" y="6400800"/>
            <a:ext cx="185642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713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0"/>
            <a:ext cx="8686799" cy="602595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50906" y="-7515"/>
            <a:ext cx="8702488" cy="6034214"/>
          </a:xfrm>
          <a:custGeom>
            <a:avLst/>
            <a:gdLst>
              <a:gd name="connsiteX0" fmla="*/ 0 w 8702488"/>
              <a:gd name="connsiteY0" fmla="*/ 0 h 6034214"/>
              <a:gd name="connsiteX1" fmla="*/ 0 w 8702488"/>
              <a:gd name="connsiteY1" fmla="*/ 6034214 h 6034214"/>
              <a:gd name="connsiteX2" fmla="*/ 8702488 w 8702488"/>
              <a:gd name="connsiteY2" fmla="*/ 6026699 h 603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2488" h="6034214">
                <a:moveTo>
                  <a:pt x="0" y="0"/>
                </a:moveTo>
                <a:lnTo>
                  <a:pt x="0" y="6034214"/>
                </a:lnTo>
                <a:lnTo>
                  <a:pt x="8702488" y="6026699"/>
                </a:lnTo>
              </a:path>
            </a:pathLst>
          </a:custGeom>
          <a:noFill/>
          <a:ln>
            <a:solidFill>
              <a:srgbClr val="FFDD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4C4C4C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0971" y="6400800"/>
            <a:ext cx="185642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879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0"/>
            <a:ext cx="8686799" cy="602595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50906" y="-7515"/>
            <a:ext cx="8702488" cy="6034214"/>
          </a:xfrm>
          <a:custGeom>
            <a:avLst/>
            <a:gdLst>
              <a:gd name="connsiteX0" fmla="*/ 0 w 8702488"/>
              <a:gd name="connsiteY0" fmla="*/ 0 h 6034214"/>
              <a:gd name="connsiteX1" fmla="*/ 0 w 8702488"/>
              <a:gd name="connsiteY1" fmla="*/ 6034214 h 6034214"/>
              <a:gd name="connsiteX2" fmla="*/ 8702488 w 8702488"/>
              <a:gd name="connsiteY2" fmla="*/ 6026699 h 603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2488" h="6034214">
                <a:moveTo>
                  <a:pt x="0" y="0"/>
                </a:moveTo>
                <a:lnTo>
                  <a:pt x="0" y="6034214"/>
                </a:lnTo>
                <a:lnTo>
                  <a:pt x="8702488" y="6026699"/>
                </a:lnTo>
              </a:path>
            </a:pathLst>
          </a:custGeom>
          <a:noFill/>
          <a:ln>
            <a:solidFill>
              <a:srgbClr val="FFDD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4C4C4C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0971" y="6400800"/>
            <a:ext cx="185642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568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Gold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0"/>
            <a:ext cx="8686799" cy="602595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50906" y="-7515"/>
            <a:ext cx="8702488" cy="6034214"/>
          </a:xfrm>
          <a:custGeom>
            <a:avLst/>
            <a:gdLst>
              <a:gd name="connsiteX0" fmla="*/ 0 w 8702488"/>
              <a:gd name="connsiteY0" fmla="*/ 0 h 6034214"/>
              <a:gd name="connsiteX1" fmla="*/ 0 w 8702488"/>
              <a:gd name="connsiteY1" fmla="*/ 6034214 h 6034214"/>
              <a:gd name="connsiteX2" fmla="*/ 8702488 w 8702488"/>
              <a:gd name="connsiteY2" fmla="*/ 6026699 h 603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2488" h="6034214">
                <a:moveTo>
                  <a:pt x="0" y="0"/>
                </a:moveTo>
                <a:lnTo>
                  <a:pt x="0" y="6034214"/>
                </a:lnTo>
                <a:lnTo>
                  <a:pt x="8702488" y="6026699"/>
                </a:lnTo>
              </a:path>
            </a:pathLst>
          </a:custGeom>
          <a:noFill/>
          <a:ln>
            <a:solidFill>
              <a:srgbClr val="FFDD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F3F3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187" y="76505"/>
            <a:ext cx="8252013" cy="563562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84138" y="672714"/>
            <a:ext cx="8255062" cy="24066"/>
          </a:xfrm>
          <a:prstGeom prst="line">
            <a:avLst/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0971" y="6400800"/>
            <a:ext cx="185642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8066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B338E-B5F2-4BB8-ABB9-039831B88A77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4C4C4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2CAF-E160-4F34-825B-04CB85FCECA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0971" y="6400800"/>
            <a:ext cx="185642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19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917760" y="2130425"/>
            <a:ext cx="7540440" cy="14700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917760" y="3886200"/>
            <a:ext cx="616884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56995" y="5775960"/>
            <a:ext cx="3712859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1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ub Secti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3999" cy="6858000"/>
          </a:xfrm>
          <a:prstGeom prst="rect">
            <a:avLst/>
          </a:prstGeom>
          <a:solidFill>
            <a:srgbClr val="FFDD00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7760" y="2130425"/>
            <a:ext cx="754044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7760" y="3886200"/>
            <a:ext cx="616884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4C4C4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187443" y="6356350"/>
            <a:ext cx="655237" cy="365125"/>
          </a:xfrm>
        </p:spPr>
        <p:txBody>
          <a:bodyPr/>
          <a:lstStyle>
            <a:lvl1pPr>
              <a:defRPr sz="800"/>
            </a:lvl1pPr>
          </a:lstStyle>
          <a:p>
            <a:fld id="{68C2560D-EC28-3B41-86E8-18F1CE0113B4}" type="datetimeFigureOut">
              <a:rPr lang="en-US" smtClean="0"/>
              <a:pPr/>
              <a:t>6/8/2015</a:t>
            </a:fld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39330" y="6356350"/>
            <a:ext cx="547470" cy="365125"/>
          </a:xfrm>
        </p:spPr>
        <p:txBody>
          <a:bodyPr/>
          <a:lstStyle>
            <a:lvl1pPr>
              <a:defRPr sz="800"/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847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0"/>
            <a:ext cx="8686799" cy="602595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50906" y="-7515"/>
            <a:ext cx="8702488" cy="6034214"/>
          </a:xfrm>
          <a:custGeom>
            <a:avLst/>
            <a:gdLst>
              <a:gd name="connsiteX0" fmla="*/ 0 w 8702488"/>
              <a:gd name="connsiteY0" fmla="*/ 0 h 6034214"/>
              <a:gd name="connsiteX1" fmla="*/ 0 w 8702488"/>
              <a:gd name="connsiteY1" fmla="*/ 6034214 h 6034214"/>
              <a:gd name="connsiteX2" fmla="*/ 8702488 w 8702488"/>
              <a:gd name="connsiteY2" fmla="*/ 6026699 h 603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2488" h="6034214">
                <a:moveTo>
                  <a:pt x="0" y="0"/>
                </a:moveTo>
                <a:lnTo>
                  <a:pt x="0" y="6034214"/>
                </a:lnTo>
                <a:lnTo>
                  <a:pt x="8702488" y="6026699"/>
                </a:lnTo>
              </a:path>
            </a:pathLst>
          </a:custGeom>
          <a:noFill/>
          <a:ln>
            <a:solidFill>
              <a:srgbClr val="FFDD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4C4C4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7871013" cy="457200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759" y="990600"/>
            <a:ext cx="7871014" cy="426815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584138" y="609600"/>
            <a:ext cx="8255062" cy="24066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0971" y="6400800"/>
            <a:ext cx="185642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195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2339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with Page Refer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1" y="0"/>
            <a:ext cx="8686799" cy="602595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50906" y="-7515"/>
            <a:ext cx="8702488" cy="6034214"/>
          </a:xfrm>
          <a:custGeom>
            <a:avLst/>
            <a:gdLst>
              <a:gd name="connsiteX0" fmla="*/ 0 w 8702488"/>
              <a:gd name="connsiteY0" fmla="*/ 0 h 6034214"/>
              <a:gd name="connsiteX1" fmla="*/ 0 w 8702488"/>
              <a:gd name="connsiteY1" fmla="*/ 6034214 h 6034214"/>
              <a:gd name="connsiteX2" fmla="*/ 8702488 w 8702488"/>
              <a:gd name="connsiteY2" fmla="*/ 6026699 h 603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2488" h="6034214">
                <a:moveTo>
                  <a:pt x="0" y="0"/>
                </a:moveTo>
                <a:lnTo>
                  <a:pt x="0" y="6034214"/>
                </a:lnTo>
                <a:lnTo>
                  <a:pt x="8702488" y="6026699"/>
                </a:lnTo>
              </a:path>
            </a:pathLst>
          </a:custGeom>
          <a:noFill/>
          <a:ln>
            <a:solidFill>
              <a:srgbClr val="FFDD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C4C4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buFont typeface="Arial" pitchFamily="34" charset="0"/>
              <a:buChar char="•"/>
              <a:defRPr sz="2800"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•"/>
              <a:defRPr/>
            </a:lvl4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87443" y="6356350"/>
            <a:ext cx="655237" cy="36512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fld id="{68C2560D-EC28-3B41-86E8-18F1CE0113B4}" type="datetimeFigureOut">
              <a:rPr lang="en-US" smtClean="0"/>
              <a:pPr/>
              <a:t>6/8/2015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39330" y="6356350"/>
            <a:ext cx="547470" cy="36512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7467600" y="5410200"/>
            <a:ext cx="1447800" cy="46166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endParaRPr lang="en-US" sz="3000" kern="0" dirty="0">
              <a:solidFill>
                <a:srgbClr val="4C4C4C"/>
              </a:solidFill>
              <a:latin typeface="Franklin Gothic Medium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815786" y="76200"/>
            <a:ext cx="7871013" cy="6096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685800"/>
            <a:ext cx="7508302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0971" y="6400800"/>
            <a:ext cx="185642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3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57200" y="0"/>
            <a:ext cx="8686799" cy="602595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 userDrawn="1"/>
        </p:nvSpPr>
        <p:spPr>
          <a:xfrm>
            <a:off x="450906" y="-7515"/>
            <a:ext cx="8702488" cy="6034214"/>
          </a:xfrm>
          <a:custGeom>
            <a:avLst/>
            <a:gdLst>
              <a:gd name="connsiteX0" fmla="*/ 0 w 8702488"/>
              <a:gd name="connsiteY0" fmla="*/ 0 h 6034214"/>
              <a:gd name="connsiteX1" fmla="*/ 0 w 8702488"/>
              <a:gd name="connsiteY1" fmla="*/ 6034214 h 6034214"/>
              <a:gd name="connsiteX2" fmla="*/ 8702488 w 8702488"/>
              <a:gd name="connsiteY2" fmla="*/ 6026699 h 603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2488" h="6034214">
                <a:moveTo>
                  <a:pt x="0" y="0"/>
                </a:moveTo>
                <a:lnTo>
                  <a:pt x="0" y="6034214"/>
                </a:lnTo>
                <a:lnTo>
                  <a:pt x="8702488" y="6026699"/>
                </a:lnTo>
              </a:path>
            </a:pathLst>
          </a:custGeom>
          <a:noFill/>
          <a:ln>
            <a:solidFill>
              <a:srgbClr val="FFDD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C4C4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464" y="156132"/>
            <a:ext cx="8350512" cy="480936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0971" y="6400800"/>
            <a:ext cx="185642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643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57200" y="0"/>
            <a:ext cx="8686799" cy="602595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 userDrawn="1"/>
        </p:nvSpPr>
        <p:spPr>
          <a:xfrm>
            <a:off x="450906" y="-7515"/>
            <a:ext cx="8702488" cy="6034214"/>
          </a:xfrm>
          <a:custGeom>
            <a:avLst/>
            <a:gdLst>
              <a:gd name="connsiteX0" fmla="*/ 0 w 8702488"/>
              <a:gd name="connsiteY0" fmla="*/ 0 h 6034214"/>
              <a:gd name="connsiteX1" fmla="*/ 0 w 8702488"/>
              <a:gd name="connsiteY1" fmla="*/ 6034214 h 6034214"/>
              <a:gd name="connsiteX2" fmla="*/ 8702488 w 8702488"/>
              <a:gd name="connsiteY2" fmla="*/ 6026699 h 603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2488" h="6034214">
                <a:moveTo>
                  <a:pt x="0" y="0"/>
                </a:moveTo>
                <a:lnTo>
                  <a:pt x="0" y="6034214"/>
                </a:lnTo>
                <a:lnTo>
                  <a:pt x="8702488" y="6026699"/>
                </a:lnTo>
              </a:path>
            </a:pathLst>
          </a:custGeom>
          <a:noFill/>
          <a:ln>
            <a:solidFill>
              <a:srgbClr val="FFDD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C4C4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464" y="156132"/>
            <a:ext cx="8350512" cy="480936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39330" y="6356350"/>
            <a:ext cx="54747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0971" y="6400800"/>
            <a:ext cx="185642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242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0"/>
            <a:ext cx="8686799" cy="602595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50906" y="-7515"/>
            <a:ext cx="8702488" cy="6034214"/>
          </a:xfrm>
          <a:custGeom>
            <a:avLst/>
            <a:gdLst>
              <a:gd name="connsiteX0" fmla="*/ 0 w 8702488"/>
              <a:gd name="connsiteY0" fmla="*/ 0 h 6034214"/>
              <a:gd name="connsiteX1" fmla="*/ 0 w 8702488"/>
              <a:gd name="connsiteY1" fmla="*/ 6034214 h 6034214"/>
              <a:gd name="connsiteX2" fmla="*/ 8702488 w 8702488"/>
              <a:gd name="connsiteY2" fmla="*/ 6026699 h 603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2488" h="6034214">
                <a:moveTo>
                  <a:pt x="0" y="0"/>
                </a:moveTo>
                <a:lnTo>
                  <a:pt x="0" y="6034214"/>
                </a:lnTo>
                <a:lnTo>
                  <a:pt x="8702488" y="6026699"/>
                </a:lnTo>
              </a:path>
            </a:pathLst>
          </a:custGeom>
          <a:noFill/>
          <a:ln>
            <a:solidFill>
              <a:srgbClr val="FFDD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4C4C4C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0971" y="6400800"/>
            <a:ext cx="185642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76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57201" y="0"/>
            <a:ext cx="8686799" cy="602595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50906" y="-7515"/>
            <a:ext cx="8702488" cy="6034214"/>
          </a:xfrm>
          <a:custGeom>
            <a:avLst/>
            <a:gdLst>
              <a:gd name="connsiteX0" fmla="*/ 0 w 8702488"/>
              <a:gd name="connsiteY0" fmla="*/ 0 h 6034214"/>
              <a:gd name="connsiteX1" fmla="*/ 0 w 8702488"/>
              <a:gd name="connsiteY1" fmla="*/ 6034214 h 6034214"/>
              <a:gd name="connsiteX2" fmla="*/ 8702488 w 8702488"/>
              <a:gd name="connsiteY2" fmla="*/ 6026699 h 603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2488" h="6034214">
                <a:moveTo>
                  <a:pt x="0" y="0"/>
                </a:moveTo>
                <a:lnTo>
                  <a:pt x="0" y="6034214"/>
                </a:lnTo>
                <a:lnTo>
                  <a:pt x="8702488" y="6026699"/>
                </a:lnTo>
              </a:path>
            </a:pathLst>
          </a:custGeom>
          <a:noFill/>
          <a:ln>
            <a:solidFill>
              <a:srgbClr val="FFDD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C4C4C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0971" y="6400800"/>
            <a:ext cx="185642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627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0"/>
            <a:ext cx="8686799" cy="602595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50906" y="-7515"/>
            <a:ext cx="8702488" cy="6034214"/>
          </a:xfrm>
          <a:custGeom>
            <a:avLst/>
            <a:gdLst>
              <a:gd name="connsiteX0" fmla="*/ 0 w 8702488"/>
              <a:gd name="connsiteY0" fmla="*/ 0 h 6034214"/>
              <a:gd name="connsiteX1" fmla="*/ 0 w 8702488"/>
              <a:gd name="connsiteY1" fmla="*/ 6034214 h 6034214"/>
              <a:gd name="connsiteX2" fmla="*/ 8702488 w 8702488"/>
              <a:gd name="connsiteY2" fmla="*/ 6026699 h 603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2488" h="6034214">
                <a:moveTo>
                  <a:pt x="0" y="0"/>
                </a:moveTo>
                <a:lnTo>
                  <a:pt x="0" y="6034214"/>
                </a:lnTo>
                <a:lnTo>
                  <a:pt x="8702488" y="6026699"/>
                </a:lnTo>
              </a:path>
            </a:pathLst>
          </a:custGeom>
          <a:noFill/>
          <a:ln>
            <a:solidFill>
              <a:srgbClr val="FFDD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4C4C4C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0971" y="6400800"/>
            <a:ext cx="185642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6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with Page Refer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1" y="0"/>
            <a:ext cx="8686799" cy="602595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8" name="US_tag_RGB.png" descr="/Users/David/Documents/+Clients/UncommonSchools/PowerPoint/US_tag_RGB.png"/>
          <p:cNvPicPr>
            <a:picLocks noChangeAspect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57" y="6138873"/>
            <a:ext cx="2159000" cy="508000"/>
          </a:xfrm>
          <a:prstGeom prst="rect">
            <a:avLst/>
          </a:prstGeom>
        </p:spPr>
      </p:pic>
      <p:sp>
        <p:nvSpPr>
          <p:cNvPr id="9" name="Freeform 8"/>
          <p:cNvSpPr/>
          <p:nvPr/>
        </p:nvSpPr>
        <p:spPr>
          <a:xfrm>
            <a:off x="450906" y="-7515"/>
            <a:ext cx="8702488" cy="6034214"/>
          </a:xfrm>
          <a:custGeom>
            <a:avLst/>
            <a:gdLst>
              <a:gd name="connsiteX0" fmla="*/ 0 w 8702488"/>
              <a:gd name="connsiteY0" fmla="*/ 0 h 6034214"/>
              <a:gd name="connsiteX1" fmla="*/ 0 w 8702488"/>
              <a:gd name="connsiteY1" fmla="*/ 6034214 h 6034214"/>
              <a:gd name="connsiteX2" fmla="*/ 8702488 w 8702488"/>
              <a:gd name="connsiteY2" fmla="*/ 6026699 h 603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2488" h="6034214">
                <a:moveTo>
                  <a:pt x="0" y="0"/>
                </a:moveTo>
                <a:lnTo>
                  <a:pt x="0" y="6034214"/>
                </a:lnTo>
                <a:lnTo>
                  <a:pt x="8702488" y="6026699"/>
                </a:lnTo>
              </a:path>
            </a:pathLst>
          </a:custGeom>
          <a:noFill/>
          <a:ln>
            <a:solidFill>
              <a:srgbClr val="FFDD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C4C4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buFont typeface="Arial" pitchFamily="34" charset="0"/>
              <a:buChar char="•"/>
              <a:defRPr sz="2800"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•"/>
              <a:defRPr/>
            </a:lvl4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87443" y="6356350"/>
            <a:ext cx="655237" cy="36512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fld id="{68C2560D-EC28-3B41-86E8-18F1CE0113B4}" type="datetimeFigureOut">
              <a:rPr lang="en-US" smtClean="0"/>
              <a:pPr/>
              <a:t>6/8/2015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39330" y="6356350"/>
            <a:ext cx="547470" cy="36512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7467600" y="5410200"/>
            <a:ext cx="1447800" cy="46166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endParaRPr lang="en-US" sz="3000" kern="0" dirty="0">
              <a:solidFill>
                <a:srgbClr val="4C4C4C"/>
              </a:solidFill>
              <a:latin typeface="Franklin Gothic Medium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815786" y="76200"/>
            <a:ext cx="7871013" cy="6096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685800"/>
            <a:ext cx="7508302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22281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57200" y="0"/>
            <a:ext cx="8686799" cy="602595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pic>
        <p:nvPicPr>
          <p:cNvPr id="8" name="US_tag_RGB.png" descr="/Users/David/Documents/+Clients/UncommonSchools/PowerPoint/US_tag_RGB.png"/>
          <p:cNvPicPr>
            <a:picLocks noChangeAspect="1"/>
          </p:cNvPicPr>
          <p:nvPr userDrawn="1"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57" y="6138873"/>
            <a:ext cx="2159000" cy="508000"/>
          </a:xfrm>
          <a:prstGeom prst="rect">
            <a:avLst/>
          </a:prstGeom>
        </p:spPr>
      </p:pic>
      <p:sp>
        <p:nvSpPr>
          <p:cNvPr id="9" name="Freeform 8"/>
          <p:cNvSpPr/>
          <p:nvPr userDrawn="1"/>
        </p:nvSpPr>
        <p:spPr>
          <a:xfrm>
            <a:off x="450906" y="-7515"/>
            <a:ext cx="8702488" cy="6034214"/>
          </a:xfrm>
          <a:custGeom>
            <a:avLst/>
            <a:gdLst>
              <a:gd name="connsiteX0" fmla="*/ 0 w 8702488"/>
              <a:gd name="connsiteY0" fmla="*/ 0 h 6034214"/>
              <a:gd name="connsiteX1" fmla="*/ 0 w 8702488"/>
              <a:gd name="connsiteY1" fmla="*/ 6034214 h 6034214"/>
              <a:gd name="connsiteX2" fmla="*/ 8702488 w 8702488"/>
              <a:gd name="connsiteY2" fmla="*/ 6026699 h 603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2488" h="6034214">
                <a:moveTo>
                  <a:pt x="0" y="0"/>
                </a:moveTo>
                <a:lnTo>
                  <a:pt x="0" y="6034214"/>
                </a:lnTo>
                <a:lnTo>
                  <a:pt x="8702488" y="6026699"/>
                </a:lnTo>
              </a:path>
            </a:pathLst>
          </a:custGeom>
          <a:noFill/>
          <a:ln>
            <a:solidFill>
              <a:srgbClr val="FFDD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C4C4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464" y="156132"/>
            <a:ext cx="8350512" cy="480936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315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57200" y="0"/>
            <a:ext cx="8686799" cy="602595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8100000" algn="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pic>
        <p:nvPicPr>
          <p:cNvPr id="8" name="US_tag_RGB.png" descr="/Users/David/Documents/+Clients/UncommonSchools/PowerPoint/US_tag_RGB.png"/>
          <p:cNvPicPr>
            <a:picLocks noChangeAspect="1"/>
          </p:cNvPicPr>
          <p:nvPr userDrawn="1"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57" y="6138873"/>
            <a:ext cx="2159000" cy="508000"/>
          </a:xfrm>
          <a:prstGeom prst="rect">
            <a:avLst/>
          </a:prstGeom>
        </p:spPr>
      </p:pic>
      <p:sp>
        <p:nvSpPr>
          <p:cNvPr id="9" name="Freeform 8"/>
          <p:cNvSpPr/>
          <p:nvPr userDrawn="1"/>
        </p:nvSpPr>
        <p:spPr>
          <a:xfrm>
            <a:off x="450906" y="-7515"/>
            <a:ext cx="8702488" cy="6034214"/>
          </a:xfrm>
          <a:custGeom>
            <a:avLst/>
            <a:gdLst>
              <a:gd name="connsiteX0" fmla="*/ 0 w 8702488"/>
              <a:gd name="connsiteY0" fmla="*/ 0 h 6034214"/>
              <a:gd name="connsiteX1" fmla="*/ 0 w 8702488"/>
              <a:gd name="connsiteY1" fmla="*/ 6034214 h 6034214"/>
              <a:gd name="connsiteX2" fmla="*/ 8702488 w 8702488"/>
              <a:gd name="connsiteY2" fmla="*/ 6026699 h 6034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2488" h="6034214">
                <a:moveTo>
                  <a:pt x="0" y="0"/>
                </a:moveTo>
                <a:lnTo>
                  <a:pt x="0" y="6034214"/>
                </a:lnTo>
                <a:lnTo>
                  <a:pt x="8702488" y="6026699"/>
                </a:lnTo>
              </a:path>
            </a:pathLst>
          </a:custGeom>
          <a:noFill/>
          <a:ln>
            <a:solidFill>
              <a:srgbClr val="FFDD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C4C4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464" y="156132"/>
            <a:ext cx="8350512" cy="480936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39330" y="6356350"/>
            <a:ext cx="54747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918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4975" y="1231900"/>
            <a:ext cx="4062413" cy="1814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231900"/>
            <a:ext cx="4062412" cy="1814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734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5786" y="274638"/>
            <a:ext cx="787101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5786" y="1600200"/>
            <a:ext cx="7871014" cy="4268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187443" y="6287669"/>
            <a:ext cx="868746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7E7E7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8C2560D-EC28-3B41-86E8-18F1CE0113B4}" type="datetimeFigureOut">
              <a:rPr lang="en-US" smtClean="0">
                <a:latin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6/8/2015</a:t>
            </a:fld>
            <a:endParaRPr lang="en-US" dirty="0">
              <a:latin typeface="Verdana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39330" y="6287669"/>
            <a:ext cx="54747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rgbClr val="7E7E7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066355A-084C-D24E-9AD2-7E4FC41EA627}" type="slidenum">
              <a:rPr lang="en-US" smtClean="0">
                <a:latin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621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98" r:id="rId9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5786" y="274638"/>
            <a:ext cx="787101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5786" y="1600200"/>
            <a:ext cx="7871014" cy="4268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125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5786" y="274638"/>
            <a:ext cx="787101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5786" y="1600200"/>
            <a:ext cx="7871014" cy="4268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187443" y="6287669"/>
            <a:ext cx="868746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7E7E7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8C2560D-EC28-3B41-86E8-18F1CE0113B4}" type="datetimeFigureOut">
              <a:rPr lang="en-US" smtClean="0">
                <a:latin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6/8/2015</a:t>
            </a:fld>
            <a:endParaRPr lang="en-US" dirty="0">
              <a:latin typeface="Verdana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39330" y="6287669"/>
            <a:ext cx="54747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rgbClr val="7E7E7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066355A-084C-D24E-9AD2-7E4FC41EA627}" type="slidenum">
              <a:rPr lang="en-US" smtClean="0">
                <a:latin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latin typeface="Verdana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0971" y="6400800"/>
            <a:ext cx="185642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790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4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5786" y="274638"/>
            <a:ext cx="787101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5786" y="1600200"/>
            <a:ext cx="7871014" cy="4268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81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59" r:id="rId5"/>
    <p:sldLayoutId id="2147483728" r:id="rId6"/>
    <p:sldLayoutId id="2147483729" r:id="rId7"/>
    <p:sldLayoutId id="2147483730" r:id="rId8"/>
    <p:sldLayoutId id="2147483731" r:id="rId9"/>
    <p:sldLayoutId id="2147483732" r:id="rId10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5786" y="274638"/>
            <a:ext cx="787101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5786" y="1600200"/>
            <a:ext cx="7871014" cy="4268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187443" y="6287669"/>
            <a:ext cx="868746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7E7E7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8C2560D-EC28-3B41-86E8-18F1CE0113B4}" type="datetimeFigureOut">
              <a:rPr lang="en-US" smtClean="0">
                <a:latin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6/8/2015</a:t>
            </a:fld>
            <a:endParaRPr lang="en-US" dirty="0">
              <a:latin typeface="Verdana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39330" y="6287669"/>
            <a:ext cx="54747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rgbClr val="7E7E7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066355A-084C-D24E-9AD2-7E4FC41EA627}" type="slidenum">
              <a:rPr lang="en-US" smtClean="0">
                <a:latin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467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5786" y="274638"/>
            <a:ext cx="787101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5786" y="1600200"/>
            <a:ext cx="7871014" cy="4268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187443" y="6287669"/>
            <a:ext cx="868746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7E7E7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8C2560D-EC28-3B41-86E8-18F1CE0113B4}" type="datetimeFigureOut">
              <a:rPr lang="en-US" smtClean="0">
                <a:latin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6/8/2015</a:t>
            </a:fld>
            <a:endParaRPr lang="en-US" dirty="0">
              <a:latin typeface="Verdana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39330" y="6287669"/>
            <a:ext cx="54747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rgbClr val="7E7E7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066355A-084C-D24E-9AD2-7E4FC41EA627}" type="slidenum">
              <a:rPr lang="en-US" smtClean="0">
                <a:latin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737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917760" y="1524000"/>
            <a:ext cx="7540440" cy="1470025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dirty="0" smtClean="0">
              <a:solidFill>
                <a:schemeClr val="tx2"/>
              </a:solidFill>
            </a:endParaRP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Structure &amp; Design of Practice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The Drill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8534400" y="152400"/>
            <a:ext cx="381000" cy="381000"/>
          </a:xfrm>
          <a:prstGeom prst="ellipse">
            <a:avLst/>
          </a:prstGeom>
          <a:solidFill>
            <a:schemeClr val="bg1">
              <a:lumMod val="65000"/>
            </a:schemeClr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4057471"/>
            <a:ext cx="8001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Key Idea</a:t>
            </a:r>
            <a:r>
              <a:rPr lang="en-US" sz="2400" dirty="0" smtClean="0">
                <a:solidFill>
                  <a:schemeClr val="bg1"/>
                </a:solidFill>
              </a:rPr>
              <a:t>: Plan </a:t>
            </a:r>
            <a:r>
              <a:rPr lang="en-US" sz="2400" dirty="0">
                <a:solidFill>
                  <a:schemeClr val="bg1"/>
                </a:solidFill>
              </a:rPr>
              <a:t>a sequence of training exercises that allow participants to master key skills and then integrate complexity, ideally up to and including decision making about when to use a skill.  The key task of the coach during practice is to watch for and react to rates of mastery.</a:t>
            </a:r>
          </a:p>
        </p:txBody>
      </p:sp>
    </p:spTree>
    <p:extLst>
      <p:ext uri="{BB962C8B-B14F-4D97-AF65-F5344CB8AC3E}">
        <p14:creationId xmlns:p14="http://schemas.microsoft.com/office/powerpoint/2010/main" val="126813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/>
          <p:cNvSpPr/>
          <p:nvPr/>
        </p:nvSpPr>
        <p:spPr>
          <a:xfrm>
            <a:off x="8534400" y="152400"/>
            <a:ext cx="381000" cy="381000"/>
          </a:xfrm>
          <a:prstGeom prst="ellipse">
            <a:avLst/>
          </a:prstGeom>
          <a:solidFill>
            <a:sysClr val="window" lastClr="FFFFFF">
              <a:lumMod val="65000"/>
            </a:sysClr>
          </a:solidFill>
          <a:ln w="9525" cap="flat" cmpd="sng" algn="ctr">
            <a:solidFill>
              <a:srgbClr val="DD7B16">
                <a:shade val="95000"/>
                <a:satMod val="10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43840" y="1295400"/>
            <a:ext cx="1508760" cy="205740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prstClr val="white"/>
                </a:solidFill>
              </a:rPr>
              <a:t>Pre-Scrimmage:</a:t>
            </a:r>
          </a:p>
          <a:p>
            <a:pPr algn="ctr">
              <a:defRPr/>
            </a:pPr>
            <a:r>
              <a:rPr lang="en-US" b="1" dirty="0" smtClean="0">
                <a:solidFill>
                  <a:prstClr val="white"/>
                </a:solidFill>
              </a:rPr>
              <a:t>Integrated</a:t>
            </a:r>
          </a:p>
          <a:p>
            <a:pPr algn="ctr">
              <a:defRPr/>
            </a:pPr>
            <a:r>
              <a:rPr lang="en-US" b="1" dirty="0" smtClean="0">
                <a:solidFill>
                  <a:prstClr val="white"/>
                </a:solidFill>
              </a:rPr>
              <a:t>Practice</a:t>
            </a:r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96440" y="1295400"/>
            <a:ext cx="1508760" cy="2057400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FFDD00">
                    <a:lumMod val="40000"/>
                    <a:lumOff val="60000"/>
                  </a:srgbClr>
                </a:solidFill>
              </a:rPr>
              <a:t>Purposeful</a:t>
            </a:r>
          </a:p>
          <a:p>
            <a:pPr algn="ctr">
              <a:defRPr/>
            </a:pPr>
            <a:r>
              <a:rPr lang="en-US" b="1" dirty="0" smtClean="0">
                <a:solidFill>
                  <a:srgbClr val="FFDD00">
                    <a:lumMod val="40000"/>
                    <a:lumOff val="60000"/>
                  </a:srgbClr>
                </a:solidFill>
              </a:rPr>
              <a:t>Scrimmage 1:</a:t>
            </a:r>
          </a:p>
          <a:p>
            <a:pPr algn="ctr">
              <a:defRPr/>
            </a:pPr>
            <a:r>
              <a:rPr lang="en-US" b="1" dirty="0" smtClean="0">
                <a:solidFill>
                  <a:srgbClr val="FFDD00">
                    <a:lumMod val="40000"/>
                    <a:lumOff val="60000"/>
                  </a:srgbClr>
                </a:solidFill>
              </a:rPr>
              <a:t>Simplified Scrimmage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672840" y="1295400"/>
            <a:ext cx="1508760" cy="2057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prstClr val="white">
                    <a:lumMod val="85000"/>
                  </a:prstClr>
                </a:solidFill>
              </a:rPr>
              <a:t>Purposeful</a:t>
            </a:r>
          </a:p>
          <a:p>
            <a:pPr algn="ctr">
              <a:defRPr/>
            </a:pPr>
            <a:r>
              <a:rPr lang="en-US" b="1" dirty="0" smtClean="0">
                <a:solidFill>
                  <a:prstClr val="white">
                    <a:lumMod val="85000"/>
                  </a:prstClr>
                </a:solidFill>
              </a:rPr>
              <a:t>Scrimmage 2:</a:t>
            </a:r>
            <a:endParaRPr lang="en-US" b="1" dirty="0">
              <a:solidFill>
                <a:prstClr val="white">
                  <a:lumMod val="85000"/>
                </a:prstClr>
              </a:solidFill>
            </a:endParaRPr>
          </a:p>
          <a:p>
            <a:pPr algn="ctr">
              <a:defRPr/>
            </a:pPr>
            <a:r>
              <a:rPr lang="en-US" b="1" dirty="0" smtClean="0">
                <a:solidFill>
                  <a:prstClr val="white">
                    <a:lumMod val="85000"/>
                  </a:prstClr>
                </a:solidFill>
              </a:rPr>
              <a:t>Design Parameters</a:t>
            </a:r>
            <a:endParaRPr lang="en-US" b="1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81200" y="3858161"/>
            <a:ext cx="6858000" cy="286232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prstClr val="white">
                    <a:lumMod val="85000"/>
                  </a:prstClr>
                </a:solidFill>
              </a:rPr>
              <a:t>Increasingly realistic </a:t>
            </a:r>
            <a:r>
              <a:rPr lang="en-US" sz="2000" dirty="0">
                <a:solidFill>
                  <a:prstClr val="white">
                    <a:lumMod val="85000"/>
                  </a:prstClr>
                </a:solidFill>
              </a:rPr>
              <a:t>performance environment</a:t>
            </a:r>
            <a:r>
              <a:rPr lang="en-US" sz="2000" dirty="0" smtClean="0">
                <a:solidFill>
                  <a:prstClr val="white">
                    <a:lumMod val="85000"/>
                  </a:prstClr>
                </a:solidFill>
              </a:rPr>
              <a:t> but set rules to shape actions.  </a:t>
            </a:r>
          </a:p>
          <a:p>
            <a:endParaRPr lang="en-US" sz="2000" dirty="0">
              <a:solidFill>
                <a:prstClr val="white">
                  <a:lumMod val="85000"/>
                </a:prstClr>
              </a:solidFill>
            </a:endParaRPr>
          </a:p>
          <a:p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Examples</a:t>
            </a:r>
            <a:r>
              <a:rPr lang="en-US" sz="2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: balance numbers to first execute first w advantage of numbers (10 v 9); then even (10.v 10); then short (10 v 10).</a:t>
            </a:r>
          </a:p>
          <a:p>
            <a:r>
              <a:rPr lang="en-US" sz="2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Each attack must begin at the back with ball going to #2 or #5.</a:t>
            </a:r>
          </a:p>
          <a:p>
            <a:endParaRPr lang="en-US" sz="2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endParaRPr lang="en-US" sz="2000" dirty="0" smtClean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76200"/>
            <a:ext cx="9144000" cy="576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>
                <a:solidFill>
                  <a:srgbClr val="FFDE22"/>
                </a:solidFill>
              </a:rPr>
              <a:t>Scrimmage </a:t>
            </a:r>
            <a:r>
              <a:rPr lang="en-US" sz="3200" dirty="0" smtClean="0">
                <a:solidFill>
                  <a:srgbClr val="FFDE22"/>
                </a:solidFill>
              </a:rPr>
              <a:t>Design: </a:t>
            </a:r>
            <a:r>
              <a:rPr lang="en-US" sz="3200" dirty="0">
                <a:solidFill>
                  <a:srgbClr val="FFDE22"/>
                </a:solidFill>
              </a:rPr>
              <a:t>Stages and </a:t>
            </a:r>
            <a:r>
              <a:rPr lang="en-US" sz="3200" dirty="0" smtClean="0">
                <a:solidFill>
                  <a:srgbClr val="FFDE22"/>
                </a:solidFill>
              </a:rPr>
              <a:t>Types</a:t>
            </a:r>
          </a:p>
        </p:txBody>
      </p:sp>
    </p:spTree>
    <p:extLst>
      <p:ext uri="{BB962C8B-B14F-4D97-AF65-F5344CB8AC3E}">
        <p14:creationId xmlns:p14="http://schemas.microsoft.com/office/powerpoint/2010/main" val="320918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/>
          <p:cNvSpPr/>
          <p:nvPr/>
        </p:nvSpPr>
        <p:spPr>
          <a:xfrm>
            <a:off x="8534400" y="152400"/>
            <a:ext cx="381000" cy="381000"/>
          </a:xfrm>
          <a:prstGeom prst="ellipse">
            <a:avLst/>
          </a:prstGeom>
          <a:solidFill>
            <a:sysClr val="window" lastClr="FFFFFF">
              <a:lumMod val="65000"/>
            </a:sysClr>
          </a:solidFill>
          <a:ln w="9525" cap="flat" cmpd="sng" algn="ctr">
            <a:solidFill>
              <a:srgbClr val="DD7B16">
                <a:shade val="95000"/>
                <a:satMod val="10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57400" y="4114800"/>
            <a:ext cx="6858000" cy="707886"/>
          </a:xfrm>
          <a:prstGeom prst="rect">
            <a:avLst/>
          </a:prstGeom>
          <a:noFill/>
          <a:ln>
            <a:solidFill>
              <a:srgbClr val="FF9FFF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9FFF"/>
                </a:solidFill>
              </a:rPr>
              <a:t>“As if it was a game” but with pause points as needed for feedback. </a:t>
            </a:r>
            <a:endParaRPr lang="en-US" sz="2000" dirty="0">
              <a:solidFill>
                <a:srgbClr val="FF9FF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49240" y="1295400"/>
            <a:ext cx="1508760" cy="2057400"/>
          </a:xfrm>
          <a:prstGeom prst="rect">
            <a:avLst/>
          </a:prstGeom>
          <a:noFill/>
          <a:ln>
            <a:solidFill>
              <a:srgbClr val="FF9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FF9FFF"/>
                </a:solidFill>
              </a:rPr>
              <a:t>Purposeful</a:t>
            </a:r>
          </a:p>
          <a:p>
            <a:pPr algn="ctr">
              <a:defRPr/>
            </a:pPr>
            <a:r>
              <a:rPr lang="en-US" b="1" dirty="0" smtClean="0">
                <a:solidFill>
                  <a:srgbClr val="FF9FFF"/>
                </a:solidFill>
              </a:rPr>
              <a:t>Scrimmage 3:</a:t>
            </a:r>
            <a:endParaRPr lang="en-US" b="1" dirty="0">
              <a:solidFill>
                <a:srgbClr val="FF9FFF"/>
              </a:solidFill>
            </a:endParaRPr>
          </a:p>
          <a:p>
            <a:pPr algn="ctr">
              <a:defRPr/>
            </a:pPr>
            <a:r>
              <a:rPr lang="en-US" b="1" dirty="0" smtClean="0">
                <a:solidFill>
                  <a:srgbClr val="FF9FFF"/>
                </a:solidFill>
              </a:rPr>
              <a:t>Replication Scrimmage</a:t>
            </a:r>
            <a:endParaRPr lang="en-US" b="1" dirty="0">
              <a:solidFill>
                <a:srgbClr val="FF9FFF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43840" y="1295400"/>
            <a:ext cx="1508760" cy="205740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prstClr val="white"/>
                </a:solidFill>
              </a:rPr>
              <a:t>Pre-Scrimmage:</a:t>
            </a:r>
          </a:p>
          <a:p>
            <a:pPr algn="ctr">
              <a:defRPr/>
            </a:pPr>
            <a:r>
              <a:rPr lang="en-US" b="1" dirty="0" smtClean="0">
                <a:solidFill>
                  <a:prstClr val="white"/>
                </a:solidFill>
              </a:rPr>
              <a:t>Integrated</a:t>
            </a:r>
          </a:p>
          <a:p>
            <a:pPr algn="ctr">
              <a:defRPr/>
            </a:pPr>
            <a:r>
              <a:rPr lang="en-US" b="1" dirty="0" smtClean="0">
                <a:solidFill>
                  <a:prstClr val="white"/>
                </a:solidFill>
              </a:rPr>
              <a:t>Practice</a:t>
            </a:r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96440" y="1295400"/>
            <a:ext cx="1508760" cy="2057400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FFDD00">
                    <a:lumMod val="40000"/>
                    <a:lumOff val="60000"/>
                  </a:srgbClr>
                </a:solidFill>
              </a:rPr>
              <a:t>Purposeful</a:t>
            </a:r>
          </a:p>
          <a:p>
            <a:pPr algn="ctr">
              <a:defRPr/>
            </a:pPr>
            <a:r>
              <a:rPr lang="en-US" b="1" dirty="0" smtClean="0">
                <a:solidFill>
                  <a:srgbClr val="FFDD00">
                    <a:lumMod val="40000"/>
                    <a:lumOff val="60000"/>
                  </a:srgbClr>
                </a:solidFill>
              </a:rPr>
              <a:t>Scrimmage 1:</a:t>
            </a:r>
          </a:p>
          <a:p>
            <a:pPr algn="ctr">
              <a:defRPr/>
            </a:pPr>
            <a:r>
              <a:rPr lang="en-US" b="1" dirty="0" smtClean="0">
                <a:solidFill>
                  <a:srgbClr val="FFDD00">
                    <a:lumMod val="40000"/>
                    <a:lumOff val="60000"/>
                  </a:srgbClr>
                </a:solidFill>
              </a:rPr>
              <a:t>Simplified Scrimmage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672840" y="1295400"/>
            <a:ext cx="1508760" cy="2057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prstClr val="white">
                    <a:lumMod val="85000"/>
                  </a:prstClr>
                </a:solidFill>
              </a:rPr>
              <a:t>Purposeful</a:t>
            </a:r>
          </a:p>
          <a:p>
            <a:pPr algn="ctr">
              <a:defRPr/>
            </a:pPr>
            <a:r>
              <a:rPr lang="en-US" b="1" dirty="0" smtClean="0">
                <a:solidFill>
                  <a:prstClr val="white">
                    <a:lumMod val="85000"/>
                  </a:prstClr>
                </a:solidFill>
              </a:rPr>
              <a:t>Scrimmage 2:</a:t>
            </a:r>
            <a:endParaRPr lang="en-US" b="1" dirty="0">
              <a:solidFill>
                <a:prstClr val="white">
                  <a:lumMod val="85000"/>
                </a:prstClr>
              </a:solidFill>
            </a:endParaRPr>
          </a:p>
          <a:p>
            <a:pPr algn="ctr">
              <a:defRPr/>
            </a:pPr>
            <a:r>
              <a:rPr lang="en-US" b="1" dirty="0" smtClean="0">
                <a:solidFill>
                  <a:prstClr val="white">
                    <a:lumMod val="85000"/>
                  </a:prstClr>
                </a:solidFill>
              </a:rPr>
              <a:t>Design Parameters</a:t>
            </a:r>
            <a:endParaRPr lang="en-US" b="1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76200"/>
            <a:ext cx="9144000" cy="576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>
                <a:solidFill>
                  <a:srgbClr val="FFDE22"/>
                </a:solidFill>
              </a:rPr>
              <a:t>Scrimmage </a:t>
            </a:r>
            <a:r>
              <a:rPr lang="en-US" sz="3200" dirty="0" smtClean="0">
                <a:solidFill>
                  <a:srgbClr val="FFDE22"/>
                </a:solidFill>
              </a:rPr>
              <a:t>Design: </a:t>
            </a:r>
            <a:r>
              <a:rPr lang="en-US" sz="3200" dirty="0">
                <a:solidFill>
                  <a:srgbClr val="FFDE22"/>
                </a:solidFill>
              </a:rPr>
              <a:t>Stages and </a:t>
            </a:r>
            <a:r>
              <a:rPr lang="en-US" sz="3200" dirty="0" smtClean="0">
                <a:solidFill>
                  <a:srgbClr val="FFDE22"/>
                </a:solidFill>
              </a:rPr>
              <a:t>Types</a:t>
            </a:r>
          </a:p>
        </p:txBody>
      </p:sp>
    </p:spTree>
    <p:extLst>
      <p:ext uri="{BB962C8B-B14F-4D97-AF65-F5344CB8AC3E}">
        <p14:creationId xmlns:p14="http://schemas.microsoft.com/office/powerpoint/2010/main" val="255551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/>
          <p:cNvSpPr/>
          <p:nvPr/>
        </p:nvSpPr>
        <p:spPr>
          <a:xfrm>
            <a:off x="8534400" y="152400"/>
            <a:ext cx="381000" cy="381000"/>
          </a:xfrm>
          <a:prstGeom prst="ellipse">
            <a:avLst/>
          </a:prstGeom>
          <a:solidFill>
            <a:sysClr val="window" lastClr="FFFFFF">
              <a:lumMod val="65000"/>
            </a:sysClr>
          </a:solidFill>
          <a:ln w="9525" cap="flat" cmpd="sng" algn="ctr">
            <a:solidFill>
              <a:srgbClr val="DD7B16">
                <a:shade val="95000"/>
                <a:satMod val="10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" y="925354"/>
            <a:ext cx="8610600" cy="526297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arenR"/>
            </a:pPr>
            <a:r>
              <a:rPr lang="en-US" sz="2400" dirty="0" smtClean="0">
                <a:solidFill>
                  <a:srgbClr val="12C1DF">
                    <a:lumMod val="60000"/>
                    <a:lumOff val="40000"/>
                  </a:srgbClr>
                </a:solidFill>
              </a:rPr>
              <a:t>Break in Play: 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12C1DF">
                    <a:lumMod val="60000"/>
                    <a:lumOff val="40000"/>
                  </a:srgbClr>
                </a:solidFill>
              </a:rPr>
              <a:t>“Pause. Let’s talk about that.”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12C1DF">
                    <a:lumMod val="60000"/>
                    <a:lumOff val="40000"/>
                  </a:srgbClr>
                </a:solidFill>
              </a:rPr>
              <a:t>Feedback: 30 seconds/one idea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12C1DF">
                    <a:lumMod val="60000"/>
                    <a:lumOff val="40000"/>
                  </a:srgbClr>
                </a:solidFill>
              </a:rPr>
              <a:t>Roll back:  “Try it again from there”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12C1DF">
                    <a:lumMod val="60000"/>
                    <a:lumOff val="40000"/>
                  </a:srgbClr>
                </a:solidFill>
              </a:rPr>
              <a:t>Roll on: Roll back and keep going</a:t>
            </a:r>
          </a:p>
          <a:p>
            <a:pPr lvl="1"/>
            <a:endParaRPr lang="en-US" sz="2400" dirty="0" smtClean="0">
              <a:solidFill>
                <a:srgbClr val="12C1DF">
                  <a:lumMod val="60000"/>
                  <a:lumOff val="40000"/>
                </a:srgbClr>
              </a:solidFill>
            </a:endParaRPr>
          </a:p>
          <a:p>
            <a:r>
              <a:rPr lang="en-US" sz="2400" dirty="0" smtClean="0">
                <a:solidFill>
                  <a:srgbClr val="12C1DF">
                    <a:lumMod val="60000"/>
                    <a:lumOff val="40000"/>
                  </a:srgbClr>
                </a:solidFill>
              </a:rPr>
              <a:t>2) Natural Stopping </a:t>
            </a:r>
            <a:r>
              <a:rPr lang="en-US" sz="2400" dirty="0">
                <a:solidFill>
                  <a:srgbClr val="12C1DF">
                    <a:lumMod val="60000"/>
                    <a:lumOff val="40000"/>
                  </a:srgbClr>
                </a:solidFill>
              </a:rPr>
              <a:t>P</a:t>
            </a:r>
            <a:r>
              <a:rPr lang="en-US" sz="2400" dirty="0" smtClean="0">
                <a:solidFill>
                  <a:srgbClr val="12C1DF">
                    <a:lumMod val="60000"/>
                    <a:lumOff val="40000"/>
                  </a:srgbClr>
                </a:solidFill>
              </a:rPr>
              <a:t>oint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12C1DF">
                    <a:lumMod val="60000"/>
                    <a:lumOff val="40000"/>
                  </a:srgbClr>
                </a:solidFill>
              </a:rPr>
              <a:t>Great. Let’s stop here for a second and reflect before you go on to the IP</a:t>
            </a:r>
          </a:p>
          <a:p>
            <a:pPr lvl="1"/>
            <a:endParaRPr lang="en-US" sz="2400" dirty="0" smtClean="0">
              <a:solidFill>
                <a:srgbClr val="12C1DF">
                  <a:lumMod val="60000"/>
                  <a:lumOff val="40000"/>
                </a:srgbClr>
              </a:solidFill>
            </a:endParaRPr>
          </a:p>
          <a:p>
            <a:r>
              <a:rPr lang="en-US" sz="2400" dirty="0" smtClean="0">
                <a:solidFill>
                  <a:srgbClr val="12C1DF">
                    <a:lumMod val="60000"/>
                    <a:lumOff val="40000"/>
                  </a:srgbClr>
                </a:solidFill>
              </a:rPr>
              <a:t>3) Real Time Feedback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12C1DF">
                    <a:lumMod val="60000"/>
                    <a:lumOff val="40000"/>
                  </a:srgbClr>
                </a:solidFill>
              </a:rPr>
              <a:t>Total focus: 1 thing; economy of language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12C1DF">
                    <a:lumMod val="60000"/>
                    <a:lumOff val="40000"/>
                  </a:srgbClr>
                </a:solidFill>
              </a:rPr>
              <a:t>Data feedback (signal to circulate)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12C1DF">
                    <a:lumMod val="60000"/>
                    <a:lumOff val="40000"/>
                  </a:srgbClr>
                </a:solidFill>
              </a:rPr>
              <a:t>Model: “Try it like this.”  VERY FAST</a:t>
            </a:r>
            <a:endParaRPr lang="en-US" sz="2400" dirty="0">
              <a:solidFill>
                <a:srgbClr val="12C1DF">
                  <a:lumMod val="60000"/>
                  <a:lumOff val="40000"/>
                </a:srgbClr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76200"/>
            <a:ext cx="9144000" cy="576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>
                <a:solidFill>
                  <a:srgbClr val="FFDE22"/>
                </a:solidFill>
              </a:rPr>
              <a:t>Feedback During Scrimmage</a:t>
            </a:r>
          </a:p>
        </p:txBody>
      </p:sp>
    </p:spTree>
    <p:extLst>
      <p:ext uri="{BB962C8B-B14F-4D97-AF65-F5344CB8AC3E}">
        <p14:creationId xmlns:p14="http://schemas.microsoft.com/office/powerpoint/2010/main" val="368661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-12700"/>
            <a:ext cx="8686800" cy="603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76200"/>
            <a:ext cx="8686800" cy="598488"/>
          </a:xfrm>
          <a:prstGeom prst="rect">
            <a:avLst/>
          </a:prstGeom>
          <a:solidFill>
            <a:srgbClr val="484848">
              <a:alpha val="80000"/>
            </a:srgbClr>
          </a:solidFill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dirty="0" smtClean="0">
                <a:solidFill>
                  <a:srgbClr val="FFDE22"/>
                </a:solidFill>
              </a:rPr>
              <a:t>The Single Most Important Teaching Skill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4800600"/>
            <a:ext cx="8686800" cy="914400"/>
          </a:xfrm>
          <a:prstGeom prst="rect">
            <a:avLst/>
          </a:prstGeom>
          <a:solidFill>
            <a:srgbClr val="484848">
              <a:alpha val="80000"/>
            </a:srgbClr>
          </a:solidFill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2800" dirty="0" smtClean="0">
                <a:solidFill>
                  <a:srgbClr val="FFDE22"/>
                </a:solidFill>
                <a:latin typeface="Franklin Gothic Book"/>
              </a:rPr>
              <a:t>Recognize and act on the difference between “I taught it” and “they learned it.”</a:t>
            </a:r>
          </a:p>
        </p:txBody>
      </p:sp>
      <p:sp>
        <p:nvSpPr>
          <p:cNvPr id="8" name="Oval 7"/>
          <p:cNvSpPr/>
          <p:nvPr/>
        </p:nvSpPr>
        <p:spPr>
          <a:xfrm>
            <a:off x="8534400" y="152400"/>
            <a:ext cx="381000" cy="381000"/>
          </a:xfrm>
          <a:prstGeom prst="ellipse">
            <a:avLst/>
          </a:prstGeom>
          <a:solidFill>
            <a:sysClr val="window" lastClr="FFFFFF">
              <a:lumMod val="65000"/>
            </a:sysClr>
          </a:solidFill>
          <a:ln w="9525" cap="flat" cmpd="sng" algn="ctr">
            <a:solidFill>
              <a:srgbClr val="DD7B16">
                <a:shade val="95000"/>
                <a:satMod val="10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39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-12700"/>
            <a:ext cx="8686800" cy="603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76200"/>
            <a:ext cx="8686800" cy="598488"/>
          </a:xfrm>
          <a:prstGeom prst="rect">
            <a:avLst/>
          </a:prstGeom>
          <a:solidFill>
            <a:srgbClr val="484848">
              <a:alpha val="80000"/>
            </a:srgbClr>
          </a:solidFill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dirty="0" smtClean="0">
                <a:solidFill>
                  <a:srgbClr val="FFDE22"/>
                </a:solidFill>
              </a:rPr>
              <a:t>The Single Most Important Teaching Skill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3581400"/>
            <a:ext cx="8686800" cy="2286000"/>
          </a:xfrm>
          <a:prstGeom prst="rect">
            <a:avLst/>
          </a:prstGeom>
          <a:solidFill>
            <a:srgbClr val="484848">
              <a:alpha val="80000"/>
            </a:srgbClr>
          </a:solidFill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2800" dirty="0" smtClean="0">
                <a:solidFill>
                  <a:srgbClr val="FFDE22"/>
                </a:solidFill>
                <a:latin typeface="Franklin Gothic Book"/>
              </a:rPr>
              <a:t>Observe intensively for mastery of small number of specific skills during each round. React accordingly (re-master or integrate) and without frustration.</a:t>
            </a:r>
          </a:p>
          <a:p>
            <a:pPr algn="ctr">
              <a:defRPr/>
            </a:pPr>
            <a:r>
              <a:rPr lang="en-US" sz="2800" dirty="0" smtClean="0">
                <a:solidFill>
                  <a:srgbClr val="FFDE22"/>
                </a:solidFill>
                <a:latin typeface="Franklin Gothic Book"/>
              </a:rPr>
              <a:t>More Wooden: “Never mistake activity for achievement.” </a:t>
            </a:r>
          </a:p>
        </p:txBody>
      </p:sp>
      <p:sp>
        <p:nvSpPr>
          <p:cNvPr id="8" name="Oval 7"/>
          <p:cNvSpPr/>
          <p:nvPr/>
        </p:nvSpPr>
        <p:spPr>
          <a:xfrm>
            <a:off x="8534400" y="152400"/>
            <a:ext cx="381000" cy="381000"/>
          </a:xfrm>
          <a:prstGeom prst="ellipse">
            <a:avLst/>
          </a:prstGeom>
          <a:solidFill>
            <a:sysClr val="window" lastClr="FFFFFF">
              <a:lumMod val="65000"/>
            </a:sysClr>
          </a:solidFill>
          <a:ln w="9525" cap="flat" cmpd="sng" algn="ctr">
            <a:solidFill>
              <a:srgbClr val="DD7B16">
                <a:shade val="95000"/>
                <a:satMod val="10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5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/>
          <p:cNvSpPr/>
          <p:nvPr/>
        </p:nvSpPr>
        <p:spPr>
          <a:xfrm>
            <a:off x="8534400" y="152400"/>
            <a:ext cx="381000" cy="381000"/>
          </a:xfrm>
          <a:prstGeom prst="ellipse">
            <a:avLst/>
          </a:prstGeom>
          <a:solidFill>
            <a:sysClr val="window" lastClr="FFFFFF">
              <a:lumMod val="65000"/>
            </a:sysClr>
          </a:solidFill>
          <a:ln w="9525" cap="flat" cmpd="sng" algn="ctr">
            <a:solidFill>
              <a:srgbClr val="DD7B16">
                <a:shade val="95000"/>
                <a:satMod val="10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101340" y="2648965"/>
            <a:ext cx="1303020" cy="1140114"/>
          </a:xfrm>
          <a:prstGeom prst="rect">
            <a:avLst/>
          </a:prstGeom>
          <a:solidFill>
            <a:schemeClr val="bg1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4C4C4C">
                    <a:lumMod val="50000"/>
                  </a:srgbClr>
                </a:solidFill>
              </a:rPr>
              <a:t>Initial </a:t>
            </a:r>
          </a:p>
          <a:p>
            <a:pPr algn="ctr">
              <a:defRPr/>
            </a:pPr>
            <a:r>
              <a:rPr lang="en-US" b="1" dirty="0">
                <a:solidFill>
                  <a:srgbClr val="4C4C4C">
                    <a:lumMod val="50000"/>
                  </a:srgbClr>
                </a:solidFill>
              </a:rPr>
              <a:t>Execution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693364" y="2568476"/>
            <a:ext cx="1371600" cy="573603"/>
          </a:xfrm>
          <a:prstGeom prst="rect">
            <a:avLst/>
          </a:prstGeom>
          <a:solidFill>
            <a:schemeClr val="bg1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rgbClr val="4C4C4C">
                    <a:lumMod val="50000"/>
                  </a:srgbClr>
                </a:solidFill>
              </a:rPr>
              <a:t>Integrate</a:t>
            </a:r>
            <a:endParaRPr lang="en-US" b="1" dirty="0">
              <a:solidFill>
                <a:srgbClr val="4C4C4C">
                  <a:lumMod val="50000"/>
                </a:srgbClr>
              </a:solidFill>
            </a:endParaRPr>
          </a:p>
        </p:txBody>
      </p:sp>
      <p:sp>
        <p:nvSpPr>
          <p:cNvPr id="30" name="Curved Up Arrow 29"/>
          <p:cNvSpPr/>
          <p:nvPr/>
        </p:nvSpPr>
        <p:spPr>
          <a:xfrm flipH="1">
            <a:off x="3947160" y="3863876"/>
            <a:ext cx="884237" cy="304800"/>
          </a:xfrm>
          <a:prstGeom prst="curvedUpArrow">
            <a:avLst/>
          </a:prstGeom>
          <a:solidFill>
            <a:srgbClr val="FF0000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4C4C4C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700016" y="3290273"/>
            <a:ext cx="1371600" cy="573603"/>
          </a:xfrm>
          <a:prstGeom prst="rect">
            <a:avLst/>
          </a:prstGeom>
          <a:solidFill>
            <a:schemeClr val="bg1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rgbClr val="4C4C4C">
                    <a:lumMod val="50000"/>
                  </a:srgbClr>
                </a:solidFill>
              </a:rPr>
              <a:t>Re-Master</a:t>
            </a:r>
            <a:endParaRPr lang="en-US" b="1" dirty="0">
              <a:solidFill>
                <a:srgbClr val="4C4C4C">
                  <a:lumMod val="50000"/>
                </a:srgbClr>
              </a:solidFill>
            </a:endParaRPr>
          </a:p>
        </p:txBody>
      </p:sp>
      <p:sp>
        <p:nvSpPr>
          <p:cNvPr id="5" name="Striped Right Arrow 4"/>
          <p:cNvSpPr/>
          <p:nvPr/>
        </p:nvSpPr>
        <p:spPr>
          <a:xfrm rot="2384487">
            <a:off x="4081218" y="2273903"/>
            <a:ext cx="769755" cy="220822"/>
          </a:xfrm>
          <a:prstGeom prst="stripedRightArrow">
            <a:avLst>
              <a:gd name="adj1" fmla="val 51922"/>
              <a:gd name="adj2" fmla="val 50000"/>
            </a:avLst>
          </a:prstGeom>
          <a:solidFill>
            <a:srgbClr val="FF0000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triped Right Arrow 5"/>
          <p:cNvSpPr/>
          <p:nvPr/>
        </p:nvSpPr>
        <p:spPr>
          <a:xfrm rot="20242980">
            <a:off x="4348505" y="2948037"/>
            <a:ext cx="427037" cy="191202"/>
          </a:xfrm>
          <a:prstGeom prst="stripedRightArrow">
            <a:avLst/>
          </a:prstGeom>
          <a:solidFill>
            <a:schemeClr val="tx2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Striped Right Arrow 38"/>
          <p:cNvSpPr/>
          <p:nvPr/>
        </p:nvSpPr>
        <p:spPr>
          <a:xfrm rot="1330579">
            <a:off x="4348451" y="3294351"/>
            <a:ext cx="427037" cy="191202"/>
          </a:xfrm>
          <a:prstGeom prst="stripedRightArrow">
            <a:avLst/>
          </a:prstGeom>
          <a:solidFill>
            <a:schemeClr val="tx2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445964" y="2568476"/>
            <a:ext cx="1371600" cy="573603"/>
          </a:xfrm>
          <a:prstGeom prst="rect">
            <a:avLst/>
          </a:prstGeom>
          <a:solidFill>
            <a:schemeClr val="bg1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rgbClr val="4C4C4C">
                    <a:lumMod val="50000"/>
                  </a:srgbClr>
                </a:solidFill>
              </a:rPr>
              <a:t>Integrate</a:t>
            </a:r>
            <a:endParaRPr lang="en-US" b="1" dirty="0">
              <a:solidFill>
                <a:srgbClr val="4C4C4C">
                  <a:lumMod val="50000"/>
                </a:srgbClr>
              </a:solidFill>
            </a:endParaRPr>
          </a:p>
        </p:txBody>
      </p:sp>
      <p:sp>
        <p:nvSpPr>
          <p:cNvPr id="24" name="Curved Up Arrow 23"/>
          <p:cNvSpPr/>
          <p:nvPr/>
        </p:nvSpPr>
        <p:spPr>
          <a:xfrm flipH="1">
            <a:off x="5699760" y="3863876"/>
            <a:ext cx="884237" cy="304800"/>
          </a:xfrm>
          <a:prstGeom prst="curvedUpArrow">
            <a:avLst/>
          </a:prstGeom>
          <a:solidFill>
            <a:srgbClr val="FF0000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4C4C4C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452616" y="3290273"/>
            <a:ext cx="1371600" cy="573603"/>
          </a:xfrm>
          <a:prstGeom prst="rect">
            <a:avLst/>
          </a:prstGeom>
          <a:solidFill>
            <a:schemeClr val="bg1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rgbClr val="4C4C4C">
                    <a:lumMod val="50000"/>
                  </a:srgbClr>
                </a:solidFill>
              </a:rPr>
              <a:t>Re-Master</a:t>
            </a:r>
            <a:endParaRPr lang="en-US" b="1" dirty="0">
              <a:solidFill>
                <a:srgbClr val="4C4C4C">
                  <a:lumMod val="50000"/>
                </a:srgbClr>
              </a:solidFill>
            </a:endParaRPr>
          </a:p>
        </p:txBody>
      </p:sp>
      <p:sp>
        <p:nvSpPr>
          <p:cNvPr id="27" name="Striped Right Arrow 26"/>
          <p:cNvSpPr/>
          <p:nvPr/>
        </p:nvSpPr>
        <p:spPr>
          <a:xfrm rot="2384487">
            <a:off x="5833818" y="2273903"/>
            <a:ext cx="769755" cy="220822"/>
          </a:xfrm>
          <a:prstGeom prst="stripedRightArrow">
            <a:avLst>
              <a:gd name="adj1" fmla="val 51922"/>
              <a:gd name="adj2" fmla="val 50000"/>
            </a:avLst>
          </a:prstGeom>
          <a:solidFill>
            <a:srgbClr val="FF0000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3794760" y="2079514"/>
            <a:ext cx="304800" cy="304800"/>
          </a:xfrm>
          <a:prstGeom prst="ellipse">
            <a:avLst/>
          </a:prstGeom>
          <a:solidFill>
            <a:schemeClr val="bg1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399CC"/>
                </a:solidFill>
              </a:rPr>
              <a:t>*</a:t>
            </a:r>
          </a:p>
        </p:txBody>
      </p:sp>
      <p:sp>
        <p:nvSpPr>
          <p:cNvPr id="34" name="Oval 33"/>
          <p:cNvSpPr/>
          <p:nvPr/>
        </p:nvSpPr>
        <p:spPr>
          <a:xfrm>
            <a:off x="5547360" y="2053353"/>
            <a:ext cx="304800" cy="304800"/>
          </a:xfrm>
          <a:prstGeom prst="ellipse">
            <a:avLst/>
          </a:prstGeom>
          <a:solidFill>
            <a:schemeClr val="bg1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399CC"/>
                </a:solidFill>
              </a:rPr>
              <a:t>*</a:t>
            </a: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3810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i="1" dirty="0">
                <a:solidFill>
                  <a:srgbClr val="FFDE22"/>
                </a:solidFill>
              </a:rPr>
              <a:t>CFU</a:t>
            </a:r>
            <a:r>
              <a:rPr lang="en-US" sz="3600" dirty="0">
                <a:solidFill>
                  <a:srgbClr val="FFDE22"/>
                </a:solidFill>
              </a:rPr>
              <a:t> During Typical Training</a:t>
            </a:r>
            <a:endParaRPr lang="en-US" sz="3600" dirty="0" smtClean="0">
              <a:solidFill>
                <a:srgbClr val="FFDE22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295400" y="2644678"/>
            <a:ext cx="1508760" cy="1144401"/>
          </a:xfrm>
          <a:prstGeom prst="rect">
            <a:avLst/>
          </a:prstGeom>
          <a:solidFill>
            <a:schemeClr val="bg1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rgbClr val="4C4C4C">
                    <a:lumMod val="50000"/>
                  </a:srgbClr>
                </a:solidFill>
              </a:rPr>
              <a:t>Intro: Describe and Model</a:t>
            </a:r>
            <a:endParaRPr lang="en-US" b="1" dirty="0">
              <a:solidFill>
                <a:srgbClr val="4C4C4C">
                  <a:lumMod val="50000"/>
                </a:srgbClr>
              </a:solidFill>
            </a:endParaRPr>
          </a:p>
        </p:txBody>
      </p:sp>
      <p:sp>
        <p:nvSpPr>
          <p:cNvPr id="45" name="Up Arrow 44"/>
          <p:cNvSpPr/>
          <p:nvPr/>
        </p:nvSpPr>
        <p:spPr>
          <a:xfrm>
            <a:off x="3505200" y="4304211"/>
            <a:ext cx="228600" cy="1334589"/>
          </a:xfrm>
          <a:prstGeom prst="upArrow">
            <a:avLst/>
          </a:prstGeom>
          <a:solidFill>
            <a:schemeClr val="tx2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8458200" y="3657600"/>
            <a:ext cx="76200" cy="76200"/>
          </a:xfrm>
          <a:prstGeom prst="ellipse">
            <a:avLst/>
          </a:prstGeom>
          <a:solidFill>
            <a:schemeClr val="tx2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DE22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8610600" y="3657600"/>
            <a:ext cx="76200" cy="76200"/>
          </a:xfrm>
          <a:prstGeom prst="ellipse">
            <a:avLst/>
          </a:prstGeom>
          <a:solidFill>
            <a:schemeClr val="tx2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DE22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8763000" y="3657600"/>
            <a:ext cx="76200" cy="76200"/>
          </a:xfrm>
          <a:prstGeom prst="ellipse">
            <a:avLst/>
          </a:prstGeom>
          <a:solidFill>
            <a:schemeClr val="tx2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DE22"/>
              </a:solidFill>
            </a:endParaRPr>
          </a:p>
        </p:txBody>
      </p:sp>
      <p:sp>
        <p:nvSpPr>
          <p:cNvPr id="49" name="Up Arrow 48"/>
          <p:cNvSpPr/>
          <p:nvPr/>
        </p:nvSpPr>
        <p:spPr>
          <a:xfrm>
            <a:off x="5029200" y="4304211"/>
            <a:ext cx="228600" cy="1334589"/>
          </a:xfrm>
          <a:prstGeom prst="upArrow">
            <a:avLst/>
          </a:prstGeom>
          <a:solidFill>
            <a:schemeClr val="tx2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0" name="Up Arrow 49"/>
          <p:cNvSpPr/>
          <p:nvPr/>
        </p:nvSpPr>
        <p:spPr>
          <a:xfrm>
            <a:off x="6781800" y="4304211"/>
            <a:ext cx="228600" cy="1334589"/>
          </a:xfrm>
          <a:prstGeom prst="upArrow">
            <a:avLst/>
          </a:prstGeom>
          <a:solidFill>
            <a:schemeClr val="tx2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57400" y="5646003"/>
            <a:ext cx="6553200" cy="830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3">
                    <a:lumMod val="25000"/>
                    <a:lumOff val="75000"/>
                  </a:schemeClr>
                </a:solidFill>
              </a:rPr>
              <a:t>Tracking mastery here, during execution, is the key skill of a teacher/coach.</a:t>
            </a:r>
            <a:endParaRPr lang="en-US" sz="2400" dirty="0">
              <a:solidFill>
                <a:schemeClr val="accent3">
                  <a:lumMod val="25000"/>
                  <a:lumOff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11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 idx="4294967295"/>
          </p:nvPr>
        </p:nvSpPr>
        <p:spPr>
          <a:xfrm>
            <a:off x="381000" y="274638"/>
            <a:ext cx="8229600" cy="86836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600" i="1" dirty="0" smtClean="0">
                <a:solidFill>
                  <a:schemeClr val="tx2"/>
                </a:solidFill>
              </a:rPr>
              <a:t>Typical* Practice Cycle</a:t>
            </a:r>
            <a:endParaRPr lang="en-US" sz="3600" dirty="0" smtClean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3840" y="1676402"/>
            <a:ext cx="1508760" cy="1144401"/>
          </a:xfrm>
          <a:prstGeom prst="rect">
            <a:avLst/>
          </a:prstGeom>
          <a:solidFill>
            <a:schemeClr val="bg1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rgbClr val="4C4C4C">
                    <a:lumMod val="50000"/>
                  </a:srgbClr>
                </a:solidFill>
              </a:rPr>
              <a:t>Intro: Describe and Model</a:t>
            </a:r>
            <a:endParaRPr lang="en-US" b="1" dirty="0">
              <a:solidFill>
                <a:srgbClr val="4C4C4C">
                  <a:lumMod val="50000"/>
                </a:srgbClr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8534400" y="152400"/>
            <a:ext cx="381000" cy="381000"/>
          </a:xfrm>
          <a:prstGeom prst="ellipse">
            <a:avLst/>
          </a:prstGeom>
          <a:solidFill>
            <a:sysClr val="window" lastClr="FFFFFF">
              <a:lumMod val="65000"/>
            </a:sysClr>
          </a:solidFill>
          <a:ln w="9525" cap="flat" cmpd="sng" algn="ctr">
            <a:solidFill>
              <a:srgbClr val="DD7B16">
                <a:shade val="95000"/>
                <a:satMod val="10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3657600"/>
            <a:ext cx="1905000" cy="40011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4C4C4C"/>
                </a:solidFill>
              </a:rPr>
              <a:t>Share the Goal</a:t>
            </a:r>
            <a:endParaRPr lang="en-US" sz="2000" dirty="0">
              <a:solidFill>
                <a:srgbClr val="4C4C4C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2400" y="4343400"/>
            <a:ext cx="1905000" cy="40011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4C4C4C"/>
                </a:solidFill>
              </a:rPr>
              <a:t>Success Points</a:t>
            </a:r>
            <a:endParaRPr lang="en-US" sz="2000" dirty="0">
              <a:solidFill>
                <a:srgbClr val="4C4C4C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52400" y="4978400"/>
            <a:ext cx="1905000" cy="40011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4C4C4C"/>
                </a:solidFill>
              </a:rPr>
              <a:t>Model</a:t>
            </a:r>
            <a:endParaRPr lang="en-US" sz="2000" dirty="0">
              <a:solidFill>
                <a:srgbClr val="4C4C4C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52400" y="5619690"/>
            <a:ext cx="1905000" cy="40011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4C4C4C"/>
                </a:solidFill>
              </a:rPr>
              <a:t>CFU</a:t>
            </a:r>
            <a:endParaRPr lang="en-US" sz="2000" dirty="0">
              <a:solidFill>
                <a:srgbClr val="4C4C4C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209800" y="3635514"/>
            <a:ext cx="68580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4C4C4C"/>
                </a:solidFill>
              </a:rPr>
              <a:t>What am I trying to do? Intentional participants learn faster.</a:t>
            </a:r>
            <a:endParaRPr lang="en-US" sz="2000" dirty="0">
              <a:solidFill>
                <a:srgbClr val="4C4C4C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209800" y="4324290"/>
            <a:ext cx="68580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4C4C4C"/>
                </a:solidFill>
              </a:rPr>
              <a:t>Not just how to do the drill; how to do the skill really well.</a:t>
            </a:r>
            <a:endParaRPr lang="en-US" sz="2000" dirty="0">
              <a:solidFill>
                <a:srgbClr val="4C4C4C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209800" y="5619690"/>
            <a:ext cx="6858000" cy="4001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4C4C4C"/>
                </a:solidFill>
              </a:rPr>
              <a:t>The sooner you know they don’t get it the better.</a:t>
            </a:r>
            <a:endParaRPr lang="en-US" sz="2000" dirty="0">
              <a:solidFill>
                <a:srgbClr val="4C4C4C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209800" y="4953000"/>
            <a:ext cx="6858000" cy="4001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4C4C4C"/>
                </a:solidFill>
              </a:rPr>
              <a:t>Plan your model! </a:t>
            </a:r>
            <a:endParaRPr lang="en-US" sz="2000" dirty="0">
              <a:solidFill>
                <a:srgbClr val="4C4C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51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 idx="4294967295"/>
          </p:nvPr>
        </p:nvSpPr>
        <p:spPr>
          <a:xfrm>
            <a:off x="381000" y="274638"/>
            <a:ext cx="8229600" cy="86836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600" i="1" dirty="0" smtClean="0">
                <a:solidFill>
                  <a:schemeClr val="tx2"/>
                </a:solidFill>
              </a:rPr>
              <a:t>Typical* Practice Cycle</a:t>
            </a:r>
            <a:endParaRPr lang="en-US" sz="3600" dirty="0" smtClean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5820" y="1066800"/>
            <a:ext cx="297180" cy="2308324"/>
          </a:xfrm>
          <a:prstGeom prst="rect">
            <a:avLst/>
          </a:prstGeom>
          <a:solidFill>
            <a:srgbClr val="FF0000">
              <a:alpha val="49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4C4C4C"/>
                </a:solidFill>
              </a:rPr>
              <a:t>Planning</a:t>
            </a:r>
            <a:endParaRPr lang="en-US" b="1" dirty="0">
              <a:solidFill>
                <a:srgbClr val="4C4C4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1676403"/>
            <a:ext cx="1508760" cy="457197"/>
          </a:xfrm>
          <a:prstGeom prst="rect">
            <a:avLst/>
          </a:prstGeom>
          <a:solidFill>
            <a:schemeClr val="bg1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rgbClr val="4C4C4C">
                    <a:lumMod val="50000"/>
                  </a:srgbClr>
                </a:solidFill>
              </a:rPr>
              <a:t>Intro</a:t>
            </a:r>
            <a:endParaRPr lang="en-US" b="1" dirty="0">
              <a:solidFill>
                <a:srgbClr val="4C4C4C">
                  <a:lumMod val="50000"/>
                </a:srgbClr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8534400" y="152400"/>
            <a:ext cx="381000" cy="381000"/>
          </a:xfrm>
          <a:prstGeom prst="ellipse">
            <a:avLst/>
          </a:prstGeom>
          <a:solidFill>
            <a:sysClr val="window" lastClr="FFFFFF">
              <a:lumMod val="65000"/>
            </a:sysClr>
          </a:solidFill>
          <a:ln w="9525" cap="flat" cmpd="sng" algn="ctr">
            <a:solidFill>
              <a:srgbClr val="DD7B16">
                <a:shade val="95000"/>
                <a:satMod val="10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2400" y="4495800"/>
            <a:ext cx="1905000" cy="70788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4C4C4C"/>
                </a:solidFill>
              </a:rPr>
              <a:t>Plan for </a:t>
            </a:r>
          </a:p>
          <a:p>
            <a:r>
              <a:rPr lang="en-US" sz="2000" dirty="0" smtClean="0">
                <a:solidFill>
                  <a:srgbClr val="4C4C4C"/>
                </a:solidFill>
              </a:rPr>
              <a:t>Error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09800" y="4495800"/>
            <a:ext cx="68580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4C4C4C"/>
                </a:solidFill>
              </a:rPr>
              <a:t>Error in practice is inevitable. Anticipate likely errors, assess constantly, build in time to respond to errors.</a:t>
            </a:r>
            <a:endParaRPr lang="en-US" sz="2000" dirty="0">
              <a:solidFill>
                <a:srgbClr val="4C4C4C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8600" y="2133600"/>
            <a:ext cx="769620" cy="685800"/>
          </a:xfrm>
          <a:prstGeom prst="rect">
            <a:avLst/>
          </a:prstGeom>
          <a:solidFill>
            <a:schemeClr val="bg1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100" b="1" dirty="0" smtClean="0">
                <a:solidFill>
                  <a:srgbClr val="4C4C4C">
                    <a:lumMod val="50000"/>
                  </a:srgbClr>
                </a:solidFill>
              </a:rPr>
              <a:t>Describe</a:t>
            </a:r>
            <a:endParaRPr lang="en-US" sz="1100" b="1" dirty="0">
              <a:solidFill>
                <a:srgbClr val="4C4C4C">
                  <a:lumMod val="50000"/>
                </a:srgb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90600" y="2133600"/>
            <a:ext cx="746760" cy="685800"/>
          </a:xfrm>
          <a:prstGeom prst="rect">
            <a:avLst/>
          </a:prstGeom>
          <a:solidFill>
            <a:schemeClr val="bg1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b="1" dirty="0" smtClean="0">
                <a:solidFill>
                  <a:srgbClr val="4C4C4C">
                    <a:lumMod val="50000"/>
                  </a:srgbClr>
                </a:solidFill>
              </a:rPr>
              <a:t>Model</a:t>
            </a:r>
            <a:endParaRPr lang="en-US" sz="1100" b="1" dirty="0">
              <a:solidFill>
                <a:srgbClr val="4C4C4C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35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 idx="4294967295"/>
          </p:nvPr>
        </p:nvSpPr>
        <p:spPr>
          <a:xfrm>
            <a:off x="381000" y="274638"/>
            <a:ext cx="8229600" cy="86836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600" i="1" dirty="0" smtClean="0">
                <a:solidFill>
                  <a:schemeClr val="tx2"/>
                </a:solidFill>
              </a:rPr>
              <a:t>Typical* Practice Cycle</a:t>
            </a:r>
            <a:endParaRPr lang="en-US" sz="3600" dirty="0" smtClean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3840" y="1676402"/>
            <a:ext cx="1508760" cy="1144401"/>
          </a:xfrm>
          <a:prstGeom prst="rect">
            <a:avLst/>
          </a:prstGeom>
          <a:solidFill>
            <a:schemeClr val="bg1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rgbClr val="4C4C4C">
                    <a:lumMod val="50000"/>
                  </a:srgbClr>
                </a:solidFill>
              </a:rPr>
              <a:t>Intro: Describe and Model</a:t>
            </a:r>
            <a:endParaRPr lang="en-US" b="1" dirty="0">
              <a:solidFill>
                <a:srgbClr val="4C4C4C">
                  <a:lumMod val="50000"/>
                </a:srgbClr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8534400" y="152400"/>
            <a:ext cx="381000" cy="381000"/>
          </a:xfrm>
          <a:prstGeom prst="ellipse">
            <a:avLst/>
          </a:prstGeom>
          <a:solidFill>
            <a:sysClr val="window" lastClr="FFFFFF">
              <a:lumMod val="65000"/>
            </a:sysClr>
          </a:solidFill>
          <a:ln w="9525" cap="flat" cmpd="sng" algn="ctr">
            <a:solidFill>
              <a:srgbClr val="DD7B16">
                <a:shade val="95000"/>
                <a:satMod val="10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49780" y="1680689"/>
            <a:ext cx="1303020" cy="1140114"/>
          </a:xfrm>
          <a:prstGeom prst="rect">
            <a:avLst/>
          </a:prstGeom>
          <a:solidFill>
            <a:schemeClr val="bg1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4C4C4C">
                    <a:lumMod val="50000"/>
                  </a:srgbClr>
                </a:solidFill>
              </a:rPr>
              <a:t>Initial </a:t>
            </a:r>
          </a:p>
          <a:p>
            <a:pPr algn="ctr">
              <a:defRPr/>
            </a:pPr>
            <a:r>
              <a:rPr lang="en-US" b="1" dirty="0">
                <a:solidFill>
                  <a:srgbClr val="4C4C4C">
                    <a:lumMod val="50000"/>
                  </a:srgbClr>
                </a:solidFill>
              </a:rPr>
              <a:t>Execution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2400" y="4165938"/>
            <a:ext cx="1905000" cy="70788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4C4C4C"/>
                </a:solidFill>
              </a:rPr>
              <a:t>Systems for Practice</a:t>
            </a:r>
            <a:endParaRPr lang="en-US" sz="2000" dirty="0">
              <a:solidFill>
                <a:srgbClr val="4C4C4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09800" y="4168914"/>
            <a:ext cx="68580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4C4C4C"/>
                </a:solidFill>
              </a:rPr>
              <a:t>Build systems to make practice fast and efficient: stop watch, start cue, name for the drill, practice tracker.</a:t>
            </a:r>
            <a:endParaRPr lang="en-US" sz="2000" dirty="0">
              <a:solidFill>
                <a:srgbClr val="4C4C4C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2400" y="3657600"/>
            <a:ext cx="1905000" cy="40011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4C4C4C"/>
                </a:solidFill>
              </a:rPr>
              <a:t>Start Small</a:t>
            </a:r>
            <a:endParaRPr lang="en-US" sz="2000" dirty="0">
              <a:solidFill>
                <a:srgbClr val="4C4C4C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09800" y="3635514"/>
            <a:ext cx="68580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4C4C4C"/>
                </a:solidFill>
              </a:rPr>
              <a:t>With a simple skill that you can build from</a:t>
            </a:r>
            <a:endParaRPr lang="en-US" sz="2000" dirty="0">
              <a:solidFill>
                <a:srgbClr val="4C4C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90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 idx="4294967295"/>
          </p:nvPr>
        </p:nvSpPr>
        <p:spPr>
          <a:xfrm>
            <a:off x="381000" y="274638"/>
            <a:ext cx="8229600" cy="86836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600" i="1" dirty="0" smtClean="0">
                <a:solidFill>
                  <a:schemeClr val="tx2"/>
                </a:solidFill>
              </a:rPr>
              <a:t>Typical* Practice Cycle</a:t>
            </a:r>
            <a:endParaRPr lang="en-US" sz="3600" dirty="0" smtClean="0">
              <a:solidFill>
                <a:schemeClr val="tx2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8534400" y="152400"/>
            <a:ext cx="381000" cy="381000"/>
          </a:xfrm>
          <a:prstGeom prst="ellipse">
            <a:avLst/>
          </a:prstGeom>
          <a:solidFill>
            <a:sysClr val="window" lastClr="FFFFFF">
              <a:lumMod val="65000"/>
            </a:sysClr>
          </a:solidFill>
          <a:ln w="9525" cap="flat" cmpd="sng" algn="ctr">
            <a:solidFill>
              <a:srgbClr val="DD7B16">
                <a:shade val="95000"/>
                <a:satMod val="10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49780" y="1680689"/>
            <a:ext cx="1303020" cy="1140114"/>
          </a:xfrm>
          <a:prstGeom prst="rect">
            <a:avLst/>
          </a:prstGeom>
          <a:solidFill>
            <a:schemeClr val="bg1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4C4C4C">
                    <a:lumMod val="50000"/>
                  </a:srgbClr>
                </a:solidFill>
              </a:rPr>
              <a:t>Initial </a:t>
            </a:r>
          </a:p>
          <a:p>
            <a:pPr algn="ctr">
              <a:defRPr/>
            </a:pPr>
            <a:r>
              <a:rPr lang="en-US" b="1" dirty="0">
                <a:solidFill>
                  <a:srgbClr val="4C4C4C">
                    <a:lumMod val="50000"/>
                  </a:srgbClr>
                </a:solidFill>
              </a:rPr>
              <a:t>Execution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52400" y="4248090"/>
            <a:ext cx="1905000" cy="40011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4C4C4C"/>
                </a:solidFill>
              </a:rPr>
              <a:t>Master</a:t>
            </a:r>
            <a:endParaRPr lang="en-US" sz="2000" dirty="0">
              <a:solidFill>
                <a:srgbClr val="4C4C4C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09800" y="4248090"/>
            <a:ext cx="68580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4C4C4C"/>
                </a:solidFill>
              </a:rPr>
              <a:t>CFU and cycle back if needed. Encode success </a:t>
            </a:r>
            <a:r>
              <a:rPr lang="en-US" sz="2000" i="1" dirty="0" smtClean="0">
                <a:solidFill>
                  <a:srgbClr val="4C4C4C"/>
                </a:solidFill>
              </a:rPr>
              <a:t>then</a:t>
            </a:r>
            <a:r>
              <a:rPr lang="en-US" sz="2000" dirty="0" smtClean="0">
                <a:solidFill>
                  <a:srgbClr val="4C4C4C"/>
                </a:solidFill>
              </a:rPr>
              <a:t> move on </a:t>
            </a:r>
            <a:endParaRPr lang="en-US" sz="2000" dirty="0">
              <a:solidFill>
                <a:srgbClr val="4C4C4C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2400" y="4857690"/>
            <a:ext cx="1905000" cy="40011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4C4C4C"/>
                </a:solidFill>
              </a:rPr>
              <a:t>Integrate</a:t>
            </a:r>
            <a:endParaRPr lang="en-US" sz="2000" dirty="0">
              <a:solidFill>
                <a:srgbClr val="4C4C4C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09800" y="4857690"/>
            <a:ext cx="68580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4C4C4C"/>
                </a:solidFill>
              </a:rPr>
              <a:t>With success, add skills, complexity or build towards reality.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641804" y="1600200"/>
            <a:ext cx="1371600" cy="573603"/>
          </a:xfrm>
          <a:prstGeom prst="rect">
            <a:avLst/>
          </a:prstGeom>
          <a:solidFill>
            <a:schemeClr val="bg1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rgbClr val="4C4C4C">
                    <a:lumMod val="50000"/>
                  </a:srgbClr>
                </a:solidFill>
              </a:rPr>
              <a:t>Integrate</a:t>
            </a:r>
            <a:endParaRPr lang="en-US" b="1" dirty="0">
              <a:solidFill>
                <a:srgbClr val="4C4C4C">
                  <a:lumMod val="50000"/>
                </a:srgbClr>
              </a:solidFill>
            </a:endParaRPr>
          </a:p>
        </p:txBody>
      </p:sp>
      <p:sp>
        <p:nvSpPr>
          <p:cNvPr id="30" name="Curved Up Arrow 29"/>
          <p:cNvSpPr/>
          <p:nvPr/>
        </p:nvSpPr>
        <p:spPr>
          <a:xfrm flipH="1">
            <a:off x="2895600" y="2895600"/>
            <a:ext cx="884237" cy="304800"/>
          </a:xfrm>
          <a:prstGeom prst="curvedUpArrow">
            <a:avLst/>
          </a:prstGeom>
          <a:solidFill>
            <a:srgbClr val="FF0000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4C4C4C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648456" y="2321997"/>
            <a:ext cx="1371600" cy="573603"/>
          </a:xfrm>
          <a:prstGeom prst="rect">
            <a:avLst/>
          </a:prstGeom>
          <a:solidFill>
            <a:schemeClr val="bg1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rgbClr val="4C4C4C">
                    <a:lumMod val="50000"/>
                  </a:srgbClr>
                </a:solidFill>
              </a:rPr>
              <a:t>Re-Master</a:t>
            </a:r>
            <a:endParaRPr lang="en-US" b="1" dirty="0">
              <a:solidFill>
                <a:srgbClr val="4C4C4C">
                  <a:lumMod val="50000"/>
                </a:srgbClr>
              </a:solidFill>
            </a:endParaRPr>
          </a:p>
        </p:txBody>
      </p:sp>
      <p:sp>
        <p:nvSpPr>
          <p:cNvPr id="5" name="Striped Right Arrow 4"/>
          <p:cNvSpPr/>
          <p:nvPr/>
        </p:nvSpPr>
        <p:spPr>
          <a:xfrm rot="2384487">
            <a:off x="3029658" y="1305627"/>
            <a:ext cx="769755" cy="220822"/>
          </a:xfrm>
          <a:prstGeom prst="stripedRightArrow">
            <a:avLst>
              <a:gd name="adj1" fmla="val 51922"/>
              <a:gd name="adj2" fmla="val 50000"/>
            </a:avLst>
          </a:prstGeom>
          <a:solidFill>
            <a:srgbClr val="FF0000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triped Right Arrow 5"/>
          <p:cNvSpPr/>
          <p:nvPr/>
        </p:nvSpPr>
        <p:spPr>
          <a:xfrm rot="20242980">
            <a:off x="3296945" y="1979761"/>
            <a:ext cx="427037" cy="191202"/>
          </a:xfrm>
          <a:prstGeom prst="stripedRightArrow">
            <a:avLst/>
          </a:prstGeom>
          <a:solidFill>
            <a:schemeClr val="tx2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Striped Right Arrow 38"/>
          <p:cNvSpPr/>
          <p:nvPr/>
        </p:nvSpPr>
        <p:spPr>
          <a:xfrm rot="1330579">
            <a:off x="3296891" y="2326075"/>
            <a:ext cx="427037" cy="191202"/>
          </a:xfrm>
          <a:prstGeom prst="stripedRightArrow">
            <a:avLst/>
          </a:prstGeom>
          <a:solidFill>
            <a:schemeClr val="tx2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1295400" y="4876800"/>
            <a:ext cx="304800" cy="304800"/>
          </a:xfrm>
          <a:prstGeom prst="ellipse">
            <a:avLst/>
          </a:prstGeom>
          <a:solidFill>
            <a:schemeClr val="bg1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399CC"/>
                </a:solidFill>
              </a:rPr>
              <a:t>*</a:t>
            </a:r>
          </a:p>
        </p:txBody>
      </p:sp>
      <p:sp>
        <p:nvSpPr>
          <p:cNvPr id="24" name="Oval 23"/>
          <p:cNvSpPr/>
          <p:nvPr/>
        </p:nvSpPr>
        <p:spPr>
          <a:xfrm>
            <a:off x="2819400" y="1066800"/>
            <a:ext cx="304800" cy="304800"/>
          </a:xfrm>
          <a:prstGeom prst="ellipse">
            <a:avLst/>
          </a:prstGeom>
          <a:solidFill>
            <a:schemeClr val="bg1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399CC"/>
                </a:solidFill>
              </a:rPr>
              <a:t>*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43840" y="1676402"/>
            <a:ext cx="1508760" cy="1144401"/>
          </a:xfrm>
          <a:prstGeom prst="rect">
            <a:avLst/>
          </a:prstGeom>
          <a:solidFill>
            <a:schemeClr val="bg1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rgbClr val="4C4C4C">
                    <a:lumMod val="50000"/>
                  </a:srgbClr>
                </a:solidFill>
              </a:rPr>
              <a:t>Intro: Describe and Model</a:t>
            </a:r>
            <a:endParaRPr lang="en-US" b="1" dirty="0">
              <a:solidFill>
                <a:srgbClr val="4C4C4C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34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/>
          <p:cNvSpPr/>
          <p:nvPr/>
        </p:nvSpPr>
        <p:spPr>
          <a:xfrm>
            <a:off x="8534400" y="152400"/>
            <a:ext cx="381000" cy="381000"/>
          </a:xfrm>
          <a:prstGeom prst="ellipse">
            <a:avLst/>
          </a:prstGeom>
          <a:solidFill>
            <a:sysClr val="window" lastClr="FFFFFF">
              <a:lumMod val="65000"/>
            </a:sysClr>
          </a:solidFill>
          <a:ln w="9525" cap="flat" cmpd="sng" algn="ctr">
            <a:solidFill>
              <a:srgbClr val="DD7B16">
                <a:shade val="95000"/>
                <a:satMod val="10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49780" y="1680689"/>
            <a:ext cx="1303020" cy="1140114"/>
          </a:xfrm>
          <a:prstGeom prst="rect">
            <a:avLst/>
          </a:prstGeom>
          <a:solidFill>
            <a:schemeClr val="bg1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4C4C4C">
                    <a:lumMod val="50000"/>
                  </a:srgbClr>
                </a:solidFill>
              </a:rPr>
              <a:t>Initial </a:t>
            </a:r>
          </a:p>
          <a:p>
            <a:pPr algn="ctr">
              <a:defRPr/>
            </a:pPr>
            <a:r>
              <a:rPr lang="en-US" b="1" dirty="0">
                <a:solidFill>
                  <a:srgbClr val="4C4C4C">
                    <a:lumMod val="50000"/>
                  </a:srgbClr>
                </a:solidFill>
              </a:rPr>
              <a:t>Execution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52400" y="4248090"/>
            <a:ext cx="1905000" cy="40011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4C4C4C"/>
                </a:solidFill>
              </a:rPr>
              <a:t>Master</a:t>
            </a:r>
            <a:endParaRPr lang="en-US" sz="2000" dirty="0">
              <a:solidFill>
                <a:srgbClr val="4C4C4C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09800" y="4248090"/>
            <a:ext cx="68580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4C4C4C"/>
                </a:solidFill>
              </a:rPr>
              <a:t>CFU and cycle back if needed. Encode success </a:t>
            </a:r>
            <a:r>
              <a:rPr lang="en-US" sz="2000" i="1" dirty="0" smtClean="0">
                <a:solidFill>
                  <a:srgbClr val="4C4C4C"/>
                </a:solidFill>
              </a:rPr>
              <a:t>then</a:t>
            </a:r>
            <a:r>
              <a:rPr lang="en-US" sz="2000" dirty="0" smtClean="0">
                <a:solidFill>
                  <a:srgbClr val="4C4C4C"/>
                </a:solidFill>
              </a:rPr>
              <a:t> move on </a:t>
            </a:r>
            <a:endParaRPr lang="en-US" sz="2000" dirty="0">
              <a:solidFill>
                <a:srgbClr val="4C4C4C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2400" y="4857690"/>
            <a:ext cx="1905000" cy="40011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4C4C4C"/>
                </a:solidFill>
              </a:rPr>
              <a:t>Integrate</a:t>
            </a:r>
            <a:endParaRPr lang="en-US" sz="2000" dirty="0">
              <a:solidFill>
                <a:srgbClr val="4C4C4C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09800" y="4857690"/>
            <a:ext cx="68580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4C4C4C"/>
                </a:solidFill>
              </a:rPr>
              <a:t>With success, add skills, complexity or build towards reality.</a:t>
            </a:r>
            <a:endParaRPr lang="en-US" sz="2000" dirty="0">
              <a:solidFill>
                <a:srgbClr val="4C4C4C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641804" y="1600200"/>
            <a:ext cx="1371600" cy="573603"/>
          </a:xfrm>
          <a:prstGeom prst="rect">
            <a:avLst/>
          </a:prstGeom>
          <a:solidFill>
            <a:schemeClr val="bg1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rgbClr val="4C4C4C">
                    <a:lumMod val="50000"/>
                  </a:srgbClr>
                </a:solidFill>
              </a:rPr>
              <a:t>Integrate</a:t>
            </a:r>
            <a:endParaRPr lang="en-US" b="1" dirty="0">
              <a:solidFill>
                <a:srgbClr val="4C4C4C">
                  <a:lumMod val="50000"/>
                </a:srgbClr>
              </a:solidFill>
            </a:endParaRPr>
          </a:p>
        </p:txBody>
      </p:sp>
      <p:sp>
        <p:nvSpPr>
          <p:cNvPr id="30" name="Curved Up Arrow 29"/>
          <p:cNvSpPr/>
          <p:nvPr/>
        </p:nvSpPr>
        <p:spPr>
          <a:xfrm flipH="1">
            <a:off x="2895600" y="2895600"/>
            <a:ext cx="884237" cy="304800"/>
          </a:xfrm>
          <a:prstGeom prst="curvedUpArrow">
            <a:avLst/>
          </a:prstGeom>
          <a:solidFill>
            <a:srgbClr val="FF0000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4C4C4C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648456" y="2321997"/>
            <a:ext cx="1371600" cy="573603"/>
          </a:xfrm>
          <a:prstGeom prst="rect">
            <a:avLst/>
          </a:prstGeom>
          <a:solidFill>
            <a:schemeClr val="bg1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rgbClr val="4C4C4C">
                    <a:lumMod val="50000"/>
                  </a:srgbClr>
                </a:solidFill>
              </a:rPr>
              <a:t>Re-Master</a:t>
            </a:r>
            <a:endParaRPr lang="en-US" b="1" dirty="0">
              <a:solidFill>
                <a:srgbClr val="4C4C4C">
                  <a:lumMod val="50000"/>
                </a:srgbClr>
              </a:solidFill>
            </a:endParaRPr>
          </a:p>
        </p:txBody>
      </p:sp>
      <p:sp>
        <p:nvSpPr>
          <p:cNvPr id="5" name="Striped Right Arrow 4"/>
          <p:cNvSpPr/>
          <p:nvPr/>
        </p:nvSpPr>
        <p:spPr>
          <a:xfrm rot="2384487">
            <a:off x="3029658" y="1305627"/>
            <a:ext cx="769755" cy="220822"/>
          </a:xfrm>
          <a:prstGeom prst="stripedRightArrow">
            <a:avLst>
              <a:gd name="adj1" fmla="val 51922"/>
              <a:gd name="adj2" fmla="val 50000"/>
            </a:avLst>
          </a:prstGeom>
          <a:solidFill>
            <a:srgbClr val="FF0000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triped Right Arrow 5"/>
          <p:cNvSpPr/>
          <p:nvPr/>
        </p:nvSpPr>
        <p:spPr>
          <a:xfrm rot="20242980">
            <a:off x="3296945" y="1979761"/>
            <a:ext cx="427037" cy="191202"/>
          </a:xfrm>
          <a:prstGeom prst="stripedRightArrow">
            <a:avLst/>
          </a:prstGeom>
          <a:solidFill>
            <a:schemeClr val="tx2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Striped Right Arrow 38"/>
          <p:cNvSpPr/>
          <p:nvPr/>
        </p:nvSpPr>
        <p:spPr>
          <a:xfrm rot="1330579">
            <a:off x="3296891" y="2326075"/>
            <a:ext cx="427037" cy="191202"/>
          </a:xfrm>
          <a:prstGeom prst="stripedRightArrow">
            <a:avLst/>
          </a:prstGeom>
          <a:solidFill>
            <a:schemeClr val="tx2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394404" y="1600200"/>
            <a:ext cx="1371600" cy="573603"/>
          </a:xfrm>
          <a:prstGeom prst="rect">
            <a:avLst/>
          </a:prstGeom>
          <a:solidFill>
            <a:schemeClr val="bg1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rgbClr val="4C4C4C">
                    <a:lumMod val="50000"/>
                  </a:srgbClr>
                </a:solidFill>
              </a:rPr>
              <a:t>Integrate</a:t>
            </a:r>
            <a:endParaRPr lang="en-US" b="1" dirty="0">
              <a:solidFill>
                <a:srgbClr val="4C4C4C">
                  <a:lumMod val="50000"/>
                </a:srgbClr>
              </a:solidFill>
            </a:endParaRPr>
          </a:p>
        </p:txBody>
      </p:sp>
      <p:sp>
        <p:nvSpPr>
          <p:cNvPr id="24" name="Curved Up Arrow 23"/>
          <p:cNvSpPr/>
          <p:nvPr/>
        </p:nvSpPr>
        <p:spPr>
          <a:xfrm flipH="1">
            <a:off x="4648200" y="2895600"/>
            <a:ext cx="884237" cy="304800"/>
          </a:xfrm>
          <a:prstGeom prst="curvedUpArrow">
            <a:avLst/>
          </a:prstGeom>
          <a:solidFill>
            <a:srgbClr val="FF0000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4C4C4C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401056" y="2321997"/>
            <a:ext cx="1371600" cy="573603"/>
          </a:xfrm>
          <a:prstGeom prst="rect">
            <a:avLst/>
          </a:prstGeom>
          <a:solidFill>
            <a:schemeClr val="bg1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rgbClr val="4C4C4C">
                    <a:lumMod val="50000"/>
                  </a:srgbClr>
                </a:solidFill>
              </a:rPr>
              <a:t>Re-Master</a:t>
            </a:r>
            <a:endParaRPr lang="en-US" b="1" dirty="0">
              <a:solidFill>
                <a:srgbClr val="4C4C4C">
                  <a:lumMod val="50000"/>
                </a:srgbClr>
              </a:solidFill>
            </a:endParaRPr>
          </a:p>
        </p:txBody>
      </p:sp>
      <p:sp>
        <p:nvSpPr>
          <p:cNvPr id="27" name="Striped Right Arrow 26"/>
          <p:cNvSpPr/>
          <p:nvPr/>
        </p:nvSpPr>
        <p:spPr>
          <a:xfrm rot="2384487">
            <a:off x="4782258" y="1305627"/>
            <a:ext cx="769755" cy="220822"/>
          </a:xfrm>
          <a:prstGeom prst="stripedRightArrow">
            <a:avLst>
              <a:gd name="adj1" fmla="val 51922"/>
              <a:gd name="adj2" fmla="val 50000"/>
            </a:avLst>
          </a:prstGeom>
          <a:solidFill>
            <a:srgbClr val="FF0000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1295400" y="4876800"/>
            <a:ext cx="304800" cy="304800"/>
          </a:xfrm>
          <a:prstGeom prst="ellipse">
            <a:avLst/>
          </a:prstGeom>
          <a:solidFill>
            <a:schemeClr val="bg1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399CC"/>
                </a:solidFill>
              </a:rPr>
              <a:t>*</a:t>
            </a:r>
          </a:p>
        </p:txBody>
      </p:sp>
      <p:sp>
        <p:nvSpPr>
          <p:cNvPr id="33" name="Oval 32"/>
          <p:cNvSpPr/>
          <p:nvPr/>
        </p:nvSpPr>
        <p:spPr>
          <a:xfrm>
            <a:off x="2743200" y="1111238"/>
            <a:ext cx="304800" cy="304800"/>
          </a:xfrm>
          <a:prstGeom prst="ellipse">
            <a:avLst/>
          </a:prstGeom>
          <a:solidFill>
            <a:schemeClr val="bg1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399CC"/>
                </a:solidFill>
              </a:rPr>
              <a:t>*</a:t>
            </a:r>
          </a:p>
        </p:txBody>
      </p:sp>
      <p:sp>
        <p:nvSpPr>
          <p:cNvPr id="34" name="Oval 33"/>
          <p:cNvSpPr/>
          <p:nvPr/>
        </p:nvSpPr>
        <p:spPr>
          <a:xfrm>
            <a:off x="4495800" y="1085077"/>
            <a:ext cx="304800" cy="304800"/>
          </a:xfrm>
          <a:prstGeom prst="ellipse">
            <a:avLst/>
          </a:prstGeom>
          <a:solidFill>
            <a:schemeClr val="bg1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399CC"/>
                </a:solidFill>
              </a:rPr>
              <a:t>*</a:t>
            </a: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3810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i="1" smtClean="0">
                <a:solidFill>
                  <a:srgbClr val="FFDE22"/>
                </a:solidFill>
              </a:rPr>
              <a:t>Typical* Practice Cycle</a:t>
            </a:r>
            <a:endParaRPr lang="en-US" sz="3600" dirty="0" smtClean="0">
              <a:solidFill>
                <a:srgbClr val="FFDE22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43840" y="1676402"/>
            <a:ext cx="1508760" cy="1144401"/>
          </a:xfrm>
          <a:prstGeom prst="rect">
            <a:avLst/>
          </a:prstGeom>
          <a:solidFill>
            <a:schemeClr val="bg1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rgbClr val="4C4C4C">
                    <a:lumMod val="50000"/>
                  </a:srgbClr>
                </a:solidFill>
              </a:rPr>
              <a:t>Intro: Describe and Model</a:t>
            </a:r>
            <a:endParaRPr lang="en-US" b="1" dirty="0">
              <a:solidFill>
                <a:srgbClr val="4C4C4C">
                  <a:lumMod val="50000"/>
                </a:srgb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52400" y="5467290"/>
            <a:ext cx="1905000" cy="40011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4C4C4C"/>
                </a:solidFill>
              </a:rPr>
              <a:t>Go Past Right</a:t>
            </a:r>
            <a:endParaRPr lang="en-US" sz="2000" dirty="0">
              <a:solidFill>
                <a:srgbClr val="4C4C4C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209800" y="5467290"/>
            <a:ext cx="68580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4C4C4C"/>
                </a:solidFill>
              </a:rPr>
              <a:t>Include multiple rounds. Getting it right=mid-point of mastery.</a:t>
            </a:r>
            <a:endParaRPr lang="en-US" sz="2000" dirty="0">
              <a:solidFill>
                <a:srgbClr val="4C4C4C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079948" y="1600200"/>
            <a:ext cx="1371600" cy="573603"/>
          </a:xfrm>
          <a:prstGeom prst="rect">
            <a:avLst/>
          </a:prstGeom>
          <a:solidFill>
            <a:schemeClr val="accent3">
              <a:lumMod val="25000"/>
              <a:lumOff val="75000"/>
            </a:schemeClr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rgbClr val="4C4C4C">
                    <a:lumMod val="50000"/>
                  </a:srgbClr>
                </a:solidFill>
              </a:rPr>
              <a:t>Integrate</a:t>
            </a:r>
            <a:endParaRPr lang="en-US" b="1" dirty="0">
              <a:solidFill>
                <a:srgbClr val="4C4C4C">
                  <a:lumMod val="50000"/>
                </a:srgbClr>
              </a:solidFill>
            </a:endParaRPr>
          </a:p>
        </p:txBody>
      </p:sp>
      <p:sp>
        <p:nvSpPr>
          <p:cNvPr id="43" name="Curved Up Arrow 42"/>
          <p:cNvSpPr/>
          <p:nvPr/>
        </p:nvSpPr>
        <p:spPr>
          <a:xfrm flipH="1">
            <a:off x="6333744" y="2895600"/>
            <a:ext cx="884237" cy="304800"/>
          </a:xfrm>
          <a:prstGeom prst="curvedUpArrow">
            <a:avLst/>
          </a:prstGeom>
          <a:solidFill>
            <a:srgbClr val="FF0000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4C4C4C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086600" y="2321997"/>
            <a:ext cx="1371600" cy="573603"/>
          </a:xfrm>
          <a:prstGeom prst="rect">
            <a:avLst/>
          </a:prstGeom>
          <a:solidFill>
            <a:schemeClr val="bg1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rgbClr val="4C4C4C">
                    <a:lumMod val="50000"/>
                  </a:srgbClr>
                </a:solidFill>
              </a:rPr>
              <a:t>Re-Master</a:t>
            </a:r>
            <a:endParaRPr lang="en-US" b="1" dirty="0">
              <a:solidFill>
                <a:srgbClr val="4C4C4C">
                  <a:lumMod val="50000"/>
                </a:srgbClr>
              </a:solidFill>
            </a:endParaRPr>
          </a:p>
        </p:txBody>
      </p:sp>
      <p:sp>
        <p:nvSpPr>
          <p:cNvPr id="45" name="Striped Right Arrow 44"/>
          <p:cNvSpPr/>
          <p:nvPr/>
        </p:nvSpPr>
        <p:spPr>
          <a:xfrm rot="2384487">
            <a:off x="6467802" y="1305627"/>
            <a:ext cx="769755" cy="220822"/>
          </a:xfrm>
          <a:prstGeom prst="stripedRightArrow">
            <a:avLst>
              <a:gd name="adj1" fmla="val 51922"/>
              <a:gd name="adj2" fmla="val 50000"/>
            </a:avLst>
          </a:prstGeom>
          <a:solidFill>
            <a:schemeClr val="accent5"/>
          </a:solidFill>
          <a:ln>
            <a:solidFill>
              <a:schemeClr val="accent4">
                <a:lumMod val="20000"/>
                <a:lumOff val="8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6172200" y="1066800"/>
            <a:ext cx="304800" cy="304800"/>
          </a:xfrm>
          <a:prstGeom prst="ellipse">
            <a:avLst/>
          </a:prstGeom>
          <a:solidFill>
            <a:schemeClr val="bg1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399CC"/>
                </a:solidFill>
              </a:rPr>
              <a:t>*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52400" y="6019800"/>
            <a:ext cx="1905000" cy="707886"/>
          </a:xfrm>
          <a:prstGeom prst="rect">
            <a:avLst/>
          </a:prstGeom>
          <a:solidFill>
            <a:schemeClr val="accent3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4C4C4C"/>
                </a:solidFill>
              </a:rPr>
              <a:t>Decision Making</a:t>
            </a:r>
            <a:endParaRPr lang="en-US" sz="2000" b="1" dirty="0">
              <a:solidFill>
                <a:srgbClr val="4C4C4C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09800" y="6019800"/>
            <a:ext cx="68580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4C4C4C"/>
                </a:solidFill>
              </a:rPr>
              <a:t>It’s a problem-solving game; to prepare players you must begin to include decision making: When do I use it? How?</a:t>
            </a:r>
            <a:endParaRPr lang="en-US" sz="2000" dirty="0">
              <a:solidFill>
                <a:srgbClr val="4C4C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4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917760" y="1524000"/>
            <a:ext cx="7540440" cy="1470025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dirty="0" smtClean="0">
              <a:solidFill>
                <a:schemeClr val="tx2"/>
              </a:solidFill>
            </a:endParaRP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Structure &amp; Design of Practice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The Scrimmage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8534400" y="152400"/>
            <a:ext cx="381000" cy="381000"/>
          </a:xfrm>
          <a:prstGeom prst="ellipse">
            <a:avLst/>
          </a:prstGeom>
          <a:solidFill>
            <a:schemeClr val="bg1">
              <a:lumMod val="65000"/>
            </a:schemeClr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4373940"/>
            <a:ext cx="838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tx2"/>
                </a:solidFill>
              </a:rPr>
              <a:t>Key Idea:</a:t>
            </a:r>
            <a:r>
              <a:rPr lang="x-none" sz="2400" b="1">
                <a:solidFill>
                  <a:schemeClr val="tx2"/>
                </a:solidFill>
              </a:rPr>
              <a:t> </a:t>
            </a:r>
            <a:r>
              <a:rPr lang="en-US" sz="2400" dirty="0">
                <a:solidFill>
                  <a:schemeClr val="bg1"/>
                </a:solidFill>
              </a:rPr>
              <a:t> Plan scrimmages to simulate performance conditions but engineer them to get maximum benefit from feedback and the opportunity to execute specific skills with frequency.</a:t>
            </a:r>
          </a:p>
          <a:p>
            <a:pPr algn="ctr"/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36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/>
          <p:cNvSpPr/>
          <p:nvPr/>
        </p:nvSpPr>
        <p:spPr>
          <a:xfrm>
            <a:off x="8534400" y="152400"/>
            <a:ext cx="381000" cy="381000"/>
          </a:xfrm>
          <a:prstGeom prst="ellipse">
            <a:avLst/>
          </a:prstGeom>
          <a:solidFill>
            <a:sysClr val="window" lastClr="FFFFFF">
              <a:lumMod val="65000"/>
            </a:sysClr>
          </a:solidFill>
          <a:ln w="9525" cap="flat" cmpd="sng" algn="ctr">
            <a:solidFill>
              <a:srgbClr val="DD7B16">
                <a:shade val="95000"/>
                <a:satMod val="10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2400" y="3656112"/>
            <a:ext cx="1905000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US" sz="2000" dirty="0" smtClean="0">
              <a:solidFill>
                <a:srgbClr val="12C1DF">
                  <a:lumMod val="20000"/>
                  <a:lumOff val="80000"/>
                </a:srgbClr>
              </a:solidFill>
            </a:endParaRPr>
          </a:p>
          <a:p>
            <a:pPr algn="ctr"/>
            <a:r>
              <a:rPr lang="en-US" sz="2000" dirty="0" smtClean="0">
                <a:solidFill>
                  <a:srgbClr val="12C1DF">
                    <a:lumMod val="20000"/>
                    <a:lumOff val="80000"/>
                  </a:srgbClr>
                </a:solidFill>
              </a:rPr>
              <a:t>Phase 1</a:t>
            </a:r>
          </a:p>
          <a:p>
            <a:pPr algn="ctr"/>
            <a:endParaRPr lang="en-US" sz="2000" dirty="0">
              <a:solidFill>
                <a:srgbClr val="12C1DF">
                  <a:lumMod val="20000"/>
                  <a:lumOff val="80000"/>
                </a:srgb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09800" y="3657600"/>
            <a:ext cx="6858000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12C1DF">
                    <a:lumMod val="20000"/>
                    <a:lumOff val="80000"/>
                  </a:srgbClr>
                </a:solidFill>
              </a:rPr>
              <a:t>Varied/Integrated Practice </a:t>
            </a:r>
            <a:r>
              <a:rPr lang="en-US" sz="2000" dirty="0" smtClean="0">
                <a:solidFill>
                  <a:srgbClr val="12C1DF">
                    <a:lumMod val="20000"/>
                    <a:lumOff val="80000"/>
                  </a:srgbClr>
                </a:solidFill>
              </a:rPr>
              <a:t>–practice multiple skills with unpredictable pattern to practice “switching on” &amp; maximize learning by making recall more demanding.</a:t>
            </a:r>
            <a:endParaRPr lang="en-US" sz="2000" dirty="0">
              <a:solidFill>
                <a:srgbClr val="12C1DF">
                  <a:lumMod val="20000"/>
                  <a:lumOff val="80000"/>
                </a:srgb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2400" y="4851737"/>
            <a:ext cx="1905000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US" sz="2000" dirty="0" smtClean="0">
              <a:solidFill>
                <a:srgbClr val="12C1DF">
                  <a:lumMod val="20000"/>
                  <a:lumOff val="80000"/>
                </a:srgbClr>
              </a:solidFill>
            </a:endParaRPr>
          </a:p>
          <a:p>
            <a:pPr algn="ctr"/>
            <a:r>
              <a:rPr lang="en-US" sz="2000" dirty="0" smtClean="0">
                <a:solidFill>
                  <a:srgbClr val="12C1DF">
                    <a:lumMod val="20000"/>
                    <a:lumOff val="80000"/>
                  </a:srgbClr>
                </a:solidFill>
              </a:rPr>
              <a:t>Phase 2</a:t>
            </a:r>
          </a:p>
          <a:p>
            <a:pPr algn="ctr"/>
            <a:endParaRPr lang="en-US" sz="2000" dirty="0">
              <a:solidFill>
                <a:srgbClr val="12C1DF">
                  <a:lumMod val="20000"/>
                  <a:lumOff val="80000"/>
                </a:srgb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09800" y="5007114"/>
            <a:ext cx="6858000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12C1DF">
                    <a:lumMod val="20000"/>
                    <a:lumOff val="80000"/>
                  </a:srgbClr>
                </a:solidFill>
              </a:rPr>
              <a:t>E</a:t>
            </a:r>
            <a:r>
              <a:rPr lang="en-US" sz="2000" b="1" dirty="0" smtClean="0">
                <a:solidFill>
                  <a:srgbClr val="12C1DF">
                    <a:lumMod val="20000"/>
                    <a:lumOff val="80000"/>
                  </a:srgbClr>
                </a:solidFill>
              </a:rPr>
              <a:t>xecution with </a:t>
            </a:r>
            <a:r>
              <a:rPr lang="en-US" sz="2000" b="1" dirty="0">
                <a:solidFill>
                  <a:srgbClr val="12C1DF">
                    <a:lumMod val="20000"/>
                    <a:lumOff val="80000"/>
                  </a:srgbClr>
                </a:solidFill>
              </a:rPr>
              <a:t>decision </a:t>
            </a:r>
            <a:r>
              <a:rPr lang="en-US" sz="2000" b="1" dirty="0" smtClean="0">
                <a:solidFill>
                  <a:srgbClr val="12C1DF">
                    <a:lumMod val="20000"/>
                    <a:lumOff val="80000"/>
                  </a:srgbClr>
                </a:solidFill>
              </a:rPr>
              <a:t>making </a:t>
            </a:r>
            <a:r>
              <a:rPr lang="en-US" sz="2000" dirty="0" smtClean="0">
                <a:solidFill>
                  <a:srgbClr val="12C1DF">
                    <a:lumMod val="20000"/>
                    <a:lumOff val="80000"/>
                  </a:srgbClr>
                </a:solidFill>
              </a:rPr>
              <a:t>– deciding when and why to execute is as critical as the skill with execution</a:t>
            </a:r>
            <a:endParaRPr lang="en-US" sz="2000" dirty="0">
              <a:solidFill>
                <a:srgbClr val="12C1DF">
                  <a:lumMod val="20000"/>
                  <a:lumOff val="80000"/>
                </a:srgbClr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43840" y="1295400"/>
            <a:ext cx="1508760" cy="2057400"/>
          </a:xfrm>
          <a:prstGeom prst="rect">
            <a:avLst/>
          </a:prstGeom>
          <a:noFill/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rgbClr val="12C1DF">
                    <a:lumMod val="20000"/>
                    <a:lumOff val="80000"/>
                  </a:srgbClr>
                </a:solidFill>
              </a:rPr>
              <a:t>Pre-Scrimmage:</a:t>
            </a:r>
          </a:p>
          <a:p>
            <a:pPr algn="ctr">
              <a:defRPr/>
            </a:pPr>
            <a:r>
              <a:rPr lang="en-US" b="1" dirty="0" smtClean="0">
                <a:solidFill>
                  <a:srgbClr val="12C1DF">
                    <a:lumMod val="20000"/>
                    <a:lumOff val="80000"/>
                  </a:srgbClr>
                </a:solidFill>
              </a:rPr>
              <a:t>Integrated</a:t>
            </a:r>
          </a:p>
          <a:p>
            <a:pPr algn="ctr">
              <a:defRPr/>
            </a:pPr>
            <a:r>
              <a:rPr lang="en-US" b="1" dirty="0" smtClean="0">
                <a:solidFill>
                  <a:srgbClr val="12C1DF">
                    <a:lumMod val="20000"/>
                    <a:lumOff val="80000"/>
                  </a:srgbClr>
                </a:solidFill>
              </a:rPr>
              <a:t>Practice</a:t>
            </a:r>
            <a:endParaRPr lang="en-US" b="1" dirty="0">
              <a:solidFill>
                <a:srgbClr val="12C1DF">
                  <a:lumMod val="20000"/>
                  <a:lumOff val="80000"/>
                </a:srgbClr>
              </a:solidFill>
            </a:endParaRPr>
          </a:p>
        </p:txBody>
      </p:sp>
      <p:sp>
        <p:nvSpPr>
          <p:cNvPr id="46" name="Title 1"/>
          <p:cNvSpPr txBox="1">
            <a:spLocks/>
          </p:cNvSpPr>
          <p:nvPr/>
        </p:nvSpPr>
        <p:spPr>
          <a:xfrm>
            <a:off x="0" y="76200"/>
            <a:ext cx="9144000" cy="576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>
                <a:solidFill>
                  <a:srgbClr val="FFDE22"/>
                </a:solidFill>
              </a:rPr>
              <a:t>Scrimmage </a:t>
            </a:r>
            <a:r>
              <a:rPr lang="en-US" sz="3200" dirty="0" smtClean="0">
                <a:solidFill>
                  <a:srgbClr val="FFDE22"/>
                </a:solidFill>
              </a:rPr>
              <a:t>Design: </a:t>
            </a:r>
            <a:r>
              <a:rPr lang="en-US" sz="3200" dirty="0">
                <a:solidFill>
                  <a:srgbClr val="FFDE22"/>
                </a:solidFill>
              </a:rPr>
              <a:t>Stages and </a:t>
            </a:r>
            <a:r>
              <a:rPr lang="en-US" sz="3200" dirty="0" smtClean="0">
                <a:solidFill>
                  <a:srgbClr val="FFDE22"/>
                </a:solidFill>
              </a:rPr>
              <a:t>Types</a:t>
            </a:r>
          </a:p>
        </p:txBody>
      </p:sp>
    </p:spTree>
    <p:extLst>
      <p:ext uri="{BB962C8B-B14F-4D97-AF65-F5344CB8AC3E}">
        <p14:creationId xmlns:p14="http://schemas.microsoft.com/office/powerpoint/2010/main" val="217359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/>
          <p:cNvSpPr/>
          <p:nvPr/>
        </p:nvSpPr>
        <p:spPr>
          <a:xfrm>
            <a:off x="8534400" y="152400"/>
            <a:ext cx="381000" cy="381000"/>
          </a:xfrm>
          <a:prstGeom prst="ellipse">
            <a:avLst/>
          </a:prstGeom>
          <a:solidFill>
            <a:sysClr val="window" lastClr="FFFFFF">
              <a:lumMod val="65000"/>
            </a:sysClr>
          </a:solidFill>
          <a:ln w="9525" cap="flat" cmpd="sng" algn="ctr">
            <a:solidFill>
              <a:srgbClr val="DD7B16">
                <a:shade val="95000"/>
                <a:satMod val="10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81200" y="4800600"/>
            <a:ext cx="6858000" cy="1015663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DD00">
                    <a:lumMod val="40000"/>
                    <a:lumOff val="60000"/>
                  </a:srgbClr>
                </a:solidFill>
              </a:rPr>
              <a:t>R</a:t>
            </a:r>
            <a:r>
              <a:rPr lang="en-US" sz="2000" dirty="0" smtClean="0">
                <a:solidFill>
                  <a:srgbClr val="FFDD00">
                    <a:lumMod val="40000"/>
                    <a:lumOff val="60000"/>
                  </a:srgbClr>
                </a:solidFill>
              </a:rPr>
              <a:t>eal</a:t>
            </a:r>
            <a:r>
              <a:rPr lang="en-US" sz="2000" b="1" dirty="0" smtClean="0">
                <a:solidFill>
                  <a:srgbClr val="FFDD00">
                    <a:lumMod val="40000"/>
                    <a:lumOff val="60000"/>
                  </a:srgbClr>
                </a:solidFill>
              </a:rPr>
              <a:t> </a:t>
            </a:r>
            <a:r>
              <a:rPr lang="en-US" sz="2000" dirty="0" smtClean="0">
                <a:solidFill>
                  <a:srgbClr val="FFDD00">
                    <a:lumMod val="40000"/>
                    <a:lumOff val="60000"/>
                  </a:srgbClr>
                </a:solidFill>
              </a:rPr>
              <a:t>conditions often</a:t>
            </a:r>
            <a:r>
              <a:rPr lang="en-US" sz="2000" b="1" dirty="0" smtClean="0">
                <a:solidFill>
                  <a:srgbClr val="FFDD00">
                    <a:lumMod val="40000"/>
                    <a:lumOff val="60000"/>
                  </a:srgbClr>
                </a:solidFill>
              </a:rPr>
              <a:t> </a:t>
            </a:r>
            <a:r>
              <a:rPr lang="en-US" sz="2000" dirty="0" smtClean="0">
                <a:solidFill>
                  <a:srgbClr val="FFDD00">
                    <a:lumMod val="40000"/>
                    <a:lumOff val="60000"/>
                  </a:srgbClr>
                </a:solidFill>
              </a:rPr>
              <a:t>simplified to</a:t>
            </a:r>
          </a:p>
          <a:p>
            <a:pPr marL="457200" indent="-457200">
              <a:buFontTx/>
              <a:buAutoNum type="arabicParenR"/>
            </a:pPr>
            <a:r>
              <a:rPr lang="en-US" sz="2000" dirty="0" smtClean="0">
                <a:solidFill>
                  <a:srgbClr val="FFDD00">
                    <a:lumMod val="40000"/>
                    <a:lumOff val="60000"/>
                  </a:srgbClr>
                </a:solidFill>
              </a:rPr>
              <a:t>make desired skills/decisions occur more often</a:t>
            </a:r>
          </a:p>
          <a:p>
            <a:pPr marL="457200" indent="-457200">
              <a:buFontTx/>
              <a:buAutoNum type="arabicParenR"/>
            </a:pPr>
            <a:r>
              <a:rPr lang="en-US" sz="2000" dirty="0" smtClean="0">
                <a:solidFill>
                  <a:srgbClr val="FFDD00">
                    <a:lumMod val="40000"/>
                    <a:lumOff val="60000"/>
                  </a:srgbClr>
                </a:solidFill>
              </a:rPr>
              <a:t>maximize amount of practice (e.g. “small sided games”)</a:t>
            </a:r>
            <a:endParaRPr lang="en-US" sz="2000" dirty="0">
              <a:solidFill>
                <a:srgbClr val="FFDD00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81200" y="3810000"/>
            <a:ext cx="6858000" cy="707886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DD00">
                    <a:lumMod val="40000"/>
                    <a:lumOff val="60000"/>
                  </a:srgbClr>
                </a:solidFill>
              </a:rPr>
              <a:t>Set a clear goal- </a:t>
            </a:r>
            <a:r>
              <a:rPr lang="en-US" sz="2000" dirty="0" smtClean="0">
                <a:solidFill>
                  <a:srgbClr val="FFDD00">
                    <a:lumMod val="40000"/>
                    <a:lumOff val="60000"/>
                  </a:srgbClr>
                </a:solidFill>
              </a:rPr>
              <a:t>we are scrimmaging, but want to practice executing a particular set of skills </a:t>
            </a:r>
            <a:endParaRPr lang="en-US" sz="2000" dirty="0">
              <a:solidFill>
                <a:srgbClr val="FFDD00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43840" y="1295400"/>
            <a:ext cx="1508760" cy="2057400"/>
          </a:xfrm>
          <a:prstGeom prst="rect">
            <a:avLst/>
          </a:prstGeom>
          <a:noFill/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rgbClr val="12C1DF">
                    <a:lumMod val="20000"/>
                    <a:lumOff val="80000"/>
                  </a:srgbClr>
                </a:solidFill>
              </a:rPr>
              <a:t>Pre-Scrimmage:</a:t>
            </a:r>
          </a:p>
          <a:p>
            <a:pPr algn="ctr">
              <a:defRPr/>
            </a:pPr>
            <a:r>
              <a:rPr lang="en-US" b="1" dirty="0" smtClean="0">
                <a:solidFill>
                  <a:srgbClr val="12C1DF">
                    <a:lumMod val="20000"/>
                    <a:lumOff val="80000"/>
                  </a:srgbClr>
                </a:solidFill>
              </a:rPr>
              <a:t>Integrated</a:t>
            </a:r>
          </a:p>
          <a:p>
            <a:pPr algn="ctr">
              <a:defRPr/>
            </a:pPr>
            <a:r>
              <a:rPr lang="en-US" b="1" dirty="0" smtClean="0">
                <a:solidFill>
                  <a:srgbClr val="12C1DF">
                    <a:lumMod val="20000"/>
                    <a:lumOff val="80000"/>
                  </a:srgbClr>
                </a:solidFill>
              </a:rPr>
              <a:t>Practice</a:t>
            </a:r>
            <a:endParaRPr lang="en-US" b="1" dirty="0">
              <a:solidFill>
                <a:srgbClr val="12C1DF">
                  <a:lumMod val="20000"/>
                  <a:lumOff val="80000"/>
                </a:srgb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96440" y="1295400"/>
            <a:ext cx="1508760" cy="2057400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FFDD00">
                    <a:lumMod val="40000"/>
                    <a:lumOff val="60000"/>
                  </a:srgbClr>
                </a:solidFill>
              </a:rPr>
              <a:t>Purposeful</a:t>
            </a:r>
          </a:p>
          <a:p>
            <a:pPr algn="ctr">
              <a:defRPr/>
            </a:pPr>
            <a:r>
              <a:rPr lang="en-US" b="1" dirty="0" smtClean="0">
                <a:solidFill>
                  <a:srgbClr val="FFDD00">
                    <a:lumMod val="40000"/>
                    <a:lumOff val="60000"/>
                  </a:srgbClr>
                </a:solidFill>
              </a:rPr>
              <a:t>Scrimmage 1:</a:t>
            </a:r>
          </a:p>
          <a:p>
            <a:pPr algn="ctr">
              <a:defRPr/>
            </a:pPr>
            <a:r>
              <a:rPr lang="en-US" b="1" dirty="0" smtClean="0">
                <a:solidFill>
                  <a:srgbClr val="FFDD00">
                    <a:lumMod val="40000"/>
                    <a:lumOff val="60000"/>
                  </a:srgbClr>
                </a:solidFill>
              </a:rPr>
              <a:t>Simplified Scrimmage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76200"/>
            <a:ext cx="9144000" cy="576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>
                <a:solidFill>
                  <a:srgbClr val="FFDE22"/>
                </a:solidFill>
              </a:rPr>
              <a:t>Scrimmage </a:t>
            </a:r>
            <a:r>
              <a:rPr lang="en-US" sz="3200" dirty="0" smtClean="0">
                <a:solidFill>
                  <a:srgbClr val="FFDE22"/>
                </a:solidFill>
              </a:rPr>
              <a:t>Design: </a:t>
            </a:r>
            <a:r>
              <a:rPr lang="en-US" sz="3200" dirty="0">
                <a:solidFill>
                  <a:srgbClr val="FFDE22"/>
                </a:solidFill>
              </a:rPr>
              <a:t>Stages and </a:t>
            </a:r>
            <a:r>
              <a:rPr lang="en-US" sz="3200" dirty="0" smtClean="0">
                <a:solidFill>
                  <a:srgbClr val="FFDE22"/>
                </a:solidFill>
              </a:rPr>
              <a:t>Types</a:t>
            </a:r>
          </a:p>
        </p:txBody>
      </p:sp>
    </p:spTree>
    <p:extLst>
      <p:ext uri="{BB962C8B-B14F-4D97-AF65-F5344CB8AC3E}">
        <p14:creationId xmlns:p14="http://schemas.microsoft.com/office/powerpoint/2010/main" val="424562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I">
  <a:themeElements>
    <a:clrScheme name="Uncommon Theme">
      <a:dk1>
        <a:srgbClr val="4C4C4C"/>
      </a:dk1>
      <a:lt1>
        <a:sysClr val="window" lastClr="FFFFFF"/>
      </a:lt1>
      <a:dk2>
        <a:srgbClr val="FFDE22"/>
      </a:dk2>
      <a:lt2>
        <a:srgbClr val="78002D"/>
      </a:lt2>
      <a:accent1>
        <a:srgbClr val="DD7B16"/>
      </a:accent1>
      <a:accent2>
        <a:srgbClr val="00521C"/>
      </a:accent2>
      <a:accent3>
        <a:srgbClr val="002A65"/>
      </a:accent3>
      <a:accent4>
        <a:srgbClr val="2E5A7C"/>
      </a:accent4>
      <a:accent5>
        <a:srgbClr val="3399CC"/>
      </a:accent5>
      <a:accent6>
        <a:srgbClr val="3BAAAB"/>
      </a:accent6>
      <a:hlink>
        <a:srgbClr val="FFDD00"/>
      </a:hlink>
      <a:folHlink>
        <a:srgbClr val="919191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/>
        <a:effectLst/>
      </a:spPr>
      <a:bodyPr/>
      <a:lstStyle>
        <a:defPPr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New Workshope Slides">
  <a:themeElements>
    <a:clrScheme name="Uncommon">
      <a:dk1>
        <a:srgbClr val="3F3F3F"/>
      </a:dk1>
      <a:lt1>
        <a:sysClr val="window" lastClr="FFFFFF"/>
      </a:lt1>
      <a:dk2>
        <a:srgbClr val="919191"/>
      </a:dk2>
      <a:lt2>
        <a:srgbClr val="FFFFFF"/>
      </a:lt2>
      <a:accent1>
        <a:srgbClr val="12C1DF"/>
      </a:accent1>
      <a:accent2>
        <a:srgbClr val="919191"/>
      </a:accent2>
      <a:accent3>
        <a:srgbClr val="FFDD00"/>
      </a:accent3>
      <a:accent4>
        <a:srgbClr val="3F3F3F"/>
      </a:accent4>
      <a:accent5>
        <a:srgbClr val="9BEAF7"/>
      </a:accent5>
      <a:accent6>
        <a:srgbClr val="D3D3D3"/>
      </a:accent6>
      <a:hlink>
        <a:srgbClr val="12C1DF"/>
      </a:hlink>
      <a:folHlink>
        <a:srgbClr val="9BEAF7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/>
        <a:effectLst/>
      </a:spPr>
      <a:bodyPr/>
      <a:lstStyle>
        <a:defPPr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USI">
  <a:themeElements>
    <a:clrScheme name="Uncommon">
      <a:dk1>
        <a:srgbClr val="3F3F3F"/>
      </a:dk1>
      <a:lt1>
        <a:sysClr val="window" lastClr="FFFFFF"/>
      </a:lt1>
      <a:dk2>
        <a:srgbClr val="919191"/>
      </a:dk2>
      <a:lt2>
        <a:srgbClr val="FFFFFF"/>
      </a:lt2>
      <a:accent1>
        <a:srgbClr val="12C1DF"/>
      </a:accent1>
      <a:accent2>
        <a:srgbClr val="919191"/>
      </a:accent2>
      <a:accent3>
        <a:srgbClr val="FFDD00"/>
      </a:accent3>
      <a:accent4>
        <a:srgbClr val="3F3F3F"/>
      </a:accent4>
      <a:accent5>
        <a:srgbClr val="9BEAF7"/>
      </a:accent5>
      <a:accent6>
        <a:srgbClr val="D3D3D3"/>
      </a:accent6>
      <a:hlink>
        <a:srgbClr val="12C1DF"/>
      </a:hlink>
      <a:folHlink>
        <a:srgbClr val="9BEAF7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/>
        <a:effectLst/>
      </a:spPr>
      <a:bodyPr/>
      <a:lstStyle>
        <a:defPPr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New Workshope Slides">
  <a:themeElements>
    <a:clrScheme name="Uncommon">
      <a:dk1>
        <a:srgbClr val="3F3F3F"/>
      </a:dk1>
      <a:lt1>
        <a:sysClr val="window" lastClr="FFFFFF"/>
      </a:lt1>
      <a:dk2>
        <a:srgbClr val="919191"/>
      </a:dk2>
      <a:lt2>
        <a:srgbClr val="FFFFFF"/>
      </a:lt2>
      <a:accent1>
        <a:srgbClr val="12C1DF"/>
      </a:accent1>
      <a:accent2>
        <a:srgbClr val="919191"/>
      </a:accent2>
      <a:accent3>
        <a:srgbClr val="FFDD00"/>
      </a:accent3>
      <a:accent4>
        <a:srgbClr val="3F3F3F"/>
      </a:accent4>
      <a:accent5>
        <a:srgbClr val="9BEAF7"/>
      </a:accent5>
      <a:accent6>
        <a:srgbClr val="D3D3D3"/>
      </a:accent6>
      <a:hlink>
        <a:srgbClr val="12C1DF"/>
      </a:hlink>
      <a:folHlink>
        <a:srgbClr val="9BEAF7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/>
        <a:effectLst/>
      </a:spPr>
      <a:bodyPr/>
      <a:lstStyle>
        <a:defPPr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3_USI">
  <a:themeElements>
    <a:clrScheme name="Uncommon Theme">
      <a:dk1>
        <a:srgbClr val="4C4C4C"/>
      </a:dk1>
      <a:lt1>
        <a:sysClr val="window" lastClr="FFFFFF"/>
      </a:lt1>
      <a:dk2>
        <a:srgbClr val="FFDE22"/>
      </a:dk2>
      <a:lt2>
        <a:srgbClr val="78002D"/>
      </a:lt2>
      <a:accent1>
        <a:srgbClr val="DD7B16"/>
      </a:accent1>
      <a:accent2>
        <a:srgbClr val="00521C"/>
      </a:accent2>
      <a:accent3>
        <a:srgbClr val="002A65"/>
      </a:accent3>
      <a:accent4>
        <a:srgbClr val="2E5A7C"/>
      </a:accent4>
      <a:accent5>
        <a:srgbClr val="3399CC"/>
      </a:accent5>
      <a:accent6>
        <a:srgbClr val="3BAAAB"/>
      </a:accent6>
      <a:hlink>
        <a:srgbClr val="FFDD00"/>
      </a:hlink>
      <a:folHlink>
        <a:srgbClr val="919191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/>
        <a:effectLst/>
      </a:spPr>
      <a:bodyPr/>
      <a:lstStyle>
        <a:defPPr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6_USI">
  <a:themeElements>
    <a:clrScheme name="Uncommon">
      <a:dk1>
        <a:srgbClr val="3F3F3F"/>
      </a:dk1>
      <a:lt1>
        <a:sysClr val="window" lastClr="FFFFFF"/>
      </a:lt1>
      <a:dk2>
        <a:srgbClr val="919191"/>
      </a:dk2>
      <a:lt2>
        <a:srgbClr val="FFFFFF"/>
      </a:lt2>
      <a:accent1>
        <a:srgbClr val="12C1DF"/>
      </a:accent1>
      <a:accent2>
        <a:srgbClr val="919191"/>
      </a:accent2>
      <a:accent3>
        <a:srgbClr val="FFDD00"/>
      </a:accent3>
      <a:accent4>
        <a:srgbClr val="3F3F3F"/>
      </a:accent4>
      <a:accent5>
        <a:srgbClr val="9BEAF7"/>
      </a:accent5>
      <a:accent6>
        <a:srgbClr val="D3D3D3"/>
      </a:accent6>
      <a:hlink>
        <a:srgbClr val="12C1DF"/>
      </a:hlink>
      <a:folHlink>
        <a:srgbClr val="9BEAF7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/>
        <a:effectLst/>
      </a:spPr>
      <a:bodyPr/>
      <a:lstStyle>
        <a:defPPr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35376</TotalTime>
  <Words>810</Words>
  <Application>Microsoft Office PowerPoint</Application>
  <PresentationFormat>On-screen Show (4:3)</PresentationFormat>
  <Paragraphs>164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USI</vt:lpstr>
      <vt:lpstr>New Workshope Slides</vt:lpstr>
      <vt:lpstr>1_USI</vt:lpstr>
      <vt:lpstr>1_New Workshope Slides</vt:lpstr>
      <vt:lpstr>3_USI</vt:lpstr>
      <vt:lpstr>6_USI</vt:lpstr>
      <vt:lpstr>PowerPoint Presentation</vt:lpstr>
      <vt:lpstr>Typical* Practice Cycle</vt:lpstr>
      <vt:lpstr>Typical* Practice Cycle</vt:lpstr>
      <vt:lpstr>Typical* Practice Cycle</vt:lpstr>
      <vt:lpstr>Typical* Practice Cycle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Different Here</dc:title>
  <dc:creator>Lenovo</dc:creator>
  <cp:lastModifiedBy>Windows User</cp:lastModifiedBy>
  <cp:revision>343</cp:revision>
  <cp:lastPrinted>2014-06-18T12:19:57Z</cp:lastPrinted>
  <dcterms:created xsi:type="dcterms:W3CDTF">2013-01-07T14:40:35Z</dcterms:created>
  <dcterms:modified xsi:type="dcterms:W3CDTF">2015-06-08T15:32:44Z</dcterms:modified>
</cp:coreProperties>
</file>