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3"/>
  </p:notesMasterIdLst>
  <p:sldIdLst>
    <p:sldId id="1073" r:id="rId2"/>
    <p:sldId id="1095" r:id="rId3"/>
    <p:sldId id="1074" r:id="rId4"/>
    <p:sldId id="1078" r:id="rId5"/>
    <p:sldId id="1096" r:id="rId6"/>
    <p:sldId id="1075" r:id="rId7"/>
    <p:sldId id="1097" r:id="rId8"/>
    <p:sldId id="1079" r:id="rId9"/>
    <p:sldId id="1098" r:id="rId10"/>
    <p:sldId id="1076" r:id="rId11"/>
    <p:sldId id="10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28"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72579" autoAdjust="0"/>
  </p:normalViewPr>
  <p:slideViewPr>
    <p:cSldViewPr snapToGrid="0">
      <p:cViewPr varScale="1">
        <p:scale>
          <a:sx n="62" d="100"/>
          <a:sy n="62" d="100"/>
        </p:scale>
        <p:origin x="917" y="53"/>
      </p:cViewPr>
      <p:guideLst/>
    </p:cSldViewPr>
  </p:slideViewPr>
  <p:notesTextViewPr>
    <p:cViewPr>
      <p:scale>
        <a:sx n="1" d="1"/>
        <a:sy n="1" d="1"/>
      </p:scale>
      <p:origin x="0" y="-241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1/11/2022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are using our retrieval practice resource for the </a:t>
            </a:r>
            <a:r>
              <a:rPr lang="en-US" sz="1000" i="1" dirty="0">
                <a:latin typeface="Arial" charset="0"/>
              </a:rPr>
              <a:t>Number the Stars </a:t>
            </a:r>
            <a:r>
              <a:rPr lang="en-US" sz="1000" dirty="0">
                <a:latin typeface="Arial" charset="0"/>
              </a:rPr>
              <a:t>Curriculum Unit.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 and energetic with little discussion. The purpose is the retrieval. This helps encode the information in long term memory. A common mistake is to spend time discussing answers to these questions. If students are dying to discuss, it is of course permissible from time to time but doing so is likely to disrupt lesson timings. Occasionally, teachers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to four slides per retrieval practice depending on the number of questions.  The first slides list the questions.  The second slides list the answers.   Each slide is labeled at the top with the lesson number.  Within this deck you will find retrieval practice for lessons . 4, 7, 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only 10 minutes.  Due to the numbers of questions within the retrieval practice, we anticipate you will need to cut some questions.  Use your students’ areas of strength and weakness to help identify which questions should stay and which should be cut.  </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  Additional examples are sometimes listed in the notes section of the slide.</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156716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3283375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eaLnBrk="1" hangingPunct="1"/>
            <a:r>
              <a:rPr lang="en-US" sz="1000" b="0" dirty="0">
                <a:latin typeface="Arial" charset="0"/>
              </a:rPr>
              <a:t>4.  Poland and Belgium were also occupied by  Germany in 1943.</a:t>
            </a:r>
          </a:p>
        </p:txBody>
      </p:sp>
    </p:spTree>
    <p:extLst>
      <p:ext uri="{BB962C8B-B14F-4D97-AF65-F5344CB8AC3E}">
        <p14:creationId xmlns:p14="http://schemas.microsoft.com/office/powerpoint/2010/main" val="1943089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274776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2953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416821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84150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29"/>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2"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2" name="Title 1"/>
          <p:cNvSpPr>
            <a:spLocks noGrp="1"/>
          </p:cNvSpPr>
          <p:nvPr>
            <p:ph type="ctrTitle"/>
          </p:nvPr>
        </p:nvSpPr>
        <p:spPr>
          <a:xfrm>
            <a:off x="917760" y="2130429"/>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5" y="6356354"/>
            <a:ext cx="655237" cy="365125"/>
          </a:xfrm>
        </p:spPr>
        <p:txBody>
          <a:bodyPr/>
          <a:lstStyle>
            <a:lvl1pPr>
              <a:defRPr sz="600"/>
            </a:lvl1pPr>
          </a:lstStyle>
          <a:p>
            <a:fld id="{68C2560D-EC28-3B41-86E8-18F1CE0113B4}" type="datetimeFigureOut">
              <a:rPr lang="en-US" smtClean="0"/>
              <a:pPr/>
              <a:t>1/11/2022</a:t>
            </a:fld>
            <a:endParaRPr lang="en-US" dirty="0"/>
          </a:p>
        </p:txBody>
      </p:sp>
      <p:sp>
        <p:nvSpPr>
          <p:cNvPr id="9" name="Slide Number Placeholder 5"/>
          <p:cNvSpPr>
            <a:spLocks noGrp="1"/>
          </p:cNvSpPr>
          <p:nvPr>
            <p:ph type="sldNum" sz="quarter" idx="12"/>
          </p:nvPr>
        </p:nvSpPr>
        <p:spPr>
          <a:xfrm>
            <a:off x="8139330" y="6356354"/>
            <a:ext cx="547470" cy="365125"/>
          </a:xfrm>
        </p:spPr>
        <p:txBody>
          <a:bodyPr/>
          <a:lstStyle>
            <a:lvl1pPr>
              <a:defRPr sz="6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sp>
        <p:nvSpPr>
          <p:cNvPr id="3" name="Content Placeholder 2"/>
          <p:cNvSpPr>
            <a:spLocks noGrp="1"/>
          </p:cNvSpPr>
          <p:nvPr>
            <p:ph idx="1"/>
          </p:nvPr>
        </p:nvSpPr>
        <p:spPr>
          <a:xfrm>
            <a:off x="656760" y="990604"/>
            <a:ext cx="7871014"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2400"/>
            </a:lvl1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24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3" y="6"/>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3" name="Content Placeholder 2"/>
          <p:cNvSpPr>
            <a:spLocks noGrp="1"/>
          </p:cNvSpPr>
          <p:nvPr>
            <p:ph idx="1"/>
          </p:nvPr>
        </p:nvSpPr>
        <p:spPr>
          <a:xfrm>
            <a:off x="625461" y="1066804"/>
            <a:ext cx="8213740"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24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24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2" y="2715641"/>
            <a:ext cx="8686799" cy="2490177"/>
          </a:xfrm>
          <a:solidFill>
            <a:srgbClr val="4C4C4C">
              <a:alpha val="80000"/>
            </a:srgbClr>
          </a:solidFill>
        </p:spPr>
        <p:txBody>
          <a:bodyPr>
            <a:normAutofit/>
          </a:bodyPr>
          <a:lstStyle>
            <a:lvl1pPr>
              <a:defRPr sz="2100">
                <a:solidFill>
                  <a:schemeClr val="bg1"/>
                </a:solidFill>
              </a:defRPr>
            </a:lvl1pPr>
            <a:lvl2pPr>
              <a:defRPr sz="2100">
                <a:solidFill>
                  <a:schemeClr val="bg1"/>
                </a:solidFill>
              </a:defRPr>
            </a:lvl2pPr>
            <a:lvl3pPr>
              <a:defRPr sz="2100">
                <a:solidFill>
                  <a:schemeClr val="bg1"/>
                </a:solidFill>
              </a:defRPr>
            </a:lvl3pPr>
            <a:lvl4pPr>
              <a:defRPr sz="2100">
                <a:solidFill>
                  <a:schemeClr val="bg1"/>
                </a:solidFill>
              </a:defRPr>
            </a:lvl4pPr>
            <a:lvl5pPr>
              <a:defRPr sz="21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3"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73"/>
            <a:ext cx="868746" cy="365125"/>
          </a:xfrm>
          <a:prstGeom prst="rect">
            <a:avLst/>
          </a:prstGeom>
        </p:spPr>
        <p:txBody>
          <a:bodyPr/>
          <a:lstStyle>
            <a:lvl1pPr>
              <a:defRPr sz="75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1/11/2022</a:t>
            </a:fld>
            <a:endParaRPr lang="en-US" dirty="0">
              <a:latin typeface="Verdana" pitchFamily="34" charset="0"/>
            </a:endParaRPr>
          </a:p>
        </p:txBody>
      </p:sp>
      <p:sp>
        <p:nvSpPr>
          <p:cNvPr id="9" name="Slide Number Placeholder 5"/>
          <p:cNvSpPr>
            <a:spLocks noGrp="1"/>
          </p:cNvSpPr>
          <p:nvPr>
            <p:ph type="sldNum" sz="quarter" idx="4"/>
          </p:nvPr>
        </p:nvSpPr>
        <p:spPr>
          <a:xfrm>
            <a:off x="8139330" y="6287673"/>
            <a:ext cx="547470" cy="365125"/>
          </a:xfrm>
          <a:prstGeom prst="rect">
            <a:avLst/>
          </a:prstGeom>
        </p:spPr>
        <p:txBody>
          <a:bodyPr/>
          <a:lstStyle>
            <a:lvl1pPr algn="r">
              <a:defRPr sz="75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pic>
        <p:nvPicPr>
          <p:cNvPr id="6" name="Picture 5">
            <a:extLst>
              <a:ext uri="{FF2B5EF4-FFF2-40B4-BE49-F238E27FC236}">
                <a16:creationId xmlns:a16="http://schemas.microsoft.com/office/drawing/2014/main" id="{B90B8162-3FF9-49DB-A002-666F953DD39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4" y="857251"/>
            <a:ext cx="5655330" cy="1431131"/>
          </a:xfrm>
          <a:noFill/>
        </p:spPr>
        <p:txBody>
          <a:bodyPr>
            <a:normAutofit/>
          </a:bodyPr>
          <a:lstStyle/>
          <a:p>
            <a:pPr algn="ctr" eaLnBrk="1" hangingPunct="1"/>
            <a:r>
              <a:rPr lang="en-US" sz="2700" dirty="0">
                <a:solidFill>
                  <a:schemeClr val="tx2"/>
                </a:solidFill>
              </a:rPr>
              <a:t>Retrieval Practice</a:t>
            </a:r>
            <a:br>
              <a:rPr lang="en-US" sz="2700" dirty="0">
                <a:solidFill>
                  <a:schemeClr val="tx2"/>
                </a:solidFill>
              </a:rPr>
            </a:br>
            <a:r>
              <a:rPr lang="en-US" sz="2700" dirty="0">
                <a:solidFill>
                  <a:schemeClr val="tx2"/>
                </a:solidFill>
              </a:rPr>
              <a:t>Number the Stars</a:t>
            </a:r>
          </a:p>
        </p:txBody>
      </p:sp>
      <p:pic>
        <p:nvPicPr>
          <p:cNvPr id="1026" name="Picture 2">
            <a:extLst>
              <a:ext uri="{FF2B5EF4-FFF2-40B4-BE49-F238E27FC236}">
                <a16:creationId xmlns:a16="http://schemas.microsoft.com/office/drawing/2014/main" id="{5A5A02CA-9DA2-43CD-B397-F88B9B217C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3314699" y="2267605"/>
            <a:ext cx="2514599" cy="3719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1312" y="0"/>
            <a:ext cx="5655330" cy="836525"/>
          </a:xfrm>
          <a:noFill/>
        </p:spPr>
        <p:txBody>
          <a:bodyPr>
            <a:normAutofit/>
          </a:bodyPr>
          <a:lstStyle/>
          <a:p>
            <a:pPr algn="ctr" eaLnBrk="1" hangingPunct="1"/>
            <a:r>
              <a:rPr lang="en-US" sz="2700" dirty="0">
                <a:solidFill>
                  <a:schemeClr val="tx2"/>
                </a:solidFill>
              </a:rPr>
              <a:t>Retrieval Practice:  Lesson 17</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468504" y="763467"/>
            <a:ext cx="8206992" cy="4493538"/>
          </a:xfrm>
          <a:prstGeom prst="rect">
            <a:avLst/>
          </a:prstGeom>
          <a:noFill/>
        </p:spPr>
        <p:txBody>
          <a:bodyPr wrap="square" rtlCol="0">
            <a:spAutoFit/>
          </a:bodyPr>
          <a:lstStyle/>
          <a:p>
            <a:pPr marL="342900" marR="0" lvl="0" indent="-342900">
              <a:spcBef>
                <a:spcPts val="0"/>
              </a:spcBef>
              <a:spcAft>
                <a:spcPts val="0"/>
              </a:spcAft>
              <a:buFont typeface="+mj-lt"/>
              <a:buAutoNum type="arabicPeriod"/>
            </a:pP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0"/>
            <a:r>
              <a:rPr lang="en-US" dirty="0">
                <a:solidFill>
                  <a:schemeClr val="bg1"/>
                </a:solidFill>
              </a:rPr>
              <a:t>Directions: Use your Knowledge Organizer to write 3-4 Retrieval Practice questions that would help your classmates demonstrate their knowledge of the most important ideas from this unit. </a:t>
            </a:r>
          </a:p>
          <a:p>
            <a:pPr lvl="0"/>
            <a:endParaRPr lang="en-US" dirty="0">
              <a:solidFill>
                <a:schemeClr val="bg1"/>
              </a:solidFill>
            </a:endParaRPr>
          </a:p>
          <a:p>
            <a:pPr lvl="0"/>
            <a:r>
              <a:rPr lang="en-US" dirty="0">
                <a:solidFill>
                  <a:schemeClr val="bg1"/>
                </a:solidFill>
              </a:rPr>
              <a:t>Example: What were the goals of the </a:t>
            </a:r>
            <a:r>
              <a:rPr lang="en-US" b="1" dirty="0">
                <a:solidFill>
                  <a:srgbClr val="3399CC"/>
                </a:solidFill>
              </a:rPr>
              <a:t>Danish Resistance</a:t>
            </a:r>
            <a:r>
              <a:rPr lang="en-US" dirty="0">
                <a:solidFill>
                  <a:schemeClr val="bg1"/>
                </a:solidFill>
              </a:rPr>
              <a:t>? What did they do to achieve those goals? </a:t>
            </a:r>
          </a:p>
          <a:p>
            <a:pPr lvl="0"/>
            <a:r>
              <a:rPr lang="en-US" dirty="0">
                <a:solidFill>
                  <a:schemeClr val="bg1"/>
                </a:solidFill>
              </a:rPr>
              <a:t>Some key terms and dates you may choose to ask about are provided in this box:</a:t>
            </a:r>
          </a:p>
          <a:p>
            <a:pPr lvl="0"/>
            <a:endParaRPr lang="en-US" sz="2000" dirty="0">
              <a:solidFill>
                <a:schemeClr val="bg1"/>
              </a:solidFill>
            </a:endParaRPr>
          </a:p>
          <a:p>
            <a:pPr lvl="0"/>
            <a:r>
              <a:rPr lang="en-US" sz="2000" dirty="0">
                <a:solidFill>
                  <a:schemeClr val="bg1"/>
                </a:solidFill>
              </a:rPr>
              <a:t>Star of David     Kristallnacht     Occupation              Foreshadowing    Nazi    Adolf Hitler        Christian X        Danish Resistance  Jewish                  Aryan     Comic Relief     Axis                     Allies                       Holocaust             Mood     Rationing          Swastika            September 1939    April 1940     </a:t>
            </a:r>
          </a:p>
          <a:p>
            <a:pPr lvl="0"/>
            <a:r>
              <a:rPr lang="en-US" sz="2000" dirty="0">
                <a:solidFill>
                  <a:schemeClr val="bg1"/>
                </a:solidFill>
              </a:rPr>
              <a:t>May 1945</a:t>
            </a:r>
          </a:p>
          <a:p>
            <a:pPr marL="342900" lvl="0" indent="-342900">
              <a:buFont typeface="+mj-lt"/>
              <a:buAutoNum type="arabicPeriod"/>
            </a:pPr>
            <a:endParaRPr lang="en-US" sz="2000" dirty="0">
              <a:solidFill>
                <a:schemeClr val="bg1"/>
              </a:solidFill>
            </a:endParaRPr>
          </a:p>
        </p:txBody>
      </p:sp>
      <p:sp>
        <p:nvSpPr>
          <p:cNvPr id="7" name="Rectangle 6">
            <a:extLst>
              <a:ext uri="{FF2B5EF4-FFF2-40B4-BE49-F238E27FC236}">
                <a16:creationId xmlns:a16="http://schemas.microsoft.com/office/drawing/2014/main" id="{82039A8A-697F-49B3-802E-7C3D9F3ECA63}"/>
              </a:ext>
            </a:extLst>
          </p:cNvPr>
          <p:cNvSpPr/>
          <p:nvPr/>
        </p:nvSpPr>
        <p:spPr>
          <a:xfrm>
            <a:off x="468503" y="3159889"/>
            <a:ext cx="8293532" cy="2025570"/>
          </a:xfrm>
          <a:prstGeom prst="rect">
            <a:avLst/>
          </a:prstGeom>
          <a:no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Explosion: 8 Points 3">
            <a:extLst>
              <a:ext uri="{FF2B5EF4-FFF2-40B4-BE49-F238E27FC236}">
                <a16:creationId xmlns:a16="http://schemas.microsoft.com/office/drawing/2014/main" id="{7CC9358F-B277-4CC4-8392-EA0926C50D03}"/>
              </a:ext>
            </a:extLst>
          </p:cNvPr>
          <p:cNvSpPr/>
          <p:nvPr/>
        </p:nvSpPr>
        <p:spPr>
          <a:xfrm>
            <a:off x="6325901" y="4718598"/>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973893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43818"/>
            <a:ext cx="5655330" cy="836525"/>
          </a:xfrm>
          <a:noFill/>
        </p:spPr>
        <p:txBody>
          <a:bodyPr>
            <a:normAutofit fontScale="90000"/>
          </a:bodyPr>
          <a:lstStyle/>
          <a:p>
            <a:pPr algn="ctr" eaLnBrk="1" hangingPunct="1"/>
            <a:r>
              <a:rPr lang="en-US" sz="2700" dirty="0">
                <a:solidFill>
                  <a:schemeClr val="tx2"/>
                </a:solidFill>
              </a:rPr>
              <a:t>Retrieval Practice Answers:  Lesson 17</a:t>
            </a:r>
          </a:p>
        </p:txBody>
      </p:sp>
      <p:sp>
        <p:nvSpPr>
          <p:cNvPr id="3" name="TextBox 2">
            <a:extLst>
              <a:ext uri="{FF2B5EF4-FFF2-40B4-BE49-F238E27FC236}">
                <a16:creationId xmlns:a16="http://schemas.microsoft.com/office/drawing/2014/main" id="{00613E7B-F47E-4E01-ABFE-D8A55D67CFE2}"/>
              </a:ext>
            </a:extLst>
          </p:cNvPr>
          <p:cNvSpPr txBox="1"/>
          <p:nvPr/>
        </p:nvSpPr>
        <p:spPr>
          <a:xfrm>
            <a:off x="406957" y="807008"/>
            <a:ext cx="8420559" cy="2862322"/>
          </a:xfrm>
          <a:prstGeom prst="rect">
            <a:avLst/>
          </a:prstGeom>
          <a:noFill/>
        </p:spPr>
        <p:txBody>
          <a:bodyPr wrap="square" rtlCol="0">
            <a:spAutoFit/>
          </a:bodyPr>
          <a:lstStyle/>
          <a:p>
            <a:endParaRPr lang="en-US" sz="2000" dirty="0">
              <a:solidFill>
                <a:srgbClr val="FF0000"/>
              </a:solidFill>
            </a:endParaRPr>
          </a:p>
          <a:p>
            <a:endParaRPr lang="en-US" sz="2000" dirty="0">
              <a:solidFill>
                <a:srgbClr val="FF0000"/>
              </a:solidFill>
            </a:endParaRPr>
          </a:p>
          <a:p>
            <a:pPr algn="ctr"/>
            <a:r>
              <a:rPr lang="en-US" sz="2000" dirty="0">
                <a:solidFill>
                  <a:srgbClr val="FF0000"/>
                </a:solidFill>
              </a:rPr>
              <a:t>&lt;</a:t>
            </a:r>
            <a:r>
              <a:rPr lang="en-US" sz="2000" i="1" dirty="0">
                <a:solidFill>
                  <a:srgbClr val="FF0000"/>
                </a:solidFill>
              </a:rPr>
              <a:t>Insert possible retrieval practice questions here</a:t>
            </a:r>
            <a:r>
              <a:rPr lang="en-US" sz="2000" dirty="0">
                <a:solidFill>
                  <a:srgbClr val="FF0000"/>
                </a:solidFill>
              </a:rPr>
              <a:t>&gt;</a:t>
            </a:r>
          </a:p>
          <a:p>
            <a:pPr marL="457200" indent="-457200">
              <a:buFontTx/>
              <a:buAutoNum type="arabicPeriod"/>
            </a:pPr>
            <a:endParaRPr lang="en-US" sz="2000" dirty="0">
              <a:solidFill>
                <a:schemeClr val="bg1"/>
              </a:solidFill>
              <a:latin typeface="Roboto"/>
            </a:endParaRPr>
          </a:p>
          <a:p>
            <a:pPr marL="457200" indent="-457200">
              <a:buFontTx/>
              <a:buAutoNum type="arabicPeriod"/>
            </a:pPr>
            <a:endParaRPr lang="en-US" sz="2000" dirty="0">
              <a:solidFill>
                <a:schemeClr val="bg1"/>
              </a:solidFill>
              <a:latin typeface="Roboto"/>
            </a:endParaRPr>
          </a:p>
          <a:p>
            <a:pPr marL="457200" indent="-457200">
              <a:buFontTx/>
              <a:buAutoNum type="arabicPeriod"/>
            </a:pPr>
            <a:endParaRPr lang="en-US" sz="2000" dirty="0">
              <a:solidFill>
                <a:schemeClr val="bg1"/>
              </a:solidFill>
            </a:endParaRPr>
          </a:p>
          <a:p>
            <a:pPr marL="457200" indent="-457200">
              <a:buFontTx/>
              <a:buAutoNum type="arabicPeriod"/>
            </a:pPr>
            <a:endParaRPr lang="en-US" sz="2000" dirty="0">
              <a:solidFill>
                <a:schemeClr val="bg1"/>
              </a:solidFill>
            </a:endParaRPr>
          </a:p>
          <a:p>
            <a:pPr marL="457200" indent="-457200">
              <a:buFontTx/>
              <a:buAutoNum type="arabicPeriod"/>
            </a:pPr>
            <a:endParaRPr lang="en-US" sz="2000" dirty="0">
              <a:solidFill>
                <a:schemeClr val="bg1"/>
              </a:solidFill>
            </a:endParaRPr>
          </a:p>
          <a:p>
            <a:pPr marL="457200" lvl="0" indent="-457200">
              <a:buFontTx/>
              <a:buAutoNum type="arabicPeriod"/>
            </a:pPr>
            <a:endParaRPr lang="en-US" sz="2000" dirty="0">
              <a:solidFill>
                <a:prstClr val="white"/>
              </a:solidFill>
            </a:endParaRPr>
          </a:p>
        </p:txBody>
      </p:sp>
    </p:spTree>
    <p:extLst>
      <p:ext uri="{BB962C8B-B14F-4D97-AF65-F5344CB8AC3E}">
        <p14:creationId xmlns:p14="http://schemas.microsoft.com/office/powerpoint/2010/main" val="102370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4</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588167"/>
            <a:ext cx="8938009" cy="5109091"/>
          </a:xfrm>
          <a:prstGeom prst="rect">
            <a:avLst/>
          </a:prstGeom>
          <a:noFill/>
        </p:spPr>
        <p:txBody>
          <a:bodyPr wrap="square" rtlCol="0">
            <a:spAutoFit/>
          </a:bodyPr>
          <a:lstStyle/>
          <a:p>
            <a:pPr marL="0" marR="0">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political party took power in </a:t>
            </a:r>
            <a:r>
              <a:rPr lang="en-US" sz="1800" b="1"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Germany</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after WWI? Who was its leader?  </a:t>
            </a:r>
          </a:p>
          <a:p>
            <a:pPr marL="342900" marR="0" lvl="0" indent="-342900">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What does it mean that Germany </a:t>
            </a:r>
            <a:r>
              <a:rPr lang="en-US" sz="1800" b="1"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occupied</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Denmark? </a:t>
            </a:r>
          </a:p>
          <a:p>
            <a:pPr marL="342900" marR="0" lvl="0" indent="-342900">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is </a:t>
            </a:r>
            <a:r>
              <a:rPr lang="en-US" sz="1800" b="1"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Judaism</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Name two other countries occupied by Germany in 1943 (during the events of </a:t>
            </a:r>
            <a:r>
              <a:rPr lang="en-US" sz="1800" i="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Number the Stars</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a:r>
          </a:p>
          <a:p>
            <a:pPr marL="342900" marR="0" lvl="0" indent="-342900">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Who is</a:t>
            </a:r>
            <a:r>
              <a:rPr lang="en-US" sz="18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b="1"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Christian X</a:t>
            </a:r>
            <a:r>
              <a:rPr lang="en-US" sz="18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0" algn="ctr"/>
            <a:r>
              <a:rPr lang="en-US" dirty="0">
                <a:solidFill>
                  <a:schemeClr val="bg1"/>
                </a:solidFill>
              </a:rPr>
              <a:t>(</a:t>
            </a:r>
            <a:r>
              <a:rPr lang="en-US" i="1" dirty="0">
                <a:solidFill>
                  <a:schemeClr val="bg1"/>
                </a:solidFill>
              </a:rPr>
              <a:t>continued on the next slide</a:t>
            </a:r>
            <a:r>
              <a:rPr lang="en-US" dirty="0">
                <a:solidFill>
                  <a:schemeClr val="bg1"/>
                </a:solidFill>
              </a:rPr>
              <a:t>)</a:t>
            </a:r>
          </a:p>
          <a:p>
            <a:r>
              <a:rPr lang="en-US" sz="2000" dirty="0">
                <a:solidFill>
                  <a:schemeClr val="bg1"/>
                </a:solidFill>
              </a:rPr>
              <a:t>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6172559" y="4244123"/>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4194195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226613"/>
            <a:ext cx="5655330" cy="821719"/>
          </a:xfrm>
          <a:noFill/>
        </p:spPr>
        <p:txBody>
          <a:bodyPr>
            <a:normAutofit fontScale="90000"/>
          </a:bodyPr>
          <a:lstStyle/>
          <a:p>
            <a:pPr algn="ctr" eaLnBrk="1" hangingPunct="1"/>
            <a:r>
              <a:rPr lang="en-US" sz="2700" dirty="0">
                <a:solidFill>
                  <a:schemeClr val="tx2"/>
                </a:solidFill>
              </a:rPr>
              <a:t>Retrieval Practice: Lesson 4 </a:t>
            </a:r>
            <a:br>
              <a:rPr lang="en-US" sz="2700" dirty="0">
                <a:solidFill>
                  <a:schemeClr val="tx2"/>
                </a:solidFill>
              </a:rPr>
            </a:br>
            <a:r>
              <a:rPr lang="en-US" sz="2200" dirty="0">
                <a:solidFill>
                  <a:schemeClr val="tx2"/>
                </a:solidFill>
              </a:rPr>
              <a:t>(</a:t>
            </a:r>
            <a:r>
              <a:rPr lang="en-US" sz="2200" i="1" dirty="0">
                <a:solidFill>
                  <a:schemeClr val="tx2"/>
                </a:solidFill>
              </a:rPr>
              <a:t>continued</a:t>
            </a:r>
            <a:r>
              <a:rPr lang="en-US" sz="2200" dirty="0">
                <a:solidFill>
                  <a:schemeClr val="tx2"/>
                </a:solidFill>
              </a:rPr>
              <a:t>)</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588167"/>
            <a:ext cx="8938009" cy="5755422"/>
          </a:xfrm>
          <a:prstGeom prst="rect">
            <a:avLst/>
          </a:prstGeom>
          <a:noFill/>
        </p:spPr>
        <p:txBody>
          <a:bodyPr wrap="square" rtlCol="0">
            <a:spAutoFit/>
          </a:bodyPr>
          <a:lstStyle/>
          <a:p>
            <a:pPr marL="0" marR="0">
              <a:spcBef>
                <a:spcPts val="0"/>
              </a:spcBef>
              <a:spcAft>
                <a:spcPts val="0"/>
              </a:spcAft>
            </a:pPr>
            <a:r>
              <a:rPr lang="en-US" sz="1800" u="none" strike="noStrike"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300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How might an author signal the beginning of a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flashback</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300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was the role of the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Danish Resistance</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300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Why might a resistance group use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sabotage</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against its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occupiers</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300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In literature, what is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mood</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300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would it mean for butter to be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rationed</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300000"/>
              </a:lnSpc>
              <a:spcBef>
                <a:spcPts val="0"/>
              </a:spcBef>
              <a:spcAft>
                <a:spcPts val="0"/>
              </a:spcAft>
            </a:pPr>
            <a:endParaRPr lang="en-US" sz="2000" dirty="0">
              <a:solidFill>
                <a:schemeClr val="bg1"/>
              </a:solidFill>
            </a:endParaRPr>
          </a:p>
          <a:p>
            <a:r>
              <a:rPr lang="en-US" sz="2000" dirty="0">
                <a:solidFill>
                  <a:schemeClr val="bg1"/>
                </a:solidFill>
              </a:rPr>
              <a:t>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6357573" y="4194817"/>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10217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28800" y="0"/>
            <a:ext cx="5655330" cy="821719"/>
          </a:xfrm>
          <a:noFill/>
        </p:spPr>
        <p:txBody>
          <a:bodyPr>
            <a:normAutofit/>
          </a:bodyPr>
          <a:lstStyle/>
          <a:p>
            <a:pPr algn="ctr" eaLnBrk="1" hangingPunct="1"/>
            <a:r>
              <a:rPr lang="en-US" sz="2700" dirty="0">
                <a:solidFill>
                  <a:schemeClr val="tx2"/>
                </a:solidFill>
              </a:rPr>
              <a:t>Retrieval Practice Answers: Lesson 4</a:t>
            </a: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1032125"/>
            <a:ext cx="8938009" cy="5016758"/>
          </a:xfrm>
          <a:prstGeom prst="rect">
            <a:avLst/>
          </a:prstGeom>
          <a:noFill/>
        </p:spPr>
        <p:txBody>
          <a:bodyPr wrap="square" rtlCol="0">
            <a:spAutoFit/>
          </a:bodyPr>
          <a:lstStyle/>
          <a:p>
            <a:pPr marL="457200" lvl="0" indent="-457200">
              <a:buFont typeface="+mj-lt"/>
              <a:buAutoNum type="arabicPeriod"/>
            </a:pPr>
            <a:endParaRPr lang="en-US" sz="2000" dirty="0">
              <a:solidFill>
                <a:schemeClr val="bg1"/>
              </a:solidFill>
            </a:endParaRPr>
          </a:p>
          <a:p>
            <a:pPr marL="457200" indent="-457200">
              <a:buAutoNum type="arabicPeriod"/>
            </a:pPr>
            <a:r>
              <a:rPr lang="en-US" sz="2000" dirty="0">
                <a:solidFill>
                  <a:schemeClr val="bg1"/>
                </a:solidFill>
              </a:rPr>
              <a:t>The </a:t>
            </a:r>
            <a:r>
              <a:rPr lang="en-US" sz="2000" dirty="0">
                <a:solidFill>
                  <a:schemeClr val="tx2"/>
                </a:solidFill>
              </a:rPr>
              <a:t>Nazi</a:t>
            </a:r>
            <a:r>
              <a:rPr lang="en-US" sz="2000" dirty="0">
                <a:solidFill>
                  <a:schemeClr val="bg1"/>
                </a:solidFill>
              </a:rPr>
              <a:t> party that took power in </a:t>
            </a:r>
            <a:r>
              <a:rPr lang="en-US" sz="2000" b="1" dirty="0">
                <a:solidFill>
                  <a:srgbClr val="3399CC"/>
                </a:solidFill>
              </a:rPr>
              <a:t>Germany</a:t>
            </a:r>
            <a:r>
              <a:rPr lang="en-US" sz="2000" dirty="0">
                <a:solidFill>
                  <a:schemeClr val="bg1"/>
                </a:solidFill>
              </a:rPr>
              <a:t> after WWI.  Their leader was </a:t>
            </a:r>
            <a:r>
              <a:rPr lang="en-US" sz="2000" dirty="0">
                <a:solidFill>
                  <a:schemeClr val="tx2"/>
                </a:solidFill>
              </a:rPr>
              <a:t>Adolf Hitler</a:t>
            </a:r>
            <a:r>
              <a:rPr lang="en-US" sz="2000" dirty="0">
                <a:solidFill>
                  <a:schemeClr val="bg1"/>
                </a:solidFill>
              </a:rPr>
              <a:t>. </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When Germany</a:t>
            </a:r>
            <a:r>
              <a:rPr lang="en-US" sz="2000" dirty="0">
                <a:solidFill>
                  <a:srgbClr val="3399CC"/>
                </a:solidFill>
              </a:rPr>
              <a:t> </a:t>
            </a:r>
            <a:r>
              <a:rPr lang="en-US" sz="2000" b="1" dirty="0">
                <a:solidFill>
                  <a:srgbClr val="3399CC"/>
                </a:solidFill>
              </a:rPr>
              <a:t>occupied</a:t>
            </a:r>
            <a:r>
              <a:rPr lang="en-US" sz="2000" dirty="0">
                <a:solidFill>
                  <a:srgbClr val="3399CC"/>
                </a:solidFill>
              </a:rPr>
              <a:t> </a:t>
            </a:r>
            <a:r>
              <a:rPr lang="en-US" sz="2000" dirty="0">
                <a:solidFill>
                  <a:schemeClr val="bg1"/>
                </a:solidFill>
              </a:rPr>
              <a:t>Denmark, it meant they </a:t>
            </a:r>
            <a:r>
              <a:rPr lang="en-US" sz="2000" dirty="0">
                <a:solidFill>
                  <a:schemeClr val="tx2"/>
                </a:solidFill>
              </a:rPr>
              <a:t>took control of the area using their military</a:t>
            </a:r>
            <a:r>
              <a:rPr lang="en-US" sz="2000" dirty="0">
                <a:solidFill>
                  <a:schemeClr val="bg1"/>
                </a:solidFill>
              </a:rPr>
              <a:t>.  </a:t>
            </a:r>
          </a:p>
          <a:p>
            <a:pPr marL="457200" indent="-457200">
              <a:buAutoNum type="arabicPeriod"/>
            </a:pPr>
            <a:endParaRPr lang="en-US" sz="2000" dirty="0">
              <a:solidFill>
                <a:schemeClr val="bg1"/>
              </a:solidFill>
            </a:endParaRPr>
          </a:p>
          <a:p>
            <a:pPr marL="457200" indent="-457200">
              <a:buAutoNum type="arabicPeriod"/>
            </a:pPr>
            <a:r>
              <a:rPr lang="en-US" sz="2000" b="1" dirty="0">
                <a:solidFill>
                  <a:srgbClr val="3399CC"/>
                </a:solidFill>
              </a:rPr>
              <a:t>Judaism</a:t>
            </a:r>
            <a:r>
              <a:rPr lang="en-US" sz="2000" dirty="0">
                <a:solidFill>
                  <a:schemeClr val="bg1"/>
                </a:solidFill>
              </a:rPr>
              <a:t> is a </a:t>
            </a:r>
            <a:r>
              <a:rPr lang="en-US" sz="2000" dirty="0">
                <a:solidFill>
                  <a:schemeClr val="tx2"/>
                </a:solidFill>
              </a:rPr>
              <a:t>religion</a:t>
            </a:r>
            <a:r>
              <a:rPr lang="en-US" sz="2000" dirty="0">
                <a:solidFill>
                  <a:schemeClr val="bg1"/>
                </a:solidFill>
              </a:rPr>
              <a:t> developed among the ancient Hebrews.  Those who practice the religion are sometimes called Jews or people of Jewish faith.</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 </a:t>
            </a:r>
            <a:r>
              <a:rPr lang="en-US" sz="2000" dirty="0">
                <a:solidFill>
                  <a:schemeClr val="tx2"/>
                </a:solidFill>
              </a:rPr>
              <a:t>Holland</a:t>
            </a:r>
            <a:r>
              <a:rPr lang="en-US" sz="2000" dirty="0">
                <a:solidFill>
                  <a:schemeClr val="bg1"/>
                </a:solidFill>
              </a:rPr>
              <a:t> and </a:t>
            </a:r>
            <a:r>
              <a:rPr lang="en-US" sz="2000" dirty="0">
                <a:solidFill>
                  <a:schemeClr val="tx2"/>
                </a:solidFill>
              </a:rPr>
              <a:t>Norway</a:t>
            </a:r>
            <a:r>
              <a:rPr lang="en-US" sz="2000" dirty="0">
                <a:solidFill>
                  <a:schemeClr val="bg1"/>
                </a:solidFill>
              </a:rPr>
              <a:t> were </a:t>
            </a:r>
            <a:r>
              <a:rPr lang="en-US" sz="2000" b="1" dirty="0">
                <a:solidFill>
                  <a:srgbClr val="00B0F0"/>
                </a:solidFill>
              </a:rPr>
              <a:t>occupied</a:t>
            </a:r>
            <a:r>
              <a:rPr lang="en-US" sz="2000" dirty="0">
                <a:solidFill>
                  <a:schemeClr val="bg1"/>
                </a:solidFill>
              </a:rPr>
              <a:t> by the Germans in 1943. </a:t>
            </a:r>
          </a:p>
          <a:p>
            <a:pPr marL="457200" indent="-457200">
              <a:buAutoNum type="arabicPeriod"/>
            </a:pPr>
            <a:endParaRPr lang="en-US" sz="2000" dirty="0">
              <a:solidFill>
                <a:schemeClr val="bg1"/>
              </a:solidFill>
            </a:endParaRPr>
          </a:p>
          <a:p>
            <a:pPr marL="457200" indent="-457200">
              <a:buAutoNum type="arabicPeriod"/>
            </a:pPr>
            <a:r>
              <a:rPr lang="en-US" sz="2000" b="1" dirty="0">
                <a:solidFill>
                  <a:srgbClr val="00B0F0"/>
                </a:solidFill>
              </a:rPr>
              <a:t>Christian X </a:t>
            </a:r>
            <a:r>
              <a:rPr lang="en-US" sz="2000" dirty="0">
                <a:solidFill>
                  <a:schemeClr val="bg1"/>
                </a:solidFill>
              </a:rPr>
              <a:t>is the </a:t>
            </a:r>
            <a:r>
              <a:rPr lang="en-US" sz="2000" dirty="0">
                <a:solidFill>
                  <a:schemeClr val="tx2"/>
                </a:solidFill>
              </a:rPr>
              <a:t>king of Denmark </a:t>
            </a:r>
            <a:r>
              <a:rPr lang="en-US" sz="2000" dirty="0">
                <a:solidFill>
                  <a:schemeClr val="bg1"/>
                </a:solidFill>
              </a:rPr>
              <a:t>and a </a:t>
            </a:r>
            <a:r>
              <a:rPr lang="en-US" sz="2000" dirty="0">
                <a:solidFill>
                  <a:schemeClr val="tx2"/>
                </a:solidFill>
              </a:rPr>
              <a:t>symbol of Danish resistance </a:t>
            </a:r>
            <a:r>
              <a:rPr lang="en-US" sz="2000" dirty="0">
                <a:solidFill>
                  <a:schemeClr val="bg1"/>
                </a:solidFill>
              </a:rPr>
              <a:t>to German occupation.</a:t>
            </a:r>
          </a:p>
          <a:p>
            <a:pPr marL="457200" indent="-457200">
              <a:buAutoNum type="arabicPeriod"/>
            </a:pPr>
            <a:endParaRPr lang="en-US" sz="2000" dirty="0">
              <a:solidFill>
                <a:schemeClr val="bg1"/>
              </a:solidFill>
            </a:endParaRPr>
          </a:p>
          <a:p>
            <a:pPr marL="457200" indent="-457200">
              <a:buAutoNum type="arabicPeriod"/>
            </a:pPr>
            <a:endParaRPr lang="en-US" sz="2000" dirty="0">
              <a:solidFill>
                <a:schemeClr val="bg1"/>
              </a:solidFill>
            </a:endParaRPr>
          </a:p>
        </p:txBody>
      </p:sp>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28800" y="0"/>
            <a:ext cx="5655330" cy="821719"/>
          </a:xfrm>
          <a:noFill/>
        </p:spPr>
        <p:txBody>
          <a:bodyPr>
            <a:normAutofit fontScale="90000"/>
          </a:bodyPr>
          <a:lstStyle/>
          <a:p>
            <a:pPr algn="ctr" eaLnBrk="1" hangingPunct="1"/>
            <a:r>
              <a:rPr lang="en-US" sz="2700" dirty="0">
                <a:solidFill>
                  <a:schemeClr val="tx2"/>
                </a:solidFill>
              </a:rPr>
              <a:t>Retrieval Practice Answers: Lesson 4</a:t>
            </a:r>
            <a:br>
              <a:rPr lang="en-US" sz="2700" dirty="0">
                <a:solidFill>
                  <a:schemeClr val="tx2"/>
                </a:solidFill>
              </a:rPr>
            </a:br>
            <a:r>
              <a:rPr lang="en-US" sz="2200" dirty="0">
                <a:solidFill>
                  <a:schemeClr val="tx2"/>
                </a:solidFill>
              </a:rPr>
              <a:t>(continued)</a:t>
            </a:r>
            <a:endParaRPr lang="en-US" sz="2700" dirty="0">
              <a:solidFill>
                <a:schemeClr val="tx2"/>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1032125"/>
            <a:ext cx="8938009" cy="5386090"/>
          </a:xfrm>
          <a:prstGeom prst="rect">
            <a:avLst/>
          </a:prstGeom>
          <a:noFill/>
        </p:spPr>
        <p:txBody>
          <a:bodyPr wrap="square" rtlCol="0">
            <a:spAutoFit/>
          </a:bodyPr>
          <a:lstStyle/>
          <a:p>
            <a:pPr marL="342900" indent="-342900">
              <a:buAutoNum type="arabicPeriod" startAt="6"/>
            </a:pPr>
            <a:r>
              <a:rPr lang="en-US" dirty="0">
                <a:solidFill>
                  <a:schemeClr val="bg1"/>
                </a:solidFill>
                <a:latin typeface="Franklin Gothic Book" panose="020B0503020102020204" pitchFamily="34" charset="0"/>
              </a:rPr>
              <a:t>An author might signal the beginning of a </a:t>
            </a:r>
            <a:r>
              <a:rPr lang="en-US" b="1" dirty="0">
                <a:solidFill>
                  <a:srgbClr val="3399CC"/>
                </a:solidFill>
                <a:latin typeface="Franklin Gothic Book" panose="020B0503020102020204" pitchFamily="34" charset="0"/>
              </a:rPr>
              <a:t>flashback</a:t>
            </a:r>
            <a:r>
              <a:rPr lang="en-US" dirty="0">
                <a:solidFill>
                  <a:schemeClr val="bg1"/>
                </a:solidFill>
                <a:latin typeface="Franklin Gothic Book" panose="020B0503020102020204" pitchFamily="34" charset="0"/>
              </a:rPr>
              <a:t> by using </a:t>
            </a:r>
            <a:r>
              <a:rPr lang="en-US" dirty="0">
                <a:solidFill>
                  <a:schemeClr val="tx2"/>
                </a:solidFill>
                <a:latin typeface="Franklin Gothic Book" panose="020B0503020102020204" pitchFamily="34" charset="0"/>
              </a:rPr>
              <a:t>time words </a:t>
            </a:r>
            <a:r>
              <a:rPr lang="en-US" dirty="0">
                <a:solidFill>
                  <a:schemeClr val="bg1"/>
                </a:solidFill>
                <a:latin typeface="Franklin Gothic Book" panose="020B0503020102020204" pitchFamily="34" charset="0"/>
              </a:rPr>
              <a:t>such as “Years ago,”  and “Then.”  The author could also  </a:t>
            </a:r>
            <a:r>
              <a:rPr lang="en-US" dirty="0">
                <a:solidFill>
                  <a:schemeClr val="tx2"/>
                </a:solidFill>
                <a:latin typeface="Franklin Gothic Book" panose="020B0503020102020204" pitchFamily="34" charset="0"/>
              </a:rPr>
              <a:t>shift the verb tense </a:t>
            </a:r>
            <a:r>
              <a:rPr lang="en-US" dirty="0">
                <a:solidFill>
                  <a:schemeClr val="bg1"/>
                </a:solidFill>
                <a:latin typeface="Franklin Gothic Book" panose="020B0503020102020204" pitchFamily="34" charset="0"/>
              </a:rPr>
              <a:t>to past perfect tense such as “had stopped” or “had watched.”</a:t>
            </a:r>
          </a:p>
          <a:p>
            <a:pPr marL="342900" indent="-342900">
              <a:buAutoNum type="arabicPeriod" startAt="6"/>
            </a:pPr>
            <a:endParaRPr lang="en-US" sz="1800" b="0" i="0" u="none" strike="noStrike" baseline="0" dirty="0">
              <a:solidFill>
                <a:schemeClr val="bg1"/>
              </a:solidFill>
              <a:latin typeface="Franklin Gothic Book" panose="020B0503020102020204" pitchFamily="34" charset="0"/>
            </a:endParaRPr>
          </a:p>
          <a:p>
            <a:pPr marL="342900" indent="-342900">
              <a:buAutoNum type="arabicPeriod" startAt="6"/>
            </a:pPr>
            <a:r>
              <a:rPr lang="en-US" sz="1800" b="0" i="0" u="none" strike="noStrike" baseline="0" dirty="0">
                <a:solidFill>
                  <a:schemeClr val="bg1"/>
                </a:solidFill>
                <a:latin typeface="Franklin Gothic Book" panose="020B0503020102020204" pitchFamily="34" charset="0"/>
              </a:rPr>
              <a:t> The </a:t>
            </a:r>
            <a:r>
              <a:rPr lang="en-US" sz="1800" b="1" i="0" u="none" strike="noStrike" baseline="0" dirty="0">
                <a:solidFill>
                  <a:srgbClr val="3399CC"/>
                </a:solidFill>
                <a:latin typeface="Franklin Gothic Book" panose="020B0503020102020204" pitchFamily="34" charset="0"/>
              </a:rPr>
              <a:t>Danish Resistance </a:t>
            </a:r>
            <a:r>
              <a:rPr lang="en-US" sz="1800" b="0" i="0" u="none" strike="noStrike" baseline="0" dirty="0">
                <a:solidFill>
                  <a:schemeClr val="bg1"/>
                </a:solidFill>
                <a:latin typeface="Franklin Gothic Book" panose="020B0503020102020204" pitchFamily="34" charset="0"/>
              </a:rPr>
              <a:t>was a </a:t>
            </a:r>
            <a:r>
              <a:rPr lang="en-US" sz="1800" b="0" i="0" u="none" strike="noStrike" baseline="0" dirty="0">
                <a:solidFill>
                  <a:schemeClr val="tx2"/>
                </a:solidFill>
                <a:latin typeface="Franklin Gothic Book" panose="020B0503020102020204" pitchFamily="34" charset="0"/>
              </a:rPr>
              <a:t>secret group of Danes attempting to resist the German occupation</a:t>
            </a:r>
            <a:r>
              <a:rPr lang="en-US" sz="1800" b="0" i="0" u="none" strike="noStrike" baseline="0" dirty="0">
                <a:solidFill>
                  <a:schemeClr val="bg1"/>
                </a:solidFill>
                <a:latin typeface="Franklin Gothic Book" panose="020B0503020102020204" pitchFamily="34" charset="0"/>
              </a:rPr>
              <a:t> through sabotage, spying, and the rescue of Denmark’s Jewish population. 	</a:t>
            </a:r>
          </a:p>
          <a:p>
            <a:pPr marL="342900" indent="-342900">
              <a:buAutoNum type="arabicPeriod" startAt="8"/>
            </a:pPr>
            <a:r>
              <a:rPr lang="en-US" dirty="0">
                <a:solidFill>
                  <a:schemeClr val="bg1"/>
                </a:solidFill>
              </a:rPr>
              <a:t>A resistance group might use </a:t>
            </a:r>
            <a:r>
              <a:rPr lang="en-US" b="1" dirty="0">
                <a:solidFill>
                  <a:srgbClr val="3399CC"/>
                </a:solidFill>
              </a:rPr>
              <a:t>sabotage</a:t>
            </a:r>
            <a:r>
              <a:rPr lang="en-US" dirty="0">
                <a:solidFill>
                  <a:schemeClr val="bg1"/>
                </a:solidFill>
              </a:rPr>
              <a:t> against their occupiers because if they were </a:t>
            </a:r>
            <a:r>
              <a:rPr lang="en-US" dirty="0">
                <a:solidFill>
                  <a:schemeClr val="tx2"/>
                </a:solidFill>
              </a:rPr>
              <a:t>able to damage enough resources it would impact Germany’s ability to complete their mission and help the Allies win</a:t>
            </a:r>
            <a:r>
              <a:rPr lang="en-US" dirty="0">
                <a:solidFill>
                  <a:schemeClr val="bg1"/>
                </a:solidFill>
              </a:rPr>
              <a:t>.</a:t>
            </a:r>
          </a:p>
          <a:p>
            <a:pPr marL="342900" indent="-342900">
              <a:buAutoNum type="arabicPeriod" startAt="8"/>
            </a:pPr>
            <a:endParaRPr lang="en-US" dirty="0">
              <a:solidFill>
                <a:schemeClr val="bg1"/>
              </a:solidFill>
            </a:endParaRPr>
          </a:p>
          <a:p>
            <a:pPr marL="342900" indent="-342900">
              <a:buAutoNum type="arabicPeriod" startAt="8"/>
            </a:pPr>
            <a:r>
              <a:rPr lang="en-US" b="1" dirty="0">
                <a:solidFill>
                  <a:srgbClr val="3399CC"/>
                </a:solidFill>
              </a:rPr>
              <a:t>Mood</a:t>
            </a:r>
            <a:r>
              <a:rPr lang="en-US" dirty="0">
                <a:solidFill>
                  <a:schemeClr val="bg1"/>
                </a:solidFill>
              </a:rPr>
              <a:t> is the </a:t>
            </a:r>
            <a:r>
              <a:rPr lang="en-US" dirty="0">
                <a:solidFill>
                  <a:schemeClr val="tx2"/>
                </a:solidFill>
              </a:rPr>
              <a:t>overall emotional atmosphere </a:t>
            </a:r>
            <a:r>
              <a:rPr lang="en-US" dirty="0">
                <a:solidFill>
                  <a:schemeClr val="bg1"/>
                </a:solidFill>
              </a:rPr>
              <a:t>of a literary work. </a:t>
            </a:r>
          </a:p>
          <a:p>
            <a:pPr marL="342900" indent="-342900">
              <a:buAutoNum type="arabicPeriod" startAt="8"/>
            </a:pPr>
            <a:endParaRPr lang="en-US" dirty="0">
              <a:solidFill>
                <a:schemeClr val="bg1"/>
              </a:solidFill>
            </a:endParaRPr>
          </a:p>
          <a:p>
            <a:pPr marL="342900" indent="-342900">
              <a:buAutoNum type="arabicPeriod" startAt="8"/>
            </a:pPr>
            <a:r>
              <a:rPr lang="en-US" dirty="0">
                <a:solidFill>
                  <a:schemeClr val="bg1"/>
                </a:solidFill>
              </a:rPr>
              <a:t> If butter was </a:t>
            </a:r>
            <a:r>
              <a:rPr lang="en-US" b="1" dirty="0">
                <a:solidFill>
                  <a:srgbClr val="3399CC"/>
                </a:solidFill>
              </a:rPr>
              <a:t>rationed</a:t>
            </a:r>
            <a:r>
              <a:rPr lang="en-US" dirty="0">
                <a:solidFill>
                  <a:schemeClr val="bg1"/>
                </a:solidFill>
              </a:rPr>
              <a:t>, it would mean there was a limited amount available so each person </a:t>
            </a:r>
            <a:r>
              <a:rPr lang="en-US" dirty="0">
                <a:solidFill>
                  <a:schemeClr val="tx2"/>
                </a:solidFill>
              </a:rPr>
              <a:t>could only have a set amount </a:t>
            </a:r>
            <a:r>
              <a:rPr lang="en-US" dirty="0">
                <a:solidFill>
                  <a:schemeClr val="bg1"/>
                </a:solidFill>
              </a:rPr>
              <a:t>of butter which would be </a:t>
            </a:r>
            <a:r>
              <a:rPr lang="en-US" dirty="0">
                <a:solidFill>
                  <a:schemeClr val="tx2"/>
                </a:solidFill>
              </a:rPr>
              <a:t>decided by the government</a:t>
            </a:r>
          </a:p>
          <a:p>
            <a:endParaRPr lang="en-US" dirty="0">
              <a:solidFill>
                <a:schemeClr val="bg1"/>
              </a:solidFill>
            </a:endParaRPr>
          </a:p>
          <a:p>
            <a:pPr lvl="0"/>
            <a:endParaRPr lang="en-US" dirty="0"/>
          </a:p>
          <a:p>
            <a:pPr lvl="0" algn="r"/>
            <a:r>
              <a:rPr lang="en-US" sz="2000" dirty="0">
                <a:solidFill>
                  <a:schemeClr val="bg1"/>
                </a:solidFill>
              </a:rPr>
              <a:t> </a:t>
            </a:r>
            <a:r>
              <a:rPr lang="en-US" sz="2000" dirty="0">
                <a:solidFill>
                  <a:srgbClr val="FFDD00"/>
                </a:solidFill>
              </a:rPr>
              <a:t>Self-score: ______ /10</a:t>
            </a:r>
          </a:p>
        </p:txBody>
      </p:sp>
    </p:spTree>
    <p:extLst>
      <p:ext uri="{BB962C8B-B14F-4D97-AF65-F5344CB8AC3E}">
        <p14:creationId xmlns:p14="http://schemas.microsoft.com/office/powerpoint/2010/main" val="391281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916278" y="73270"/>
            <a:ext cx="5655330" cy="836525"/>
          </a:xfrm>
          <a:noFill/>
        </p:spPr>
        <p:txBody>
          <a:bodyPr>
            <a:normAutofit/>
          </a:bodyPr>
          <a:lstStyle/>
          <a:p>
            <a:pPr algn="ctr" eaLnBrk="1" hangingPunct="1"/>
            <a:r>
              <a:rPr lang="en-US" sz="2700" dirty="0">
                <a:solidFill>
                  <a:schemeClr val="tx2"/>
                </a:solidFill>
              </a:rPr>
              <a:t>Retrieval Practice:  Lesson 7</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229892" y="341571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
        <p:nvSpPr>
          <p:cNvPr id="4" name="TextBox 3">
            <a:extLst>
              <a:ext uri="{FF2B5EF4-FFF2-40B4-BE49-F238E27FC236}">
                <a16:creationId xmlns:a16="http://schemas.microsoft.com/office/drawing/2014/main" id="{2AD515B5-4FA5-43AA-B77E-672F457D62A8}"/>
              </a:ext>
            </a:extLst>
          </p:cNvPr>
          <p:cNvSpPr txBox="1"/>
          <p:nvPr/>
        </p:nvSpPr>
        <p:spPr>
          <a:xfrm>
            <a:off x="477296" y="909795"/>
            <a:ext cx="8189407" cy="5447389"/>
          </a:xfrm>
          <a:prstGeom prst="rect">
            <a:avLst/>
          </a:prstGeom>
          <a:noFill/>
        </p:spPr>
        <p:txBody>
          <a:bodyPr wrap="square" rtlCol="0">
            <a:spAutoFit/>
          </a:bodyPr>
          <a:lstStyle/>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is the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Star of David</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a:r>
          </a:p>
          <a:p>
            <a:pPr marL="342900" marR="0" lvl="0" indent="-342900">
              <a:lnSpc>
                <a:spcPct val="115000"/>
              </a:lnSpc>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does the term </a:t>
            </a:r>
            <a:r>
              <a:rPr lang="en-US" sz="1800"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Kristallnacht</a:t>
            </a:r>
            <a:r>
              <a:rPr lang="en-US" sz="1800"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mean? What does that name refer to?</a:t>
            </a:r>
          </a:p>
          <a:p>
            <a:pPr marL="342900" marR="0" lvl="0" indent="-342900">
              <a:lnSpc>
                <a:spcPct val="115000"/>
              </a:lnSpc>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German action started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World War II</a:t>
            </a:r>
            <a:r>
              <a:rPr lang="en-US" sz="1800"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in Europe? What year did this action take place?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is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foreshadowing</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does the title “Who is the Dark-Haired One?”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foreshadow</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algn="ctr">
              <a:lnSpc>
                <a:spcPct val="115000"/>
              </a:lnSpc>
            </a:pPr>
            <a:r>
              <a:rPr lang="en-US" dirty="0">
                <a:solidFill>
                  <a:schemeClr val="bg1"/>
                </a:solidFill>
              </a:rPr>
              <a:t>(</a:t>
            </a:r>
            <a:r>
              <a:rPr lang="en-US" i="1" dirty="0">
                <a:solidFill>
                  <a:schemeClr val="bg1"/>
                </a:solidFill>
              </a:rPr>
              <a:t>continued on the next slide</a:t>
            </a:r>
            <a:r>
              <a:rPr lang="en-US" dirty="0">
                <a:solidFill>
                  <a:schemeClr val="bg1"/>
                </a:solidFill>
              </a:rPr>
              <a:t>)</a:t>
            </a:r>
          </a:p>
          <a:p>
            <a:pPr marR="0" lvl="0">
              <a:lnSpc>
                <a:spcPct val="115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255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81554" y="113673"/>
            <a:ext cx="5655330" cy="836525"/>
          </a:xfrm>
          <a:noFill/>
        </p:spPr>
        <p:txBody>
          <a:bodyPr>
            <a:normAutofit fontScale="90000"/>
          </a:bodyPr>
          <a:lstStyle/>
          <a:p>
            <a:pPr algn="ctr" eaLnBrk="1" hangingPunct="1"/>
            <a:r>
              <a:rPr lang="en-US" sz="2700" dirty="0">
                <a:solidFill>
                  <a:schemeClr val="tx2"/>
                </a:solidFill>
              </a:rPr>
              <a:t>Retrieval Practice:  Lesson 7</a:t>
            </a:r>
            <a:br>
              <a:rPr lang="en-US" sz="2700" dirty="0">
                <a:solidFill>
                  <a:schemeClr val="tx2"/>
                </a:solidFill>
              </a:rPr>
            </a:br>
            <a:r>
              <a:rPr lang="en-US" sz="2200" dirty="0">
                <a:solidFill>
                  <a:schemeClr val="tx2"/>
                </a:solidFill>
              </a:rPr>
              <a:t>(continued)</a:t>
            </a:r>
            <a:endParaRPr lang="en-US" sz="2700" dirty="0">
              <a:solidFill>
                <a:schemeClr val="tx2"/>
              </a:solidFill>
            </a:endParaRPr>
          </a:p>
        </p:txBody>
      </p:sp>
      <p:sp>
        <p:nvSpPr>
          <p:cNvPr id="5" name="Explosion: 8 Points 4">
            <a:extLst>
              <a:ext uri="{FF2B5EF4-FFF2-40B4-BE49-F238E27FC236}">
                <a16:creationId xmlns:a16="http://schemas.microsoft.com/office/drawing/2014/main" id="{52D8A2BF-0D82-4770-846A-A94479BA73DC}"/>
              </a:ext>
            </a:extLst>
          </p:cNvPr>
          <p:cNvSpPr/>
          <p:nvPr/>
        </p:nvSpPr>
        <p:spPr>
          <a:xfrm>
            <a:off x="6460569" y="4496303"/>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
        <p:nvSpPr>
          <p:cNvPr id="4" name="TextBox 3">
            <a:extLst>
              <a:ext uri="{FF2B5EF4-FFF2-40B4-BE49-F238E27FC236}">
                <a16:creationId xmlns:a16="http://schemas.microsoft.com/office/drawing/2014/main" id="{2AD515B5-4FA5-43AA-B77E-672F457D62A8}"/>
              </a:ext>
            </a:extLst>
          </p:cNvPr>
          <p:cNvSpPr txBox="1"/>
          <p:nvPr/>
        </p:nvSpPr>
        <p:spPr>
          <a:xfrm>
            <a:off x="716468" y="1085223"/>
            <a:ext cx="8189407" cy="4213076"/>
          </a:xfrm>
          <a:prstGeom prst="rect">
            <a:avLst/>
          </a:prstGeom>
          <a:noFill/>
        </p:spPr>
        <p:txBody>
          <a:bodyPr wrap="square" rtlCol="0">
            <a:spAutoFit/>
          </a:bodyPr>
          <a:lstStyle/>
          <a:p>
            <a:pPr marL="342900" marR="0" lvl="0" indent="-342900">
              <a:lnSpc>
                <a:spcPct val="115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Name a European country that remained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unoccupied</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in 1943.</a:t>
            </a:r>
          </a:p>
          <a:p>
            <a:pPr marL="342900" marR="0" lvl="0" indent="-342900">
              <a:lnSpc>
                <a:spcPct val="115000"/>
              </a:lnSpc>
              <a:spcBef>
                <a:spcPts val="0"/>
              </a:spcBef>
              <a:spcAft>
                <a:spcPts val="0"/>
              </a:spcAft>
              <a:buAutoNum type="arabicPeriod" startAt="6"/>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6"/>
            </a:pPr>
            <a:endPar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is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dramatic irony</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How can dramatic irony cause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suspense</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a:r>
          </a:p>
          <a:p>
            <a:pPr marL="342900" marR="0" lvl="0" indent="-342900">
              <a:lnSpc>
                <a:spcPct val="115000"/>
              </a:lnSpc>
              <a:spcBef>
                <a:spcPts val="0"/>
              </a:spcBef>
              <a:spcAft>
                <a:spcPts val="0"/>
              </a:spcAft>
              <a:buAutoNum type="arabicPeriod" startAt="6"/>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6"/>
            </a:pPr>
            <a:endPar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6"/>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does the term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Aryan</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refer to? How is that term significant to the Nazis?</a:t>
            </a:r>
          </a:p>
          <a:p>
            <a:pPr marR="0" lvl="0">
              <a:lnSpc>
                <a:spcPct val="115000"/>
              </a:lnSpc>
              <a:spcBef>
                <a:spcPts val="0"/>
              </a:spcBef>
              <a:spcAft>
                <a:spcPts val="0"/>
              </a:spcAft>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0"/>
              </a:spcAft>
            </a:pPr>
            <a:endPar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9"/>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Explain the concept of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rationing</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When might rationing be necessary?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9"/>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9"/>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AutoNum type="arabicPeriod" startAt="9"/>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happened to the ships in the </a:t>
            </a:r>
            <a:r>
              <a:rPr lang="en-US" sz="1800"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Danish fleet</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Why?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59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89552" y="83936"/>
            <a:ext cx="5655330" cy="836525"/>
          </a:xfrm>
          <a:noFill/>
        </p:spPr>
        <p:txBody>
          <a:bodyPr>
            <a:normAutofit fontScale="90000"/>
          </a:bodyPr>
          <a:lstStyle/>
          <a:p>
            <a:pPr algn="ctr" eaLnBrk="1" hangingPunct="1"/>
            <a:r>
              <a:rPr lang="en-US" sz="2700" dirty="0">
                <a:solidFill>
                  <a:schemeClr val="tx2"/>
                </a:solidFill>
              </a:rPr>
              <a:t>Retrieval Practice Answers:  Lesson 7</a:t>
            </a:r>
          </a:p>
        </p:txBody>
      </p:sp>
      <p:sp>
        <p:nvSpPr>
          <p:cNvPr id="3" name="TextBox 2">
            <a:extLst>
              <a:ext uri="{FF2B5EF4-FFF2-40B4-BE49-F238E27FC236}">
                <a16:creationId xmlns:a16="http://schemas.microsoft.com/office/drawing/2014/main" id="{00613E7B-F47E-4E01-ABFE-D8A55D67CFE2}"/>
              </a:ext>
            </a:extLst>
          </p:cNvPr>
          <p:cNvSpPr txBox="1"/>
          <p:nvPr/>
        </p:nvSpPr>
        <p:spPr>
          <a:xfrm>
            <a:off x="462223" y="920461"/>
            <a:ext cx="8309988" cy="400110"/>
          </a:xfrm>
          <a:prstGeom prst="rect">
            <a:avLst/>
          </a:prstGeom>
          <a:noFill/>
        </p:spPr>
        <p:txBody>
          <a:bodyPr wrap="square" rtlCol="0">
            <a:spAutoFit/>
          </a:bodyPr>
          <a:lstStyle/>
          <a:p>
            <a:pPr marL="457200" lvl="0" indent="-457200">
              <a:buFont typeface="+mj-lt"/>
              <a:buAutoNum type="arabicPeriod"/>
            </a:pPr>
            <a:endParaRPr lang="en-US" sz="2000" dirty="0">
              <a:solidFill>
                <a:schemeClr val="tx2"/>
              </a:solidFill>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70D98F7-9275-4F78-9F2A-73608F1CD5F3}"/>
              </a:ext>
            </a:extLst>
          </p:cNvPr>
          <p:cNvSpPr txBox="1"/>
          <p:nvPr/>
        </p:nvSpPr>
        <p:spPr>
          <a:xfrm>
            <a:off x="371789" y="920461"/>
            <a:ext cx="8400421" cy="4524315"/>
          </a:xfrm>
          <a:prstGeom prst="rect">
            <a:avLst/>
          </a:prstGeom>
          <a:noFill/>
        </p:spPr>
        <p:txBody>
          <a:bodyPr wrap="square" rtlCol="0">
            <a:spAutoFit/>
          </a:bodyPr>
          <a:lstStyle/>
          <a:p>
            <a:pPr marL="342900" indent="-342900">
              <a:buAutoNum type="arabicPeriod"/>
            </a:pPr>
            <a:r>
              <a:rPr lang="en-US" dirty="0">
                <a:solidFill>
                  <a:schemeClr val="bg1"/>
                </a:solidFill>
              </a:rPr>
              <a:t>The </a:t>
            </a:r>
            <a:r>
              <a:rPr lang="en-US" b="1" dirty="0">
                <a:solidFill>
                  <a:srgbClr val="3399CC"/>
                </a:solidFill>
              </a:rPr>
              <a:t>Star of David </a:t>
            </a:r>
            <a:r>
              <a:rPr lang="en-US" dirty="0">
                <a:solidFill>
                  <a:schemeClr val="bg1"/>
                </a:solidFill>
              </a:rPr>
              <a:t>is a </a:t>
            </a:r>
            <a:r>
              <a:rPr lang="en-US" dirty="0">
                <a:solidFill>
                  <a:schemeClr val="tx2"/>
                </a:solidFill>
              </a:rPr>
              <a:t>six-pointed star </a:t>
            </a:r>
            <a:r>
              <a:rPr lang="en-US" dirty="0">
                <a:solidFill>
                  <a:schemeClr val="bg1"/>
                </a:solidFill>
              </a:rPr>
              <a:t>that </a:t>
            </a:r>
            <a:r>
              <a:rPr lang="en-US" dirty="0">
                <a:solidFill>
                  <a:schemeClr val="tx2"/>
                </a:solidFill>
              </a:rPr>
              <a:t>symbolizes Jewish identify</a:t>
            </a:r>
            <a:r>
              <a:rPr lang="en-US" dirty="0">
                <a:solidFill>
                  <a:schemeClr val="bg1"/>
                </a:solidFill>
              </a:rPr>
              <a:t>.</a:t>
            </a:r>
          </a:p>
          <a:p>
            <a:pPr marL="342900" indent="-342900">
              <a:buAutoNum type="arabicPeriod"/>
            </a:pPr>
            <a:endParaRPr lang="en-US" dirty="0">
              <a:solidFill>
                <a:schemeClr val="bg1"/>
              </a:solidFill>
            </a:endParaRPr>
          </a:p>
          <a:p>
            <a:pPr marL="342900" indent="-342900">
              <a:buAutoNum type="arabicPeriod"/>
            </a:pPr>
            <a:endParaRPr lang="en-US" dirty="0">
              <a:solidFill>
                <a:schemeClr val="bg1"/>
              </a:solidFill>
            </a:endParaRPr>
          </a:p>
          <a:p>
            <a:pPr marL="342900" indent="-342900">
              <a:buFontTx/>
              <a:buAutoNum type="arabicPeriod"/>
            </a:pPr>
            <a:r>
              <a:rPr lang="en-US"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a:t>
            </a:r>
            <a:r>
              <a:rPr lang="en-US" b="1"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Kristallnacht</a:t>
            </a:r>
            <a:r>
              <a:rPr lang="en-US" dirty="0">
                <a:solidFill>
                  <a:srgbClr val="3399CC"/>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means </a:t>
            </a:r>
            <a:r>
              <a:rPr lang="en-US"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Night of Broken Glass</a:t>
            </a:r>
            <a:r>
              <a:rPr lang="en-US"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It refers to a night when the Nazi party and Hitler youth destroyed Jewish-owned businesses, homes, and synagogues in Germany </a:t>
            </a:r>
            <a:r>
              <a:rPr lang="en-US"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beginning the wave of terror against Jews</a:t>
            </a:r>
            <a:r>
              <a:rPr lang="en-US"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a:r>
          </a:p>
          <a:p>
            <a:endParaRPr lang="en-US"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endParaRPr lang="en-US"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342900" indent="-342900">
              <a:buAutoNum type="arabicPeriod" startAt="3"/>
            </a:pPr>
            <a:r>
              <a:rPr lang="en-US" b="1" dirty="0">
                <a:solidFill>
                  <a:srgbClr val="3399CC"/>
                </a:solidFill>
              </a:rPr>
              <a:t>World War II </a:t>
            </a:r>
            <a:r>
              <a:rPr lang="en-US" dirty="0">
                <a:solidFill>
                  <a:schemeClr val="bg1"/>
                </a:solidFill>
              </a:rPr>
              <a:t>started when </a:t>
            </a:r>
            <a:r>
              <a:rPr lang="en-US" dirty="0">
                <a:solidFill>
                  <a:schemeClr val="tx2"/>
                </a:solidFill>
              </a:rPr>
              <a:t>Germany invaded Poland in 1939</a:t>
            </a:r>
            <a:r>
              <a:rPr lang="en-US" dirty="0">
                <a:solidFill>
                  <a:schemeClr val="bg1"/>
                </a:solidFill>
              </a:rPr>
              <a:t>.</a:t>
            </a:r>
          </a:p>
          <a:p>
            <a:pPr marL="342900" indent="-342900">
              <a:buAutoNum type="arabicPeriod" startAt="3"/>
            </a:pPr>
            <a:endParaRPr lang="en-US" dirty="0">
              <a:solidFill>
                <a:schemeClr val="bg1"/>
              </a:solidFill>
            </a:endParaRPr>
          </a:p>
          <a:p>
            <a:pPr marL="342900" indent="-342900">
              <a:buAutoNum type="arabicPeriod" startAt="3"/>
            </a:pPr>
            <a:endParaRPr lang="en-US" dirty="0">
              <a:solidFill>
                <a:schemeClr val="bg1"/>
              </a:solidFill>
            </a:endParaRPr>
          </a:p>
          <a:p>
            <a:pPr marL="342900" indent="-342900">
              <a:buAutoNum type="arabicPeriod" startAt="3"/>
            </a:pPr>
            <a:r>
              <a:rPr lang="en-US" b="1" dirty="0">
                <a:solidFill>
                  <a:srgbClr val="3399CC"/>
                </a:solidFill>
              </a:rPr>
              <a:t>Foreshadowing</a:t>
            </a:r>
            <a:r>
              <a:rPr lang="en-US" dirty="0">
                <a:solidFill>
                  <a:schemeClr val="bg1"/>
                </a:solidFill>
              </a:rPr>
              <a:t> is a </a:t>
            </a:r>
            <a:r>
              <a:rPr lang="en-US" dirty="0">
                <a:solidFill>
                  <a:schemeClr val="tx2"/>
                </a:solidFill>
              </a:rPr>
              <a:t>hint that suggests events might happen in the future</a:t>
            </a:r>
            <a:r>
              <a:rPr lang="en-US" dirty="0">
                <a:solidFill>
                  <a:schemeClr val="bg1"/>
                </a:solidFill>
              </a:rPr>
              <a:t>.</a:t>
            </a:r>
          </a:p>
          <a:p>
            <a:pPr marL="342900" indent="-342900">
              <a:buAutoNum type="arabicPeriod" startAt="4"/>
            </a:pPr>
            <a:endParaRPr lang="en-US" dirty="0">
              <a:solidFill>
                <a:schemeClr val="bg1"/>
              </a:solidFill>
            </a:endParaRPr>
          </a:p>
          <a:p>
            <a:pPr marL="342900" indent="-342900">
              <a:buAutoNum type="arabicPeriod" startAt="4"/>
            </a:pPr>
            <a:endParaRPr lang="en-US" dirty="0">
              <a:solidFill>
                <a:schemeClr val="bg1"/>
              </a:solidFill>
            </a:endParaRPr>
          </a:p>
          <a:p>
            <a:r>
              <a:rPr lang="en-US" dirty="0">
                <a:solidFill>
                  <a:schemeClr val="bg1"/>
                </a:solidFill>
              </a:rPr>
              <a:t>5.  The title “Who is the Dark Haired One”</a:t>
            </a:r>
            <a:r>
              <a:rPr lang="en-US" b="1" dirty="0">
                <a:solidFill>
                  <a:srgbClr val="3399CC"/>
                </a:solidFill>
              </a:rPr>
              <a:t> foreshadows </a:t>
            </a:r>
            <a:r>
              <a:rPr lang="en-US"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the confrontation with the Nazis </a:t>
            </a:r>
            <a:r>
              <a:rPr lang="en-US"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the apartment and the way Ellen’s dark hair makes them suspicious. </a:t>
            </a:r>
            <a:endParaRPr lang="en-US" dirty="0">
              <a:solidFill>
                <a:schemeClr val="bg1"/>
              </a:solidFill>
            </a:endParaRPr>
          </a:p>
        </p:txBody>
      </p:sp>
    </p:spTree>
    <p:extLst>
      <p:ext uri="{BB962C8B-B14F-4D97-AF65-F5344CB8AC3E}">
        <p14:creationId xmlns:p14="http://schemas.microsoft.com/office/powerpoint/2010/main" val="13376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 calcmode="lin" valueType="num">
                                      <p:cBhvr additive="base">
                                        <p:cTn id="2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89552" y="83936"/>
            <a:ext cx="5655330" cy="836525"/>
          </a:xfrm>
          <a:noFill/>
        </p:spPr>
        <p:txBody>
          <a:bodyPr>
            <a:normAutofit fontScale="90000"/>
          </a:bodyPr>
          <a:lstStyle/>
          <a:p>
            <a:pPr algn="ctr" eaLnBrk="1" hangingPunct="1"/>
            <a:r>
              <a:rPr lang="en-US" sz="2700" dirty="0">
                <a:solidFill>
                  <a:schemeClr val="tx2"/>
                </a:solidFill>
              </a:rPr>
              <a:t>Retrieval Practice Answers:  Lesson 7</a:t>
            </a:r>
            <a:br>
              <a:rPr lang="en-US" sz="2700" dirty="0">
                <a:solidFill>
                  <a:schemeClr val="tx2"/>
                </a:solidFill>
              </a:rPr>
            </a:br>
            <a:r>
              <a:rPr lang="en-US" sz="2200" dirty="0">
                <a:solidFill>
                  <a:schemeClr val="tx2"/>
                </a:solidFill>
              </a:rPr>
              <a:t>(continued)</a:t>
            </a:r>
            <a:endParaRPr lang="en-US" sz="2700" dirty="0">
              <a:solidFill>
                <a:schemeClr val="tx2"/>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462223" y="920461"/>
            <a:ext cx="8309988" cy="6032421"/>
          </a:xfrm>
          <a:prstGeom prst="rect">
            <a:avLst/>
          </a:prstGeom>
          <a:noFill/>
        </p:spPr>
        <p:txBody>
          <a:bodyPr wrap="square" rtlCol="0">
            <a:spAutoFit/>
          </a:bodyPr>
          <a:lstStyle/>
          <a:p>
            <a:pPr lvl="0"/>
            <a:r>
              <a:rPr lang="en-US" sz="2000" dirty="0">
                <a:solidFill>
                  <a:schemeClr val="bg1"/>
                </a:solidFill>
                <a:ea typeface="Calibri" panose="020F0502020204030204" pitchFamily="34" charset="0"/>
                <a:cs typeface="Times New Roman" panose="02020603050405020304" pitchFamily="18" charset="0"/>
              </a:rPr>
              <a:t>6.  </a:t>
            </a:r>
            <a:r>
              <a:rPr lang="en-US" sz="2000" dirty="0">
                <a:solidFill>
                  <a:schemeClr val="tx2"/>
                </a:solidFill>
                <a:ea typeface="Calibri" panose="020F0502020204030204" pitchFamily="34" charset="0"/>
                <a:cs typeface="Times New Roman" panose="02020603050405020304" pitchFamily="18" charset="0"/>
              </a:rPr>
              <a:t>Britain</a:t>
            </a:r>
            <a:r>
              <a:rPr lang="en-US" sz="2000" dirty="0">
                <a:solidFill>
                  <a:schemeClr val="bg1"/>
                </a:solidFill>
                <a:ea typeface="Calibri" panose="020F0502020204030204" pitchFamily="34" charset="0"/>
                <a:cs typeface="Times New Roman" panose="02020603050405020304" pitchFamily="18" charset="0"/>
              </a:rPr>
              <a:t> remained </a:t>
            </a:r>
            <a:r>
              <a:rPr lang="en-US" sz="2000" dirty="0">
                <a:solidFill>
                  <a:srgbClr val="3399CC"/>
                </a:solidFill>
                <a:ea typeface="Calibri" panose="020F0502020204030204" pitchFamily="34" charset="0"/>
                <a:cs typeface="Times New Roman" panose="02020603050405020304" pitchFamily="18" charset="0"/>
              </a:rPr>
              <a:t>unoccupied</a:t>
            </a:r>
            <a:r>
              <a:rPr lang="en-US" sz="2000" dirty="0">
                <a:solidFill>
                  <a:schemeClr val="bg1"/>
                </a:solidFill>
                <a:ea typeface="Calibri" panose="020F0502020204030204" pitchFamily="34" charset="0"/>
                <a:cs typeface="Times New Roman" panose="02020603050405020304" pitchFamily="18" charset="0"/>
              </a:rPr>
              <a:t> in 1939.  You might also have chosen </a:t>
            </a:r>
            <a:r>
              <a:rPr lang="en-US" sz="2000" dirty="0">
                <a:solidFill>
                  <a:schemeClr val="tx2"/>
                </a:solidFill>
                <a:ea typeface="Calibri" panose="020F0502020204030204" pitchFamily="34" charset="0"/>
                <a:cs typeface="Times New Roman" panose="02020603050405020304" pitchFamily="18" charset="0"/>
              </a:rPr>
              <a:t>Italy.</a:t>
            </a:r>
          </a:p>
          <a:p>
            <a:pPr marL="457200" lvl="0" indent="-457200">
              <a:buAutoNum type="arabicPeriod" startAt="6"/>
            </a:pPr>
            <a:endParaRPr lang="en-US" sz="1600" dirty="0">
              <a:solidFill>
                <a:schemeClr val="tx2"/>
              </a:solidFill>
              <a:ea typeface="Calibri" panose="020F0502020204030204" pitchFamily="34" charset="0"/>
              <a:cs typeface="Times New Roman" panose="02020603050405020304" pitchFamily="18" charset="0"/>
            </a:endParaRPr>
          </a:p>
          <a:p>
            <a:pPr marL="342900" lvl="0" indent="-342900">
              <a:buAutoNum type="arabicPeriod" startAt="7"/>
            </a:pPr>
            <a:r>
              <a:rPr lang="en-US" b="1" dirty="0">
                <a:solidFill>
                  <a:srgbClr val="3399CC"/>
                </a:solidFill>
              </a:rPr>
              <a:t>Dramatic Irony </a:t>
            </a:r>
            <a:r>
              <a:rPr lang="en-US" dirty="0">
                <a:solidFill>
                  <a:schemeClr val="bg1"/>
                </a:solidFill>
              </a:rPr>
              <a:t>is a moment in which a </a:t>
            </a:r>
            <a:r>
              <a:rPr lang="en-US" dirty="0">
                <a:solidFill>
                  <a:schemeClr val="tx2"/>
                </a:solidFill>
              </a:rPr>
              <a:t>reader’s awareness of a situation exceeds the characters</a:t>
            </a:r>
            <a:r>
              <a:rPr lang="en-US" dirty="0">
                <a:solidFill>
                  <a:schemeClr val="bg1"/>
                </a:solidFill>
              </a:rPr>
              <a:t>.  When this happens, a reader may feel </a:t>
            </a:r>
            <a:r>
              <a:rPr lang="en-US" b="1" dirty="0">
                <a:solidFill>
                  <a:srgbClr val="3399CC"/>
                </a:solidFill>
              </a:rPr>
              <a:t>suspense</a:t>
            </a:r>
            <a:r>
              <a:rPr lang="en-US" dirty="0">
                <a:solidFill>
                  <a:schemeClr val="bg1"/>
                </a:solidFill>
              </a:rPr>
              <a:t> about what they know will happen next.</a:t>
            </a:r>
          </a:p>
          <a:p>
            <a:pPr marL="342900" lvl="0" indent="-342900">
              <a:buAutoNum type="arabicPeriod" startAt="7"/>
            </a:pPr>
            <a:endParaRPr lang="en-US"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lvl="0" indent="-342900">
              <a:buAutoNum type="arabicPeriod" startAt="7"/>
            </a:pPr>
            <a:r>
              <a:rPr lang="en-US" b="1" dirty="0">
                <a:solidFill>
                  <a:srgbClr val="3399CC"/>
                </a:solidFill>
                <a:latin typeface="Franklin Gothic Book" panose="020B0503020102020204" pitchFamily="34" charset="0"/>
                <a:ea typeface="Calibri" panose="020F0502020204030204" pitchFamily="34" charset="0"/>
                <a:cs typeface="Times New Roman" panose="02020603050405020304" pitchFamily="18" charset="0"/>
              </a:rPr>
              <a:t>“Aryan</a:t>
            </a:r>
            <a:r>
              <a:rPr lang="en-US" dirty="0">
                <a:solidFill>
                  <a:srgbClr val="3399CC"/>
                </a:solidFill>
                <a:latin typeface="Franklin Gothic Book" panose="020B0503020102020204" pitchFamily="34" charset="0"/>
                <a:ea typeface="Calibri" panose="020F0502020204030204" pitchFamily="34" charset="0"/>
                <a:cs typeface="Times New Roman" panose="02020603050405020304" pitchFamily="18" charset="0"/>
              </a:rPr>
              <a:t>”</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refers to </a:t>
            </a:r>
            <a:r>
              <a:rPr lang="en-US"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people of Northern European decent</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The </a:t>
            </a:r>
            <a:r>
              <a:rPr lang="en-US"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Nazis believed the </a:t>
            </a:r>
            <a:r>
              <a:rPr lang="en-US" b="1"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“Aryan” </a:t>
            </a:r>
            <a:r>
              <a:rPr lang="en-US"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race was superior</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and started WWII to and the Holocaust to eliminate people of Jewish faith.  </a:t>
            </a:r>
          </a:p>
          <a:p>
            <a:pPr marL="342900" lvl="0" indent="-342900">
              <a:buAutoNum type="arabicPeriod" startAt="7"/>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lvl="0" indent="-342900">
              <a:buAutoNum type="arabicPeriod" startAt="7"/>
            </a:pPr>
            <a:r>
              <a:rPr lang="en-US" sz="2000" dirty="0">
                <a:solidFill>
                  <a:srgbClr val="3399CC"/>
                </a:solidFill>
                <a:latin typeface="Franklin Gothic Book" panose="020B0503020102020204" pitchFamily="34" charset="0"/>
                <a:ea typeface="Calibri" panose="020F0502020204030204" pitchFamily="34" charset="0"/>
                <a:cs typeface="Times New Roman" panose="02020603050405020304" pitchFamily="18" charset="0"/>
              </a:rPr>
              <a:t>Rationing</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is when the </a:t>
            </a:r>
            <a:r>
              <a:rPr lang="en-US" dirty="0">
                <a:solidFill>
                  <a:srgbClr val="3399CC"/>
                </a:solidFill>
                <a:latin typeface="Franklin Gothic Book" panose="020B0503020102020204" pitchFamily="34" charset="0"/>
                <a:ea typeface="Calibri" panose="020F0502020204030204" pitchFamily="34" charset="0"/>
                <a:cs typeface="Times New Roman" panose="02020603050405020304" pitchFamily="18" charset="0"/>
              </a:rPr>
              <a:t>amount of certain resources is limited by the government</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The government usually issues coupons for these items and citizens must use a coupon to purchase the item. This was necessary because often during war common goods (like bread, butter, coffee, tea, sugar) become scarce. </a:t>
            </a:r>
          </a:p>
          <a:p>
            <a:pPr marL="342900" lvl="0" indent="-342900">
              <a:buAutoNum type="arabicPeriod" startAt="7"/>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lvl="0" indent="-342900">
              <a:buAutoNum type="arabicPeriod" startAt="7"/>
            </a:pP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The ships in the </a:t>
            </a:r>
            <a:r>
              <a:rPr lang="en-US" b="1" dirty="0">
                <a:solidFill>
                  <a:srgbClr val="3399CC"/>
                </a:solidFill>
                <a:latin typeface="Franklin Gothic Book" panose="020B0503020102020204" pitchFamily="34" charset="0"/>
                <a:ea typeface="Calibri" panose="020F0502020204030204" pitchFamily="34" charset="0"/>
                <a:cs typeface="Times New Roman" panose="02020603050405020304" pitchFamily="18" charset="0"/>
              </a:rPr>
              <a:t>Danish fleet </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were destroyed by the Danish Navy to prevent Germany from taking them.</a:t>
            </a:r>
          </a:p>
          <a:p>
            <a:pPr marL="342900" lvl="0" indent="-342900">
              <a:buAutoNum type="arabicPeriod" startAt="9"/>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lvl="0" indent="-457200">
              <a:buAutoNum type="arabicPeriod" startAt="6"/>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lvl="0" indent="-457200">
              <a:buAutoNum type="arabicPeriod" startAt="6"/>
            </a:pPr>
            <a:endParaRPr lang="en-US" sz="2000" dirty="0">
              <a:solidFill>
                <a:schemeClr val="bg1"/>
              </a:solidFill>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06A4944-934B-4D6E-A721-C93057B969C2}"/>
              </a:ext>
            </a:extLst>
          </p:cNvPr>
          <p:cNvSpPr txBox="1"/>
          <p:nvPr/>
        </p:nvSpPr>
        <p:spPr>
          <a:xfrm>
            <a:off x="4305300" y="6158984"/>
            <a:ext cx="4572000" cy="369332"/>
          </a:xfrm>
          <a:prstGeom prst="rect">
            <a:avLst/>
          </a:prstGeom>
          <a:noFill/>
        </p:spPr>
        <p:txBody>
          <a:bodyPr wrap="square">
            <a:spAutoFit/>
          </a:bodyPr>
          <a:lstStyle/>
          <a:p>
            <a:pPr lvl="0" algn="r"/>
            <a:r>
              <a:rPr lang="en-US" sz="1800" dirty="0">
                <a:solidFill>
                  <a:schemeClr val="bg1"/>
                </a:solidFill>
              </a:rPr>
              <a:t> </a:t>
            </a:r>
            <a:r>
              <a:rPr lang="en-US" sz="1800" dirty="0">
                <a:solidFill>
                  <a:srgbClr val="FFDD00"/>
                </a:solidFill>
              </a:rPr>
              <a:t>Self-score: ______ /10</a:t>
            </a:r>
          </a:p>
        </p:txBody>
      </p:sp>
    </p:spTree>
    <p:extLst>
      <p:ext uri="{BB962C8B-B14F-4D97-AF65-F5344CB8AC3E}">
        <p14:creationId xmlns:p14="http://schemas.microsoft.com/office/powerpoint/2010/main" val="136888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26346</TotalTime>
  <Words>1491</Words>
  <Application>Microsoft Office PowerPoint</Application>
  <PresentationFormat>On-screen Show (4:3)</PresentationFormat>
  <Paragraphs>161</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Franklin Gothic Book</vt:lpstr>
      <vt:lpstr>Franklin Gothic Medium</vt:lpstr>
      <vt:lpstr>Roboto</vt:lpstr>
      <vt:lpstr>Verdana</vt:lpstr>
      <vt:lpstr>USI</vt:lpstr>
      <vt:lpstr>Retrieval Practice Number the Stars</vt:lpstr>
      <vt:lpstr>Retrieval Practice: Lesson 4 </vt:lpstr>
      <vt:lpstr>Retrieval Practice: Lesson 4  (continued) </vt:lpstr>
      <vt:lpstr>Retrieval Practice Answers: Lesson 4</vt:lpstr>
      <vt:lpstr>Retrieval Practice Answers: Lesson 4 (continued)</vt:lpstr>
      <vt:lpstr>Retrieval Practice:  Lesson 7</vt:lpstr>
      <vt:lpstr>Retrieval Practice:  Lesson 7 (continued)</vt:lpstr>
      <vt:lpstr>Retrieval Practice Answers:  Lesson 7</vt:lpstr>
      <vt:lpstr>Retrieval Practice Answers:  Lesson 7 (continued)</vt:lpstr>
      <vt:lpstr>Retrieval Practice:  Lesson 17</vt:lpstr>
      <vt:lpstr>Retrieval Practice Answers:  Lesson 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Jaimie Brillante</cp:lastModifiedBy>
  <cp:revision>156</cp:revision>
  <dcterms:created xsi:type="dcterms:W3CDTF">2020-07-09T13:53:08Z</dcterms:created>
  <dcterms:modified xsi:type="dcterms:W3CDTF">2022-01-12T18:55:00Z</dcterms:modified>
</cp:coreProperties>
</file>