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47" r:id="rId2"/>
    <p:sldMasterId id="2147483668" r:id="rId3"/>
    <p:sldMasterId id="2147483957" r:id="rId4"/>
    <p:sldMasterId id="2147483987" r:id="rId5"/>
    <p:sldMasterId id="2147484022" r:id="rId6"/>
    <p:sldMasterId id="2147484033" r:id="rId7"/>
  </p:sldMasterIdLst>
  <p:notesMasterIdLst>
    <p:notesMasterId r:id="rId25"/>
  </p:notesMasterIdLst>
  <p:sldIdLst>
    <p:sldId id="2074" r:id="rId8"/>
    <p:sldId id="258" r:id="rId9"/>
    <p:sldId id="2327" r:id="rId10"/>
    <p:sldId id="2288" r:id="rId11"/>
    <p:sldId id="2328" r:id="rId12"/>
    <p:sldId id="2329" r:id="rId13"/>
    <p:sldId id="2330" r:id="rId14"/>
    <p:sldId id="2332" r:id="rId15"/>
    <p:sldId id="2336" r:id="rId16"/>
    <p:sldId id="2337" r:id="rId17"/>
    <p:sldId id="2338" r:id="rId18"/>
    <p:sldId id="2335" r:id="rId19"/>
    <p:sldId id="2243" r:id="rId20"/>
    <p:sldId id="2305" r:id="rId21"/>
    <p:sldId id="2339" r:id="rId22"/>
    <p:sldId id="2340" r:id="rId23"/>
    <p:sldId id="234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8" autoAdjust="0"/>
    <p:restoredTop sz="67170" autoAdjust="0"/>
  </p:normalViewPr>
  <p:slideViewPr>
    <p:cSldViewPr snapToGrid="0">
      <p:cViewPr varScale="1">
        <p:scale>
          <a:sx n="57" d="100"/>
          <a:sy n="57" d="100"/>
        </p:scale>
        <p:origin x="1613"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ranklin Gothic Book" panose="020B0503020102020204" pitchFamily="34" charset="0"/>
              </a:defRPr>
            </a:lvl1pPr>
          </a:lstStyle>
          <a:p>
            <a:r>
              <a:rPr lang="en-US" dirty="0"/>
              <a:t>Teach Like a Champion</a:t>
            </a:r>
            <a:br>
              <a:rPr lang="en-US" dirty="0"/>
            </a:br>
            <a:r>
              <a:rPr lang="en-US" dirty="0"/>
              <a:t>Facilitator Notes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F0C9B087-020C-4326-8E26-6DE2B6D0A276}" type="datetimeFigureOut">
              <a:rPr lang="en-US" smtClean="0"/>
              <a:pPr/>
              <a:t>5/12/2022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Facilitator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4B919-7DE1-4631-AF41-7AEB4B451F98}" type="slidenum">
              <a:rPr lang="en-US" smtClean="0"/>
              <a:t>‹#›</a:t>
            </a:fld>
            <a:endParaRPr lang="en-US"/>
          </a:p>
        </p:txBody>
      </p:sp>
    </p:spTree>
    <p:extLst>
      <p:ext uri="{BB962C8B-B14F-4D97-AF65-F5344CB8AC3E}">
        <p14:creationId xmlns:p14="http://schemas.microsoft.com/office/powerpoint/2010/main" val="39368005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100" b="0" kern="1200">
        <a:solidFill>
          <a:schemeClr val="tx1"/>
        </a:solidFill>
        <a:latin typeface="Franklin Gothic Book" panose="020B0503020102020204" pitchFamily="34" charset="0"/>
        <a:ea typeface="+mn-ea"/>
        <a:cs typeface="+mn-cs"/>
      </a:defRPr>
    </a:lvl1pPr>
    <a:lvl2pPr marL="6286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2pPr>
    <a:lvl3pPr marL="10858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3pPr>
    <a:lvl4pPr marL="15430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4pPr>
    <a:lvl5pPr marL="2000250" indent="-171450" algn="l" defTabSz="914400" rtl="0" eaLnBrk="1" latinLnBrk="0" hangingPunct="1">
      <a:buFont typeface="Wingdings" panose="05000000000000000000" pitchFamily="2" charset="2"/>
      <a:buChar char="§"/>
      <a:defRPr sz="11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79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a:t>
            </a:r>
            <a:r>
              <a:rPr lang="en-US" sz="1100" b="1" i="0" kern="1200" dirty="0">
                <a:solidFill>
                  <a:schemeClr val="tx1"/>
                </a:solidFill>
                <a:effectLst/>
                <a:latin typeface="Franklin Gothic Book" panose="020B0503020102020204" pitchFamily="34" charset="0"/>
                <a:ea typeface="+mn-ea"/>
                <a:cs typeface="+mn-cs"/>
              </a:rPr>
              <a:t>EA.Ratio.GRM.</a:t>
            </a:r>
            <a:r>
              <a:rPr lang="en-US" sz="1100" b="1" i="0" kern="1200" dirty="0" err="1">
                <a:solidFill>
                  <a:schemeClr val="tx1"/>
                </a:solidFill>
                <a:effectLst/>
                <a:latin typeface="Franklin Gothic Book" panose="020B0503020102020204" pitchFamily="34" charset="0"/>
                <a:ea typeface="+mn-ea"/>
                <a:cs typeface="+mn-cs"/>
              </a:rPr>
              <a:t>MultipleTeachers</a:t>
            </a:r>
            <a:r>
              <a:rPr lang="en-US" sz="1100" b="1" i="0" kern="1200" dirty="0">
                <a:solidFill>
                  <a:schemeClr val="tx1"/>
                </a:solidFill>
                <a:effectLst/>
                <a:latin typeface="Franklin Gothic Book" panose="020B0503020102020204" pitchFamily="34" charset="0"/>
                <a:ea typeface="+mn-ea"/>
                <a:cs typeface="+mn-cs"/>
              </a:rPr>
              <a:t>.'Knowledge feeding montage'Clip3045</a:t>
            </a:r>
            <a:endParaRPr lang="en-US" sz="1100" b="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In this clip, Doug Lemov and Charlie Friedman read from </a:t>
            </a:r>
            <a:r>
              <a:rPr lang="en-US" sz="1100" b="0" i="1" kern="1200" dirty="0">
                <a:solidFill>
                  <a:schemeClr val="tx1"/>
                </a:solidFill>
                <a:effectLst/>
                <a:latin typeface="Franklin Gothic Book" panose="020B0503020102020204" pitchFamily="34" charset="0"/>
                <a:ea typeface="+mn-ea"/>
                <a:cs typeface="+mn-cs"/>
              </a:rPr>
              <a:t>Esperanza Rising</a:t>
            </a:r>
            <a:r>
              <a:rPr lang="en-US" sz="1100" b="0" i="0" kern="1200" dirty="0">
                <a:solidFill>
                  <a:schemeClr val="tx1"/>
                </a:solidFill>
                <a:effectLst/>
                <a:latin typeface="Franklin Gothic Book" panose="020B0503020102020204" pitchFamily="34" charset="0"/>
                <a:ea typeface="+mn-ea"/>
                <a:cs typeface="+mn-cs"/>
              </a:rPr>
              <a:t>, and Christine Torres teaches from the </a:t>
            </a:r>
            <a:r>
              <a:rPr lang="en-US" sz="1100" b="0" i="1" kern="1200" dirty="0">
                <a:solidFill>
                  <a:schemeClr val="tx1"/>
                </a:solidFill>
                <a:effectLst/>
                <a:latin typeface="Franklin Gothic Book" panose="020B0503020102020204" pitchFamily="34" charset="0"/>
                <a:ea typeface="+mn-ea"/>
                <a:cs typeface="+mn-cs"/>
              </a:rPr>
              <a:t>Number the Stars </a:t>
            </a:r>
            <a:r>
              <a:rPr lang="en-US" sz="1100" b="0" i="0" kern="1200" dirty="0">
                <a:solidFill>
                  <a:schemeClr val="tx1"/>
                </a:solidFill>
                <a:effectLst/>
                <a:latin typeface="Franklin Gothic Book" panose="020B0503020102020204" pitchFamily="34" charset="0"/>
                <a:ea typeface="+mn-ea"/>
                <a:cs typeface="+mn-cs"/>
              </a:rPr>
              <a:t>unit.</a:t>
            </a:r>
            <a:endParaRPr lang="en-US" sz="1100" b="0" kern="1200" dirty="0">
              <a:solidFill>
                <a:schemeClr val="tx1"/>
              </a:solidFill>
              <a:effectLst/>
              <a:latin typeface="Franklin Gothic Book" panose="020B0503020102020204" pitchFamily="34" charset="0"/>
              <a:ea typeface="+mn-ea"/>
              <a:cs typeface="+mn-cs"/>
            </a:endParaRP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What did these teachers need to do to prepare to drop in knowledge?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b="1" kern="1200" dirty="0">
              <a:solidFill>
                <a:schemeClr val="tx1"/>
              </a:solidFill>
              <a:effectLst/>
              <a:latin typeface="Franklin Gothic Book" panose="020B0503020102020204" pitchFamily="34" charset="0"/>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0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Everybody Writes</a:t>
            </a:r>
          </a:p>
          <a:p>
            <a:pPr lvl="1"/>
            <a:r>
              <a:rPr lang="en-US" sz="1100" b="0" kern="1200" dirty="0">
                <a:solidFill>
                  <a:schemeClr val="tx1"/>
                </a:solidFill>
                <a:effectLst/>
                <a:latin typeface="Franklin Gothic Book" panose="020B0503020102020204" pitchFamily="34" charset="0"/>
                <a:ea typeface="+mn-ea"/>
                <a:cs typeface="+mn-cs"/>
              </a:rPr>
              <a:t> </a:t>
            </a:r>
            <a:r>
              <a:rPr lang="en-US" sz="1100" b="1" u="none" kern="1200" dirty="0">
                <a:solidFill>
                  <a:schemeClr val="tx1"/>
                </a:solidFill>
                <a:effectLst/>
                <a:latin typeface="Franklin Gothic Book" panose="020B0503020102020204" pitchFamily="34" charset="0"/>
                <a:ea typeface="+mn-ea"/>
                <a:cs typeface="+mn-cs"/>
              </a:rPr>
              <a:t>Reduces barriers to comprehension: </a:t>
            </a:r>
            <a:r>
              <a:rPr lang="en-US" sz="1100" b="0" kern="1200" dirty="0">
                <a:solidFill>
                  <a:schemeClr val="tx1"/>
                </a:solidFill>
                <a:effectLst/>
                <a:latin typeface="Franklin Gothic Book" panose="020B0503020102020204" pitchFamily="34" charset="0"/>
                <a:ea typeface="+mn-ea"/>
                <a:cs typeface="+mn-cs"/>
              </a:rPr>
              <a:t>Each teacher has identified a word or concept that </a:t>
            </a:r>
            <a:r>
              <a:rPr lang="en-US" sz="1100" b="0" i="1" kern="1200" dirty="0">
                <a:solidFill>
                  <a:schemeClr val="tx1"/>
                </a:solidFill>
                <a:effectLst/>
                <a:latin typeface="Franklin Gothic Book" panose="020B0503020102020204" pitchFamily="34" charset="0"/>
                <a:ea typeface="+mn-ea"/>
                <a:cs typeface="+mn-cs"/>
              </a:rPr>
              <a:t>could </a:t>
            </a:r>
            <a:r>
              <a:rPr lang="en-US" sz="1100" b="0" i="0" kern="1200" dirty="0">
                <a:solidFill>
                  <a:schemeClr val="tx1"/>
                </a:solidFill>
                <a:effectLst/>
                <a:latin typeface="Franklin Gothic Book" panose="020B0503020102020204" pitchFamily="34" charset="0"/>
                <a:ea typeface="+mn-ea"/>
                <a:cs typeface="+mn-cs"/>
              </a:rPr>
              <a:t>be distracting and confusing for students, thus interrupting their comprehension</a:t>
            </a:r>
            <a:r>
              <a:rPr lang="en-US" sz="1100" b="0" kern="1200" dirty="0">
                <a:solidFill>
                  <a:schemeClr val="tx1"/>
                </a:solidFill>
                <a:effectLst/>
                <a:latin typeface="Franklin Gothic Book" panose="020B0503020102020204" pitchFamily="34" charset="0"/>
                <a:ea typeface="+mn-ea"/>
                <a:cs typeface="+mn-cs"/>
              </a:rPr>
              <a:t>. By quickly dropping in relevant knowledge, students can focus on the text through a more nuanced and knowledgeable lens. </a:t>
            </a:r>
          </a:p>
          <a:p>
            <a:pPr lvl="1"/>
            <a:r>
              <a:rPr lang="en-US" sz="1100" b="1" u="none" kern="1200" dirty="0">
                <a:solidFill>
                  <a:schemeClr val="tx1"/>
                </a:solidFill>
                <a:effectLst/>
                <a:latin typeface="Franklin Gothic Book" panose="020B0503020102020204" pitchFamily="34" charset="0"/>
                <a:ea typeface="+mn-ea"/>
                <a:cs typeface="+mn-cs"/>
              </a:rPr>
              <a:t>Preplanned and relevant: </a:t>
            </a:r>
            <a:r>
              <a:rPr lang="en-US" sz="1100" b="0" kern="1200" dirty="0">
                <a:solidFill>
                  <a:schemeClr val="tx1"/>
                </a:solidFill>
                <a:effectLst/>
                <a:latin typeface="Franklin Gothic Book" panose="020B0503020102020204" pitchFamily="34" charset="0"/>
                <a:ea typeface="+mn-ea"/>
                <a:cs typeface="+mn-cs"/>
              </a:rPr>
              <a:t>These moments of knowledge feeding are preplanned; teachers have identified pieces of relevant knowledge and scripted precise explanations. The explanation is appropriate to the grade and context; for example, Charlie does not go into great detail about the author and history of </a:t>
            </a:r>
            <a:r>
              <a:rPr lang="en-US" sz="1100" b="0" i="1" kern="1200" dirty="0">
                <a:solidFill>
                  <a:schemeClr val="tx1"/>
                </a:solidFill>
                <a:effectLst/>
                <a:latin typeface="Franklin Gothic Book" panose="020B0503020102020204" pitchFamily="34" charset="0"/>
                <a:ea typeface="+mn-ea"/>
                <a:cs typeface="+mn-cs"/>
              </a:rPr>
              <a:t>Don Quixote</a:t>
            </a:r>
            <a:r>
              <a:rPr lang="en-US" sz="1100" b="0" i="0" kern="1200" dirty="0">
                <a:solidFill>
                  <a:schemeClr val="tx1"/>
                </a:solidFill>
                <a:effectLst/>
                <a:latin typeface="Franklin Gothic Book" panose="020B0503020102020204" pitchFamily="34" charset="0"/>
                <a:ea typeface="+mn-ea"/>
                <a:cs typeface="+mn-cs"/>
              </a:rPr>
              <a:t>, he simply describes it as a “book about a long journey.” Esperanza, the main character in the novel, is herself going on a long journey, so Charlie helps students activate that connection and deepen comprehension. Christine has even prepared an image to quickly activate students’ understanding.</a:t>
            </a:r>
          </a:p>
          <a:p>
            <a:pPr lvl="1"/>
            <a:r>
              <a:rPr lang="en-US" sz="1100" b="1" u="none" kern="1200" dirty="0">
                <a:solidFill>
                  <a:schemeClr val="tx1"/>
                </a:solidFill>
                <a:effectLst/>
                <a:latin typeface="Franklin Gothic Book" panose="020B0503020102020204" pitchFamily="34" charset="0"/>
                <a:ea typeface="+mn-ea"/>
                <a:cs typeface="+mn-cs"/>
              </a:rPr>
              <a:t>Quick and efficient: </a:t>
            </a:r>
            <a:r>
              <a:rPr lang="en-US" sz="1100" b="0" kern="1200" dirty="0">
                <a:solidFill>
                  <a:schemeClr val="tx1"/>
                </a:solidFill>
                <a:effectLst/>
                <a:latin typeface="Franklin Gothic Book" panose="020B0503020102020204" pitchFamily="34" charset="0"/>
                <a:ea typeface="+mn-ea"/>
                <a:cs typeface="+mn-cs"/>
              </a:rPr>
              <a:t>Each teacher quickly provides a student-friendly piece of information, then jumps back into the text. This preserves the flow of the narrative and keeps pacing engaging.</a:t>
            </a:r>
          </a:p>
          <a:p>
            <a:pPr lvl="1"/>
            <a:r>
              <a:rPr lang="en-US" sz="1100" b="1" u="none" kern="1200" dirty="0">
                <a:solidFill>
                  <a:schemeClr val="tx1"/>
                </a:solidFill>
                <a:effectLst/>
                <a:latin typeface="Franklin Gothic Book" panose="020B0503020102020204" pitchFamily="34" charset="0"/>
                <a:ea typeface="+mn-ea"/>
                <a:cs typeface="+mn-cs"/>
              </a:rPr>
              <a:t>Student interaction: </a:t>
            </a:r>
            <a:r>
              <a:rPr lang="en-US" sz="1100" b="0" u="none" kern="1200" dirty="0">
                <a:solidFill>
                  <a:schemeClr val="tx1"/>
                </a:solidFill>
                <a:effectLst/>
                <a:latin typeface="Franklin Gothic Book" panose="020B0503020102020204" pitchFamily="34" charset="0"/>
                <a:ea typeface="+mn-ea"/>
                <a:cs typeface="+mn-cs"/>
              </a:rPr>
              <a:t>When relevant, students interact with the term or knowledge, whether by pronouncing the word, making an annotation in their text, or connecting to something they know (“you may have seen older people carrying handkerchiefs like these”)</a:t>
            </a:r>
            <a:r>
              <a:rPr lang="en-US" sz="1100" b="0" kern="1200" dirty="0">
                <a:solidFill>
                  <a:schemeClr val="tx1"/>
                </a:solidFill>
                <a:effectLst/>
                <a:latin typeface="Franklin Gothic Book" panose="020B0503020102020204" pitchFamily="34" charset="0"/>
                <a:ea typeface="+mn-ea"/>
                <a:cs typeface="+mn-cs"/>
              </a:rPr>
              <a:t>. This makes the knowledge more durable.</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55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92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RetrievalPractice.GR5.Curran.'Germany occupied Denmark.'Clip3358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800" b="0" kern="1200" dirty="0">
                <a:solidFill>
                  <a:schemeClr val="tx1"/>
                </a:solidFill>
                <a:effectLst/>
                <a:latin typeface="Franklin Gothic Book" panose="020B0503020102020204" pitchFamily="34" charset="0"/>
                <a:ea typeface="+mn-ea"/>
                <a:cs typeface="+mn-cs"/>
              </a:rPr>
              <a:t>In this clip, Kristin Curran leads Retrieval Practice from Lesson 4 from the unit for </a:t>
            </a:r>
            <a:r>
              <a:rPr lang="en-US" sz="800" b="0" i="1" kern="1200" dirty="0">
                <a:solidFill>
                  <a:schemeClr val="tx1"/>
                </a:solidFill>
                <a:effectLst/>
                <a:latin typeface="Franklin Gothic Book" panose="020B0503020102020204" pitchFamily="34" charset="0"/>
                <a:ea typeface="+mn-ea"/>
                <a:cs typeface="+mn-cs"/>
              </a:rPr>
              <a:t>Number the Stars</a:t>
            </a:r>
            <a:r>
              <a:rPr lang="en-US" sz="800" b="0" i="0" kern="1200" dirty="0">
                <a:solidFill>
                  <a:schemeClr val="tx1"/>
                </a:solidFill>
                <a:effectLst/>
                <a:latin typeface="Franklin Gothic Book" panose="020B0503020102020204" pitchFamily="34" charset="0"/>
                <a:ea typeface="+mn-ea"/>
                <a:cs typeface="+mn-cs"/>
              </a:rPr>
              <a:t>, by Lois Lowry,</a:t>
            </a:r>
            <a:r>
              <a:rPr lang="en-US" sz="800" b="0" i="1" kern="1200" dirty="0">
                <a:solidFill>
                  <a:schemeClr val="tx1"/>
                </a:solidFill>
                <a:effectLst/>
                <a:latin typeface="Franklin Gothic Book" panose="020B0503020102020204" pitchFamily="34" charset="0"/>
                <a:ea typeface="+mn-ea"/>
                <a:cs typeface="+mn-cs"/>
              </a:rPr>
              <a:t> </a:t>
            </a:r>
            <a:r>
              <a:rPr lang="en-US" sz="800" b="0" kern="1200" dirty="0">
                <a:solidFill>
                  <a:schemeClr val="tx1"/>
                </a:solidFill>
                <a:effectLst/>
                <a:latin typeface="Franklin Gothic Book" panose="020B0503020102020204" pitchFamily="34" charset="0"/>
                <a:ea typeface="+mn-ea"/>
                <a:cs typeface="+mn-cs"/>
              </a:rPr>
              <a:t>with a 5</a:t>
            </a:r>
            <a:r>
              <a:rPr lang="en-US" sz="800" b="0" kern="1200" baseline="30000" dirty="0">
                <a:solidFill>
                  <a:schemeClr val="tx1"/>
                </a:solidFill>
                <a:effectLst/>
                <a:latin typeface="Franklin Gothic Book" panose="020B0503020102020204" pitchFamily="34" charset="0"/>
                <a:ea typeface="+mn-ea"/>
                <a:cs typeface="+mn-cs"/>
              </a:rPr>
              <a:t>th</a:t>
            </a:r>
            <a:r>
              <a:rPr lang="en-US" sz="800" b="0" kern="1200" dirty="0">
                <a:solidFill>
                  <a:schemeClr val="tx1"/>
                </a:solidFill>
                <a:effectLst/>
                <a:latin typeface="Franklin Gothic Book" panose="020B0503020102020204" pitchFamily="34" charset="0"/>
                <a:ea typeface="+mn-ea"/>
                <a:cs typeface="+mn-cs"/>
              </a:rPr>
              <a:t> grade class in Troy, NY.</a:t>
            </a:r>
          </a:p>
          <a:p>
            <a:pPr marL="628650" marR="0" lvl="1" indent="-171450" algn="l" defTabSz="914400" rtl="0" eaLnBrk="1" fontAlgn="auto" latinLnBrk="0" hangingPunct="1">
              <a:lnSpc>
                <a:spcPct val="100000"/>
              </a:lnSpc>
              <a:spcBef>
                <a:spcPts val="0"/>
              </a:spcBef>
              <a:spcAft>
                <a:spcPts val="0"/>
              </a:spcAft>
              <a:buClrTx/>
              <a:buSzTx/>
              <a:tabLst/>
              <a:defRPr/>
            </a:pPr>
            <a:r>
              <a:rPr lang="en-US" sz="800" b="0" kern="1200" dirty="0">
                <a:solidFill>
                  <a:schemeClr val="tx1"/>
                </a:solidFill>
                <a:effectLst/>
                <a:latin typeface="Franklin Gothic Book" panose="020B0503020102020204" pitchFamily="34" charset="0"/>
                <a:ea typeface="+mn-ea"/>
                <a:cs typeface="+mn-cs"/>
              </a:rPr>
              <a:t>This is the first Retrieval Practice of the unit. </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Kristin maximize engagement and keep pacing efficient?</a:t>
            </a:r>
          </a:p>
          <a:p>
            <a:pPr marL="0" lvl="0" indent="0">
              <a:buNone/>
            </a:pP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endParaRPr lang="en-US" sz="24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0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Retrieval Practice:</a:t>
            </a:r>
          </a:p>
          <a:p>
            <a:pPr lvl="1"/>
            <a:r>
              <a:rPr lang="en-US" sz="1100" b="1" u="none" kern="1200" dirty="0">
                <a:solidFill>
                  <a:schemeClr val="tx1"/>
                </a:solidFill>
                <a:effectLst/>
                <a:latin typeface="Franklin Gothic Book" panose="020B0503020102020204" pitchFamily="34" charset="0"/>
                <a:ea typeface="+mn-ea"/>
                <a:cs typeface="+mn-cs"/>
              </a:rPr>
              <a:t>Various Means of Participation: </a:t>
            </a:r>
            <a:r>
              <a:rPr lang="en-US" sz="1100" b="0" kern="1200" dirty="0">
                <a:solidFill>
                  <a:schemeClr val="tx1"/>
                </a:solidFill>
                <a:effectLst/>
                <a:latin typeface="Franklin Gothic Book" panose="020B0503020102020204" pitchFamily="34" charset="0"/>
                <a:ea typeface="+mn-ea"/>
                <a:cs typeface="+mn-cs"/>
              </a:rPr>
              <a:t>Students answer questions through Turn and Talk, by raising their hand to volunteer, and through Cold Call. This provides multiple at-bats for each student to keep engagement high and ensure that everyone is doing the thinking.</a:t>
            </a:r>
          </a:p>
          <a:p>
            <a:pPr lvl="1"/>
            <a:r>
              <a:rPr lang="en-US" sz="1100" b="1" u="none" kern="1200" dirty="0">
                <a:solidFill>
                  <a:schemeClr val="tx1"/>
                </a:solidFill>
                <a:effectLst/>
                <a:latin typeface="Franklin Gothic Book" panose="020B0503020102020204" pitchFamily="34" charset="0"/>
                <a:ea typeface="+mn-ea"/>
                <a:cs typeface="+mn-cs"/>
              </a:rPr>
              <a:t>Strong pacing: </a:t>
            </a:r>
            <a:r>
              <a:rPr lang="en-US" sz="1100" b="0" kern="1200" dirty="0">
                <a:solidFill>
                  <a:schemeClr val="tx1"/>
                </a:solidFill>
                <a:effectLst/>
                <a:latin typeface="Franklin Gothic Book" panose="020B0503020102020204" pitchFamily="34" charset="0"/>
                <a:ea typeface="+mn-ea"/>
                <a:cs typeface="+mn-cs"/>
              </a:rPr>
              <a:t>The high engagement also creates the illusion of speed. Kristin’s clear systems and efficient language keep momentum strong and help her get through several questions in just 6 minutes. </a:t>
            </a:r>
          </a:p>
          <a:p>
            <a:pPr lvl="1"/>
            <a:r>
              <a:rPr lang="en-US" sz="1100" b="1" u="none" kern="1200" dirty="0">
                <a:solidFill>
                  <a:schemeClr val="tx1"/>
                </a:solidFill>
                <a:effectLst/>
                <a:latin typeface="Franklin Gothic Book" panose="020B0503020102020204" pitchFamily="34" charset="0"/>
                <a:ea typeface="+mn-ea"/>
                <a:cs typeface="+mn-cs"/>
              </a:rPr>
              <a:t>Right is Right/Stretch It: </a:t>
            </a:r>
            <a:r>
              <a:rPr lang="en-US" sz="1100" b="0" kern="1200" dirty="0">
                <a:solidFill>
                  <a:schemeClr val="tx1"/>
                </a:solidFill>
                <a:effectLst/>
                <a:latin typeface="Franklin Gothic Book" panose="020B0503020102020204" pitchFamily="34" charset="0"/>
                <a:ea typeface="+mn-ea"/>
                <a:cs typeface="+mn-cs"/>
              </a:rPr>
              <a:t>Kristin holds out for precise answers so that students can encode complete and accurate knowledge into long-term memory. She frequently asks students to build on others’ answers and is prepared with back-pocket questions to ensure depth of thinking.</a:t>
            </a:r>
          </a:p>
          <a:p>
            <a:pPr lvl="1"/>
            <a:r>
              <a:rPr lang="en-US" sz="1100" b="1" u="none" kern="1200" dirty="0">
                <a:solidFill>
                  <a:schemeClr val="tx1"/>
                </a:solidFill>
                <a:effectLst/>
                <a:latin typeface="Franklin Gothic Book" panose="020B0503020102020204" pitchFamily="34" charset="0"/>
                <a:ea typeface="+mn-ea"/>
                <a:cs typeface="+mn-cs"/>
              </a:rPr>
              <a:t>Vocabulary is knowledge: </a:t>
            </a:r>
            <a:r>
              <a:rPr lang="en-US" sz="1100" b="0" u="none" kern="1200" dirty="0">
                <a:solidFill>
                  <a:schemeClr val="tx1"/>
                </a:solidFill>
                <a:effectLst/>
                <a:latin typeface="Franklin Gothic Book" panose="020B0503020102020204" pitchFamily="34" charset="0"/>
                <a:ea typeface="+mn-ea"/>
                <a:cs typeface="+mn-cs"/>
              </a:rPr>
              <a:t>When relevant, </a:t>
            </a:r>
            <a:r>
              <a:rPr lang="en-US" sz="1100" b="0" kern="1200" dirty="0">
                <a:solidFill>
                  <a:schemeClr val="tx1"/>
                </a:solidFill>
                <a:effectLst/>
                <a:latin typeface="Franklin Gothic Book" panose="020B0503020102020204" pitchFamily="34" charset="0"/>
                <a:ea typeface="+mn-ea"/>
                <a:cs typeface="+mn-cs"/>
              </a:rPr>
              <a:t>Kristin prompts students to use domain-specific vocabulary to support accurate, sophisticated responses.</a:t>
            </a:r>
          </a:p>
          <a:p>
            <a:pPr lvl="1"/>
            <a:r>
              <a:rPr lang="en-US" sz="1100" b="1" kern="1200" dirty="0">
                <a:solidFill>
                  <a:schemeClr val="tx1"/>
                </a:solidFill>
                <a:effectLst/>
                <a:latin typeface="Franklin Gothic Book" panose="020B0503020102020204" pitchFamily="34" charset="0"/>
                <a:ea typeface="+mn-ea"/>
                <a:cs typeface="+mn-cs"/>
              </a:rPr>
              <a:t>Prioritizes key questions: </a:t>
            </a:r>
            <a:r>
              <a:rPr lang="en-US" sz="1100" b="0" kern="1200" dirty="0">
                <a:solidFill>
                  <a:schemeClr val="tx1"/>
                </a:solidFill>
                <a:effectLst/>
                <a:latin typeface="Franklin Gothic Book" panose="020B0503020102020204" pitchFamily="34" charset="0"/>
                <a:ea typeface="+mn-ea"/>
                <a:cs typeface="+mn-cs"/>
              </a:rPr>
              <a:t>Kristin uses her knowledge of her students and the unit to prioritize key questions in the Retrieval Practice section of the student packet. These questions activate and encode key vocabulary, plot knowledge, and terms from the Knowledge Organizer.</a:t>
            </a:r>
            <a:endParaRPr lang="en-US" sz="1100" b="1" kern="1200" dirty="0">
              <a:solidFill>
                <a:schemeClr val="tx1"/>
              </a:solidFill>
              <a:effectLst/>
              <a:latin typeface="Franklin Gothic Book" panose="020B0503020102020204" pitchFamily="34" charset="0"/>
              <a:ea typeface="+mn-ea"/>
              <a:cs typeface="+mn-cs"/>
            </a:endParaRP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i="0" kern="1200" dirty="0">
                <a:solidFill>
                  <a:schemeClr val="tx1"/>
                </a:solidFill>
                <a:effectLst/>
                <a:latin typeface="Franklin Gothic Book" panose="020B0503020102020204" pitchFamily="34" charset="0"/>
                <a:ea typeface="+mn-ea"/>
                <a:cs typeface="+mn-cs"/>
              </a:rPr>
              <a:t>Means of Participation</a:t>
            </a:r>
          </a:p>
          <a:p>
            <a:pPr marL="628650" lvl="1" indent="-171450"/>
            <a:r>
              <a:rPr lang="en-US" sz="1100" b="0" i="0" kern="1200" dirty="0">
                <a:solidFill>
                  <a:schemeClr val="tx1"/>
                </a:solidFill>
                <a:effectLst/>
                <a:latin typeface="Franklin Gothic Book" panose="020B0503020102020204" pitchFamily="34" charset="0"/>
                <a:ea typeface="+mn-ea"/>
                <a:cs typeface="+mn-cs"/>
              </a:rPr>
              <a:t>Pacing</a:t>
            </a:r>
          </a:p>
          <a:p>
            <a:pPr marL="457200" lvl="1" indent="0">
              <a:buNone/>
            </a:pPr>
            <a:endParaRPr lang="en-US" sz="1100" b="0" i="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100" b="1" i="0" kern="1200" dirty="0">
                <a:solidFill>
                  <a:schemeClr val="tx1"/>
                </a:solidFill>
                <a:effectLst/>
                <a:latin typeface="Franklin Gothic Book" panose="020B0503020102020204" pitchFamily="34" charset="0"/>
                <a:ea typeface="+mn-ea"/>
                <a:cs typeface="+mn-cs"/>
              </a:rPr>
              <a:t>FAQs:</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i="0" kern="1200" dirty="0">
                <a:solidFill>
                  <a:schemeClr val="tx1"/>
                </a:solidFill>
                <a:effectLst/>
                <a:latin typeface="Franklin Gothic Book" panose="020B0503020102020204" pitchFamily="34" charset="0"/>
                <a:ea typeface="+mn-ea"/>
                <a:cs typeface="+mn-cs"/>
              </a:rPr>
              <a:t>Why are Kristin’s students standing?</a:t>
            </a:r>
          </a:p>
          <a:p>
            <a:pPr marL="1085850" marR="0" lvl="2" indent="-171450" algn="l" defTabSz="914400" rtl="0" eaLnBrk="1" fontAlgn="auto" latinLnBrk="0" hangingPunct="1">
              <a:lnSpc>
                <a:spcPct val="100000"/>
              </a:lnSpc>
              <a:spcBef>
                <a:spcPts val="0"/>
              </a:spcBef>
              <a:spcAft>
                <a:spcPts val="0"/>
              </a:spcAft>
              <a:buClrTx/>
              <a:buSzTx/>
              <a:tabLst/>
              <a:defRPr/>
            </a:pPr>
            <a:r>
              <a:rPr lang="en-US" sz="1100" b="0" i="0" kern="1200" dirty="0">
                <a:solidFill>
                  <a:schemeClr val="tx1"/>
                </a:solidFill>
                <a:effectLst/>
                <a:latin typeface="Franklin Gothic Book" panose="020B0503020102020204" pitchFamily="34" charset="0"/>
                <a:ea typeface="+mn-ea"/>
                <a:cs typeface="+mn-cs"/>
              </a:rPr>
              <a:t>Kristin’s students stand during Retrieval Practice to get a brief physical break from sitting and to create a “bright line” between Retrieval Practice and other parts of the lesson. You might find it more appropriate for your class to remain seated.</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55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26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RC.RetrievalPractice.GR5.Torres.'Straight towards that wall.'.Clip3019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800" b="0" kern="1200" dirty="0">
                <a:solidFill>
                  <a:schemeClr val="tx1"/>
                </a:solidFill>
                <a:effectLst/>
                <a:latin typeface="Franklin Gothic Book" panose="020B0503020102020204" pitchFamily="34" charset="0"/>
                <a:ea typeface="+mn-ea"/>
                <a:cs typeface="+mn-cs"/>
              </a:rPr>
              <a:t>In this clip, Christine Torres leads Lesson 14 from the unit for </a:t>
            </a:r>
            <a:r>
              <a:rPr lang="en-US" sz="800" b="0" i="1" kern="1200" dirty="0">
                <a:solidFill>
                  <a:schemeClr val="tx1"/>
                </a:solidFill>
                <a:effectLst/>
                <a:latin typeface="Franklin Gothic Book" panose="020B0503020102020204" pitchFamily="34" charset="0"/>
                <a:ea typeface="+mn-ea"/>
                <a:cs typeface="+mn-cs"/>
              </a:rPr>
              <a:t>Number the Stars</a:t>
            </a:r>
            <a:r>
              <a:rPr lang="en-US" sz="800" b="0" i="0" kern="1200" dirty="0">
                <a:solidFill>
                  <a:schemeClr val="tx1"/>
                </a:solidFill>
                <a:effectLst/>
                <a:latin typeface="Franklin Gothic Book" panose="020B0503020102020204" pitchFamily="34" charset="0"/>
                <a:ea typeface="+mn-ea"/>
                <a:cs typeface="+mn-cs"/>
              </a:rPr>
              <a:t>, by Lois Lowry,</a:t>
            </a:r>
            <a:r>
              <a:rPr lang="en-US" sz="800" b="0" i="1" kern="1200" dirty="0">
                <a:solidFill>
                  <a:schemeClr val="tx1"/>
                </a:solidFill>
                <a:effectLst/>
                <a:latin typeface="Franklin Gothic Book" panose="020B0503020102020204" pitchFamily="34" charset="0"/>
                <a:ea typeface="+mn-ea"/>
                <a:cs typeface="+mn-cs"/>
              </a:rPr>
              <a:t> </a:t>
            </a:r>
            <a:r>
              <a:rPr lang="en-US" sz="800" b="0" kern="1200" dirty="0">
                <a:solidFill>
                  <a:schemeClr val="tx1"/>
                </a:solidFill>
                <a:effectLst/>
                <a:latin typeface="Franklin Gothic Book" panose="020B0503020102020204" pitchFamily="34" charset="0"/>
                <a:ea typeface="+mn-ea"/>
                <a:cs typeface="+mn-cs"/>
              </a:rPr>
              <a:t>with a 5</a:t>
            </a:r>
            <a:r>
              <a:rPr lang="en-US" sz="800" b="0" kern="1200" baseline="30000" dirty="0">
                <a:solidFill>
                  <a:schemeClr val="tx1"/>
                </a:solidFill>
                <a:effectLst/>
                <a:latin typeface="Franklin Gothic Book" panose="020B0503020102020204" pitchFamily="34" charset="0"/>
                <a:ea typeface="+mn-ea"/>
                <a:cs typeface="+mn-cs"/>
              </a:rPr>
              <a:t>th</a:t>
            </a:r>
            <a:r>
              <a:rPr lang="en-US" sz="800" b="0" kern="1200" dirty="0">
                <a:solidFill>
                  <a:schemeClr val="tx1"/>
                </a:solidFill>
                <a:effectLst/>
                <a:latin typeface="Franklin Gothic Book" panose="020B0503020102020204" pitchFamily="34" charset="0"/>
                <a:ea typeface="+mn-ea"/>
                <a:cs typeface="+mn-cs"/>
              </a:rPr>
              <a:t> grade class in Springfield, MA.</a:t>
            </a:r>
          </a:p>
          <a:p>
            <a:pPr marL="628650" marR="0" lvl="1" indent="-171450" algn="l" defTabSz="914400" rtl="0" eaLnBrk="1" fontAlgn="auto" latinLnBrk="0" hangingPunct="1">
              <a:lnSpc>
                <a:spcPct val="100000"/>
              </a:lnSpc>
              <a:spcBef>
                <a:spcPts val="0"/>
              </a:spcBef>
              <a:spcAft>
                <a:spcPts val="0"/>
              </a:spcAft>
              <a:buClrTx/>
              <a:buSzTx/>
              <a:tabLst/>
              <a:defRPr/>
            </a:pPr>
            <a:r>
              <a:rPr lang="en-US" sz="800" b="0" kern="1200" dirty="0">
                <a:solidFill>
                  <a:schemeClr val="tx1"/>
                </a:solidFill>
                <a:effectLst/>
                <a:latin typeface="Franklin Gothic Book" panose="020B0503020102020204" pitchFamily="34" charset="0"/>
                <a:ea typeface="+mn-ea"/>
                <a:cs typeface="+mn-cs"/>
              </a:rPr>
              <a:t>Students have just finished a cycle of reading and are preparing to answer the question, “Why might Lowry have chosen to end this chapter with a moment of comic relief?” Comic relief is a term on the Knowledge Organizer for the unit.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lvl="0" indent="0">
              <a:buNone/>
            </a:pP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endParaRPr lang="en-US" sz="24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20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Retrieval during Reading Cycles:</a:t>
            </a:r>
          </a:p>
          <a:p>
            <a:pPr lvl="1"/>
            <a:r>
              <a:rPr lang="en-US" sz="1100" b="1" u="none" kern="1200" dirty="0">
                <a:solidFill>
                  <a:schemeClr val="tx1"/>
                </a:solidFill>
                <a:effectLst/>
                <a:latin typeface="Franklin Gothic Book" panose="020B0503020102020204" pitchFamily="34" charset="0"/>
                <a:ea typeface="+mn-ea"/>
                <a:cs typeface="+mn-cs"/>
              </a:rPr>
              <a:t>Anticipates misunderstanding: </a:t>
            </a:r>
            <a:r>
              <a:rPr lang="en-US" sz="1100" b="0" kern="1200" dirty="0">
                <a:solidFill>
                  <a:schemeClr val="tx1"/>
                </a:solidFill>
                <a:effectLst/>
                <a:latin typeface="Franklin Gothic Book" panose="020B0503020102020204" pitchFamily="34" charset="0"/>
                <a:ea typeface="+mn-ea"/>
                <a:cs typeface="+mn-cs"/>
              </a:rPr>
              <a:t>As part of her preparation process, Christine has identified the term “comic relief” as a potential barrier to students’ understanding. She preplans a question to prompt students to retrieve this definition, so they are more likely to have an entry point to begin their analysis.</a:t>
            </a:r>
          </a:p>
          <a:p>
            <a:pPr lvl="1"/>
            <a:r>
              <a:rPr lang="en-US" sz="1100" b="1" u="none" kern="1200" dirty="0">
                <a:solidFill>
                  <a:schemeClr val="tx1"/>
                </a:solidFill>
                <a:effectLst/>
                <a:latin typeface="Franklin Gothic Book" panose="020B0503020102020204" pitchFamily="34" charset="0"/>
                <a:ea typeface="+mn-ea"/>
                <a:cs typeface="+mn-cs"/>
              </a:rPr>
              <a:t>Quick, efficient activation: </a:t>
            </a:r>
            <a:r>
              <a:rPr lang="en-US" sz="1100" b="0" u="none" kern="1200" dirty="0">
                <a:solidFill>
                  <a:schemeClr val="tx1"/>
                </a:solidFill>
                <a:effectLst/>
                <a:latin typeface="Franklin Gothic Book" panose="020B0503020102020204" pitchFamily="34" charset="0"/>
                <a:ea typeface="+mn-ea"/>
                <a:cs typeface="+mn-cs"/>
              </a:rPr>
              <a:t>Because her question is preplanned, Christine can quickly activate the relevant knowledge and then move smoothly into student analysis.  </a:t>
            </a:r>
            <a:endParaRPr lang="en-US" sz="1100" b="1" u="none"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Visual resource: </a:t>
            </a:r>
            <a:r>
              <a:rPr lang="en-US" sz="1100" b="0" kern="1200" dirty="0">
                <a:solidFill>
                  <a:schemeClr val="tx1"/>
                </a:solidFill>
                <a:effectLst/>
                <a:latin typeface="Franklin Gothic Book" panose="020B0503020102020204" pitchFamily="34" charset="0"/>
                <a:ea typeface="+mn-ea"/>
                <a:cs typeface="+mn-cs"/>
              </a:rPr>
              <a:t>Christine has an enlarged copy of the Knowledge Organizer on her wall that students can quickly and easily reference the knowledge they need.</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i="0" kern="1200" dirty="0">
                <a:solidFill>
                  <a:schemeClr val="tx1"/>
                </a:solidFill>
                <a:effectLst/>
                <a:latin typeface="Franklin Gothic Book" panose="020B0503020102020204" pitchFamily="34" charset="0"/>
                <a:ea typeface="+mn-ea"/>
                <a:cs typeface="+mn-cs"/>
              </a:rPr>
              <a:t>Lesson Preparation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9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0D4B919-7DE1-4631-AF41-7AEB4B451F98}" type="slidenum">
              <a:rPr lang="en-US" smtClean="0"/>
              <a:t>2</a:t>
            </a:fld>
            <a:endParaRPr lang="en-US"/>
          </a:p>
        </p:txBody>
      </p:sp>
    </p:spTree>
    <p:extLst>
      <p:ext uri="{BB962C8B-B14F-4D97-AF65-F5344CB8AC3E}">
        <p14:creationId xmlns:p14="http://schemas.microsoft.com/office/powerpoint/2010/main" val="327633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96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Reading.ReadAloud.EmbeddingNonFiction.GR5.Curran.'Nazi violence against Jews.'Clip3360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lvl="1"/>
            <a:r>
              <a:rPr lang="en-US" sz="1100" b="0" kern="1200" dirty="0">
                <a:solidFill>
                  <a:schemeClr val="tx1"/>
                </a:solidFill>
                <a:effectLst/>
                <a:latin typeface="Franklin Gothic Book" panose="020B0503020102020204" pitchFamily="34" charset="0"/>
                <a:ea typeface="+mn-ea"/>
                <a:cs typeface="+mn-cs"/>
              </a:rPr>
              <a:t>In this clip, Kristin Curran leads Lesson 4 from the unit for </a:t>
            </a:r>
            <a:r>
              <a:rPr lang="en-US" sz="1100" b="0" i="1" kern="1200" dirty="0">
                <a:solidFill>
                  <a:schemeClr val="tx1"/>
                </a:solidFill>
                <a:effectLst/>
                <a:latin typeface="Franklin Gothic Book" panose="020B0503020102020204" pitchFamily="34" charset="0"/>
                <a:ea typeface="+mn-ea"/>
                <a:cs typeface="+mn-cs"/>
              </a:rPr>
              <a:t>Number the Stars, </a:t>
            </a:r>
            <a:r>
              <a:rPr lang="en-US" sz="1100" b="0" i="0" kern="1200" dirty="0">
                <a:solidFill>
                  <a:schemeClr val="tx1"/>
                </a:solidFill>
                <a:effectLst/>
                <a:latin typeface="Franklin Gothic Book" panose="020B0503020102020204" pitchFamily="34" charset="0"/>
                <a:ea typeface="+mn-ea"/>
                <a:cs typeface="+mn-cs"/>
              </a:rPr>
              <a:t>written</a:t>
            </a:r>
            <a:r>
              <a:rPr lang="en-US" sz="1100" b="0" kern="1200" dirty="0">
                <a:solidFill>
                  <a:schemeClr val="tx1"/>
                </a:solidFill>
                <a:effectLst/>
                <a:latin typeface="Franklin Gothic Book" panose="020B0503020102020204" pitchFamily="34" charset="0"/>
                <a:ea typeface="+mn-ea"/>
                <a:cs typeface="+mn-cs"/>
              </a:rPr>
              <a:t> by Lois Lowry, with a 5th grade class in Troy, NY.</a:t>
            </a:r>
          </a:p>
          <a:p>
            <a:pPr lvl="1"/>
            <a:r>
              <a:rPr lang="en-US" sz="1100" b="0" kern="1200" dirty="0">
                <a:solidFill>
                  <a:schemeClr val="tx1"/>
                </a:solidFill>
                <a:effectLst/>
                <a:latin typeface="Franklin Gothic Book" panose="020B0503020102020204" pitchFamily="34" charset="0"/>
                <a:ea typeface="+mn-ea"/>
                <a:cs typeface="+mn-cs"/>
              </a:rPr>
              <a:t>Students have read the first two chapters of the novel and are now using a nonfiction text to build knowledge about the Holocaust.</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What preparation did Kristin need to do in order to support students during reading? </a:t>
            </a:r>
          </a:p>
          <a:p>
            <a:pPr lvl="1"/>
            <a:r>
              <a:rPr lang="en-US" sz="1100" b="0" kern="1200" dirty="0">
                <a:solidFill>
                  <a:schemeClr val="tx1"/>
                </a:solidFill>
                <a:effectLst/>
                <a:latin typeface="Franklin Gothic Book" panose="020B0503020102020204" pitchFamily="34" charset="0"/>
                <a:ea typeface="+mn-ea"/>
                <a:cs typeface="+mn-cs"/>
              </a:rPr>
              <a:t>What is effective about Kristin’s prompting and questioning during reading?</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1100" b="0" kern="1200" dirty="0">
              <a:solidFill>
                <a:schemeClr val="tx1"/>
              </a:solidFill>
              <a:effectLst/>
              <a:latin typeface="Franklin Gothic Book" panose="020B0503020102020204" pitchFamily="34" charset="0"/>
              <a:ea typeface="+mn-ea"/>
              <a:cs typeface="+mn-cs"/>
            </a:endParaRPr>
          </a:p>
          <a:p>
            <a:endParaRPr lang="en-US" b="0" dirty="0"/>
          </a:p>
          <a:p>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53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reading embedded nonfiction:</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Clear system for annotations: </a:t>
            </a:r>
            <a:r>
              <a:rPr lang="en-US" sz="1100" b="0" u="none" kern="1200" dirty="0">
                <a:solidFill>
                  <a:schemeClr val="tx1"/>
                </a:solidFill>
                <a:effectLst/>
                <a:latin typeface="Franklin Gothic Book" panose="020B0503020102020204" pitchFamily="34" charset="0"/>
                <a:ea typeface="+mn-ea"/>
                <a:cs typeface="+mn-cs"/>
              </a:rPr>
              <a:t>Kristin gives clear directions for annotations so that students have a concrete area of focus and she can observe their comprehension and engagement during reading.</a:t>
            </a:r>
            <a:r>
              <a:rPr lang="en-US" sz="1100" b="0" kern="1200" dirty="0">
                <a:solidFill>
                  <a:schemeClr val="tx1"/>
                </a:solidFill>
                <a:effectLst/>
                <a:latin typeface="Franklin Gothic Book" panose="020B0503020102020204" pitchFamily="34" charset="0"/>
                <a:ea typeface="+mn-ea"/>
                <a:cs typeface="+mn-cs"/>
              </a:rPr>
              <a:t> Moreover, asking students to annotate information that “connects to your background knowledge” is the first step in linking new knowledge with existing knowledge and moving it to long-term memory.</a:t>
            </a:r>
          </a:p>
          <a:p>
            <a:pPr lvl="1"/>
            <a:r>
              <a:rPr lang="en-US" sz="1100" b="1" u="none" kern="1200" dirty="0">
                <a:solidFill>
                  <a:schemeClr val="tx1"/>
                </a:solidFill>
                <a:effectLst/>
                <a:latin typeface="Franklin Gothic Book" panose="020B0503020102020204" pitchFamily="34" charset="0"/>
                <a:ea typeface="+mn-ea"/>
                <a:cs typeface="+mn-cs"/>
              </a:rPr>
              <a:t>Slow, expressive reading: </a:t>
            </a:r>
            <a:r>
              <a:rPr lang="en-US" sz="1100" b="0" kern="1200" dirty="0">
                <a:solidFill>
                  <a:schemeClr val="tx1"/>
                </a:solidFill>
                <a:effectLst/>
                <a:latin typeface="Franklin Gothic Book" panose="020B0503020102020204" pitchFamily="34" charset="0"/>
                <a:ea typeface="+mn-ea"/>
                <a:cs typeface="+mn-cs"/>
              </a:rPr>
              <a:t>Kristin chooses to read aloud this denser nonfiction text so that she can read slowly and expressively, allowing students plenty of processing time.</a:t>
            </a:r>
          </a:p>
          <a:p>
            <a:pPr lvl="1"/>
            <a:r>
              <a:rPr lang="en-US" sz="1100" b="1" u="none" kern="1200" dirty="0">
                <a:solidFill>
                  <a:schemeClr val="tx1"/>
                </a:solidFill>
                <a:effectLst/>
                <a:latin typeface="Franklin Gothic Book" panose="020B0503020102020204" pitchFamily="34" charset="0"/>
                <a:ea typeface="+mn-ea"/>
                <a:cs typeface="+mn-cs"/>
              </a:rPr>
              <a:t>Vocabulary support: </a:t>
            </a:r>
            <a:r>
              <a:rPr lang="en-US" sz="1100" b="0" kern="1200" dirty="0">
                <a:solidFill>
                  <a:schemeClr val="tx1"/>
                </a:solidFill>
                <a:effectLst/>
                <a:latin typeface="Franklin Gothic Book" panose="020B0503020102020204" pitchFamily="34" charset="0"/>
                <a:ea typeface="+mn-ea"/>
                <a:cs typeface="+mn-cs"/>
              </a:rPr>
              <a:t>Kristin supports students with potentially challenging vocabulary in several different ways. She reminds them of helpful text features, like footnoted definitions, she drops in quick preplanned definitions, and she asks students to provide definitions when she thinks some of them might have appropriate word knowledge.</a:t>
            </a:r>
          </a:p>
          <a:p>
            <a:pPr lvl="1"/>
            <a:r>
              <a:rPr lang="en-US" sz="1100" b="1" u="none" kern="1200" dirty="0">
                <a:solidFill>
                  <a:schemeClr val="tx1"/>
                </a:solidFill>
                <a:effectLst/>
                <a:latin typeface="Franklin Gothic Book" panose="020B0503020102020204" pitchFamily="34" charset="0"/>
                <a:ea typeface="+mn-ea"/>
                <a:cs typeface="+mn-cs"/>
              </a:rPr>
              <a:t>Checks for understanding during reading: </a:t>
            </a:r>
            <a:r>
              <a:rPr lang="en-US" sz="1100" b="0" kern="1200" dirty="0">
                <a:solidFill>
                  <a:schemeClr val="tx1"/>
                </a:solidFill>
                <a:effectLst/>
                <a:latin typeface="Franklin Gothic Book" panose="020B0503020102020204" pitchFamily="34" charset="0"/>
                <a:ea typeface="+mn-ea"/>
                <a:cs typeface="+mn-cs"/>
              </a:rPr>
              <a:t>Kristin doesn’t wait until the end of the text to check students’ comprehension. Instead, she asks quick, preplanned text-based questions to assess any misunderstanding and ensure accurate understanding before jumping back into the reading.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kern="1200" dirty="0">
                <a:solidFill>
                  <a:schemeClr val="tx1"/>
                </a:solidFill>
                <a:effectLst/>
                <a:latin typeface="Franklin Gothic Book" panose="020B0503020102020204" pitchFamily="34" charset="0"/>
                <a:ea typeface="+mn-ea"/>
                <a:cs typeface="+mn-cs"/>
              </a:rPr>
              <a:t>Read Aloud</a:t>
            </a:r>
          </a:p>
          <a:p>
            <a:pPr marL="628650" lvl="1" indent="-171450"/>
            <a:r>
              <a:rPr lang="en-US" sz="1100" b="0" kern="1200" dirty="0">
                <a:solidFill>
                  <a:schemeClr val="tx1"/>
                </a:solidFill>
                <a:effectLst/>
                <a:latin typeface="Franklin Gothic Book" panose="020B0503020102020204" pitchFamily="34" charset="0"/>
                <a:ea typeface="+mn-ea"/>
                <a:cs typeface="+mn-cs"/>
              </a:rPr>
              <a:t>Implicit Vocabulary</a:t>
            </a:r>
          </a:p>
          <a:p>
            <a:pPr marL="628650" lvl="1" indent="-171450"/>
            <a:r>
              <a:rPr lang="en-US" sz="1100" b="0" kern="1200" dirty="0">
                <a:solidFill>
                  <a:schemeClr val="tx1"/>
                </a:solidFill>
                <a:effectLst/>
                <a:latin typeface="Franklin Gothic Book" panose="020B0503020102020204" pitchFamily="34" charset="0"/>
                <a:ea typeface="+mn-ea"/>
                <a:cs typeface="+mn-cs"/>
              </a:rPr>
              <a:t>Lesson Preparation</a:t>
            </a:r>
          </a:p>
          <a:p>
            <a:pPr marL="628650" lvl="1" indent="-171450"/>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FAQs:</a:t>
            </a:r>
          </a:p>
          <a:p>
            <a:pPr marL="628650" lvl="1" indent="-171450"/>
            <a:r>
              <a:rPr lang="en-US" sz="1100" b="0" kern="1200" dirty="0">
                <a:solidFill>
                  <a:schemeClr val="tx1"/>
                </a:solidFill>
                <a:effectLst/>
                <a:latin typeface="Franklin Gothic Book" panose="020B0503020102020204" pitchFamily="34" charset="0"/>
                <a:ea typeface="+mn-ea"/>
                <a:cs typeface="+mn-cs"/>
              </a:rPr>
              <a:t>Are Kristin’s annotation tasks the same for every nonfiction text?</a:t>
            </a:r>
          </a:p>
          <a:p>
            <a:pPr marL="1085850" lvl="2" indent="-171450"/>
            <a:r>
              <a:rPr lang="en-US" sz="1100" b="0" kern="1200" dirty="0">
                <a:solidFill>
                  <a:schemeClr val="tx1"/>
                </a:solidFill>
                <a:effectLst/>
                <a:latin typeface="Franklin Gothic Book" panose="020B0503020102020204" pitchFamily="34" charset="0"/>
                <a:ea typeface="+mn-ea"/>
                <a:cs typeface="+mn-cs"/>
              </a:rPr>
              <a:t>Kristin does use a consistent system of nonfiction annotation, with occasional adjustments depending on the demands and purpose of the text. While she gives students three areas of focus in this clip (new information, something that makes you reflect, something that connects to your background knowledge), you might start with one clear task as you introduce annotations in your classroom and students build familiarity with your system.</a:t>
            </a:r>
          </a:p>
          <a:p>
            <a:pPr marL="628650" lvl="1" indent="-171450"/>
            <a:r>
              <a:rPr lang="en-US" sz="1100" b="0" kern="1200" dirty="0">
                <a:solidFill>
                  <a:schemeClr val="tx1"/>
                </a:solidFill>
                <a:effectLst/>
                <a:latin typeface="Franklin Gothic Book" panose="020B0503020102020204" pitchFamily="34" charset="0"/>
                <a:ea typeface="+mn-ea"/>
                <a:cs typeface="+mn-cs"/>
              </a:rPr>
              <a:t>How does Kristin decide when to ask comprehension questions?</a:t>
            </a:r>
          </a:p>
          <a:p>
            <a:pPr marL="1085850" lvl="2" indent="-171450"/>
            <a:r>
              <a:rPr lang="en-US" sz="1100" b="0" kern="1200" dirty="0">
                <a:solidFill>
                  <a:schemeClr val="tx1"/>
                </a:solidFill>
                <a:effectLst/>
                <a:latin typeface="Franklin Gothic Book" panose="020B0503020102020204" pitchFamily="34" charset="0"/>
                <a:ea typeface="+mn-ea"/>
                <a:cs typeface="+mn-cs"/>
              </a:rPr>
              <a:t>Kristin uses her knowledge of her students (what might be challenging/what do they already know) and the unit (what are the most important pieces of information in this text) to make decisions about when and how to ask comprehension questions during reading. It is important not to interrupt the flow of the text with too many questions, so Kristin’s prioritization and preplanning are key to making this reading effective.</a:t>
            </a:r>
          </a:p>
          <a:p>
            <a:pPr marL="171450" lvl="0" indent="-171450"/>
            <a:endParaRPr lang="en-US" sz="1100" b="1"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73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00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RC.NonFiction.GR8.DiMatteo.'Manipulate.'Clip3053</a:t>
            </a:r>
            <a:endParaRPr lang="en-US" sz="1100" b="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lvl="1"/>
            <a:r>
              <a:rPr lang="en-US" sz="1100" b="0" kern="1200" dirty="0">
                <a:solidFill>
                  <a:schemeClr val="tx1"/>
                </a:solidFill>
                <a:effectLst/>
                <a:latin typeface="Franklin Gothic Book" panose="020B0503020102020204" pitchFamily="34" charset="0"/>
                <a:ea typeface="+mn-ea"/>
                <a:cs typeface="+mn-cs"/>
              </a:rPr>
              <a:t>In this clip, Emily </a:t>
            </a:r>
            <a:r>
              <a:rPr lang="en-US" sz="1100" b="0" kern="1200" dirty="0" err="1">
                <a:solidFill>
                  <a:schemeClr val="tx1"/>
                </a:solidFill>
                <a:effectLst/>
                <a:latin typeface="Franklin Gothic Book" panose="020B0503020102020204" pitchFamily="34" charset="0"/>
                <a:ea typeface="+mn-ea"/>
                <a:cs typeface="+mn-cs"/>
              </a:rPr>
              <a:t>DiMatteo</a:t>
            </a:r>
            <a:r>
              <a:rPr lang="en-US" sz="1100" b="0" kern="1200" dirty="0">
                <a:solidFill>
                  <a:schemeClr val="tx1"/>
                </a:solidFill>
                <a:effectLst/>
                <a:latin typeface="Franklin Gothic Book" panose="020B0503020102020204" pitchFamily="34" charset="0"/>
                <a:ea typeface="+mn-ea"/>
                <a:cs typeface="+mn-cs"/>
              </a:rPr>
              <a:t> leads Lesson 14 from the unit for </a:t>
            </a:r>
            <a:r>
              <a:rPr lang="en-US" sz="1100" b="0" i="1" kern="1200" dirty="0">
                <a:solidFill>
                  <a:schemeClr val="tx1"/>
                </a:solidFill>
                <a:effectLst/>
                <a:latin typeface="Franklin Gothic Book" panose="020B0503020102020204" pitchFamily="34" charset="0"/>
                <a:ea typeface="+mn-ea"/>
                <a:cs typeface="+mn-cs"/>
              </a:rPr>
              <a:t>Animal Farm</a:t>
            </a:r>
            <a:r>
              <a:rPr lang="en-US" sz="1100" b="0" kern="1200" dirty="0">
                <a:solidFill>
                  <a:schemeClr val="tx1"/>
                </a:solidFill>
                <a:effectLst/>
                <a:latin typeface="Franklin Gothic Book" panose="020B0503020102020204" pitchFamily="34" charset="0"/>
                <a:ea typeface="+mn-ea"/>
                <a:cs typeface="+mn-cs"/>
              </a:rPr>
              <a:t>, by George Orwell, with an 8</a:t>
            </a:r>
            <a:r>
              <a:rPr lang="en-US" sz="1100" b="0" kern="1200" baseline="30000" dirty="0">
                <a:solidFill>
                  <a:schemeClr val="tx1"/>
                </a:solidFill>
                <a:effectLst/>
                <a:latin typeface="Franklin Gothic Book" panose="020B0503020102020204" pitchFamily="34" charset="0"/>
                <a:ea typeface="+mn-ea"/>
                <a:cs typeface="+mn-cs"/>
              </a:rPr>
              <a:t>th</a:t>
            </a:r>
            <a:r>
              <a:rPr lang="en-US" sz="1100" b="0" kern="1200" dirty="0">
                <a:solidFill>
                  <a:schemeClr val="tx1"/>
                </a:solidFill>
                <a:effectLst/>
                <a:latin typeface="Franklin Gothic Book" panose="020B0503020102020204" pitchFamily="34" charset="0"/>
                <a:ea typeface="+mn-ea"/>
                <a:cs typeface="+mn-cs"/>
              </a:rPr>
              <a:t> grade class in Cincinnati, OH.</a:t>
            </a:r>
          </a:p>
          <a:p>
            <a:pPr lvl="1"/>
            <a:r>
              <a:rPr lang="en-US" sz="1100" b="0" kern="1200" dirty="0">
                <a:solidFill>
                  <a:schemeClr val="tx1"/>
                </a:solidFill>
                <a:effectLst/>
                <a:latin typeface="Franklin Gothic Book" panose="020B0503020102020204" pitchFamily="34" charset="0"/>
                <a:ea typeface="+mn-ea"/>
                <a:cs typeface="+mn-cs"/>
              </a:rPr>
              <a:t>Students are reading an embedded nonfiction article on scapegoating and memory manipulation. They will apply this knowledge to analyze a scene in the novel in which one character tries to manipulate the memories of other characters.</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Emily invest students in the purpose of this nonfiction text? </a:t>
            </a:r>
          </a:p>
          <a:p>
            <a:pPr lvl="1"/>
            <a:r>
              <a:rPr lang="en-US" sz="1100" b="0" kern="1200" dirty="0">
                <a:solidFill>
                  <a:schemeClr val="tx1"/>
                </a:solidFill>
                <a:effectLst/>
                <a:latin typeface="Franklin Gothic Book" panose="020B0503020102020204" pitchFamily="34" charset="0"/>
                <a:ea typeface="+mn-ea"/>
                <a:cs typeface="+mn-cs"/>
              </a:rPr>
              <a:t>How does Emily nurture a knowledge-driven culture of reading?</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11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Questioning during Embedded Nonfiction:</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Sets a purpose for reading: </a:t>
            </a:r>
            <a:r>
              <a:rPr lang="en-US" sz="1100" b="0" kern="1200" dirty="0">
                <a:solidFill>
                  <a:schemeClr val="tx1"/>
                </a:solidFill>
                <a:effectLst/>
                <a:latin typeface="Franklin Gothic Book" panose="020B0503020102020204" pitchFamily="34" charset="0"/>
                <a:ea typeface="+mn-ea"/>
                <a:cs typeface="+mn-cs"/>
              </a:rPr>
              <a:t>Before asking students to read the text, Emily anchors the nonfiction in the context of the narrative and previews the ways in which this knowledge will be relevant in their analysis of the novel (and in their own lives!). This makes students more engaged and invested in the reading.</a:t>
            </a:r>
          </a:p>
          <a:p>
            <a:pPr lvl="1"/>
            <a:r>
              <a:rPr lang="en-US" sz="1100" b="1" u="none" kern="1200" dirty="0">
                <a:solidFill>
                  <a:schemeClr val="tx1"/>
                </a:solidFill>
                <a:effectLst/>
                <a:latin typeface="Franklin Gothic Book" panose="020B0503020102020204" pitchFamily="34" charset="0"/>
                <a:ea typeface="+mn-ea"/>
                <a:cs typeface="+mn-cs"/>
              </a:rPr>
              <a:t>Establishes meaning through text-based questions: </a:t>
            </a:r>
            <a:r>
              <a:rPr lang="en-US" sz="1100" b="0" kern="1200" dirty="0">
                <a:solidFill>
                  <a:schemeClr val="tx1"/>
                </a:solidFill>
                <a:effectLst/>
                <a:latin typeface="Franklin Gothic Book" panose="020B0503020102020204" pitchFamily="34" charset="0"/>
                <a:ea typeface="+mn-ea"/>
                <a:cs typeface="+mn-cs"/>
              </a:rPr>
              <a:t>After reading, Emily checks for understanding using factual, text-based questions. This allows here to resolve any misconceptions and stamp accurate understandings before asking students to move to deeper analysis.</a:t>
            </a:r>
          </a:p>
          <a:p>
            <a:pPr lvl="1"/>
            <a:r>
              <a:rPr lang="en-US" sz="1100" b="1" u="none" kern="1200" dirty="0">
                <a:solidFill>
                  <a:schemeClr val="tx1"/>
                </a:solidFill>
                <a:effectLst/>
                <a:latin typeface="Franklin Gothic Book" panose="020B0503020102020204" pitchFamily="34" charset="0"/>
                <a:ea typeface="+mn-ea"/>
                <a:cs typeface="+mn-cs"/>
              </a:rPr>
              <a:t>Reestablishes relevant plot details: </a:t>
            </a:r>
            <a:r>
              <a:rPr lang="en-US" sz="1100" b="0" u="none" kern="1200" dirty="0">
                <a:solidFill>
                  <a:schemeClr val="tx1"/>
                </a:solidFill>
                <a:effectLst/>
                <a:latin typeface="Franklin Gothic Book" panose="020B0503020102020204" pitchFamily="34" charset="0"/>
                <a:ea typeface="+mn-ea"/>
                <a:cs typeface="+mn-cs"/>
              </a:rPr>
              <a:t>In order to successfully analyze the text, students must have an accurate recollection of relevant plot details from the novel. Emily asks questions that require students to retrieve their knowledge of the events of the text before they apply the new knowledge they gained from the nonfiction.</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Stretch It/Right is Right: </a:t>
            </a:r>
            <a:r>
              <a:rPr lang="en-US" sz="1100" b="0" kern="1200" dirty="0">
                <a:solidFill>
                  <a:schemeClr val="tx1"/>
                </a:solidFill>
                <a:effectLst/>
                <a:latin typeface="Franklin Gothic Book" panose="020B0503020102020204" pitchFamily="34" charset="0"/>
                <a:ea typeface="+mn-ea"/>
                <a:cs typeface="+mn-cs"/>
              </a:rPr>
              <a:t>Throughout her factual questioning about both the nonfiction and the novel, Emily holds out for precise, all-the-way-right answers by using Stretch It and Right is Right. This ensures that students can begin analysis with accurate and complete banks of knowledge.</a:t>
            </a:r>
          </a:p>
          <a:p>
            <a:pPr lvl="1"/>
            <a:r>
              <a:rPr lang="en-US" sz="1100" b="1" kern="1200" dirty="0">
                <a:solidFill>
                  <a:schemeClr val="tx1"/>
                </a:solidFill>
                <a:effectLst/>
                <a:latin typeface="Franklin Gothic Book" panose="020B0503020102020204" pitchFamily="34" charset="0"/>
                <a:ea typeface="+mn-ea"/>
                <a:cs typeface="+mn-cs"/>
              </a:rPr>
              <a:t>Overlapping annotation task: </a:t>
            </a:r>
            <a:r>
              <a:rPr lang="en-US" sz="1100" b="0" kern="1200" dirty="0">
                <a:solidFill>
                  <a:schemeClr val="tx1"/>
                </a:solidFill>
                <a:effectLst/>
                <a:latin typeface="Franklin Gothic Book" panose="020B0503020102020204" pitchFamily="34" charset="0"/>
                <a:ea typeface="+mn-ea"/>
                <a:cs typeface="+mn-cs"/>
              </a:rPr>
              <a:t>When students return to the novel, Emily asks them to start to apply their new knowledge in their analysis of the text. Her annotation task (look for examples of scapegoating) gives students a concrete, knowledge-based entry point to the novel.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kern="1200" dirty="0">
                <a:solidFill>
                  <a:schemeClr val="tx1"/>
                </a:solidFill>
                <a:effectLst/>
                <a:latin typeface="Franklin Gothic Book" panose="020B0503020102020204" pitchFamily="34" charset="0"/>
                <a:ea typeface="+mn-ea"/>
                <a:cs typeface="+mn-cs"/>
              </a:rPr>
              <a:t>Stretch It/Right is Right</a:t>
            </a:r>
          </a:p>
          <a:p>
            <a:pPr marL="628650" lvl="1" indent="-171450"/>
            <a:r>
              <a:rPr lang="en-US" sz="1100" b="0" i="0" kern="1200" dirty="0">
                <a:solidFill>
                  <a:schemeClr val="tx1"/>
                </a:solidFill>
                <a:effectLst/>
                <a:latin typeface="Franklin Gothic Book" panose="020B0503020102020204" pitchFamily="34" charset="0"/>
                <a:ea typeface="+mn-ea"/>
                <a:cs typeface="+mn-cs"/>
              </a:rPr>
              <a:t>Charting</a:t>
            </a:r>
          </a:p>
          <a:p>
            <a:pPr marL="628650" lvl="1" indent="-171450"/>
            <a:r>
              <a:rPr lang="en-US" sz="1100" b="0" i="0" kern="1200" dirty="0">
                <a:solidFill>
                  <a:schemeClr val="tx1"/>
                </a:solidFill>
                <a:effectLst/>
                <a:latin typeface="Franklin Gothic Book" panose="020B0503020102020204" pitchFamily="34" charset="0"/>
                <a:ea typeface="+mn-ea"/>
                <a:cs typeface="+mn-cs"/>
              </a:rPr>
              <a:t>Establish vs. Analyze Meaning (Text-Based Questions)</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FAQs for this clip:</a:t>
            </a:r>
          </a:p>
          <a:p>
            <a:pPr marL="628650" lvl="1" indent="-171450"/>
            <a:r>
              <a:rPr lang="en-US" sz="1100" b="0" i="0" kern="1200" dirty="0">
                <a:solidFill>
                  <a:schemeClr val="tx1"/>
                </a:solidFill>
                <a:effectLst/>
                <a:latin typeface="Franklin Gothic Book" panose="020B0503020102020204" pitchFamily="34" charset="0"/>
                <a:ea typeface="+mn-ea"/>
                <a:cs typeface="+mn-cs"/>
              </a:rPr>
              <a:t>What is Emily writing as she facilitates discussion?</a:t>
            </a:r>
          </a:p>
          <a:p>
            <a:pPr marL="1085850" lvl="2" indent="-171450"/>
            <a:r>
              <a:rPr lang="en-US" sz="1100" b="0" i="0" kern="1200" dirty="0">
                <a:solidFill>
                  <a:schemeClr val="tx1"/>
                </a:solidFill>
                <a:effectLst/>
                <a:latin typeface="Franklin Gothic Book" panose="020B0503020102020204" pitchFamily="34" charset="0"/>
                <a:ea typeface="+mn-ea"/>
                <a:cs typeface="+mn-cs"/>
              </a:rPr>
              <a:t>Emily and her students have the embedded nonfiction text on tablet computers, and Emily projects her screen at the front of the room. During discussion, Emily can annotate and chart in real time to capture the key takeaways of discussion. This gives students a model for their own notes and provides a visual anchor for reference during discussion. If you do not have access to a tablet, similar charting is possible using a projector and/or chart paper/white board.</a:t>
            </a:r>
          </a:p>
          <a:p>
            <a:pPr marL="171450" lvl="0" indent="-171450"/>
            <a:endParaRPr lang="en-US" sz="1100" b="0" i="0" kern="1200" dirty="0">
              <a:solidFill>
                <a:schemeClr val="tx1"/>
              </a:solidFill>
              <a:effectLst/>
              <a:latin typeface="Franklin Gothic Book" panose="020B0503020102020204" pitchFamily="34" charset="0"/>
              <a:ea typeface="+mn-ea"/>
              <a:cs typeface="+mn-cs"/>
            </a:endParaRPr>
          </a:p>
          <a:p>
            <a:pPr marL="0" indent="0">
              <a:buNone/>
            </a:pP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34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88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tmp"/><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mp"/><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645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spTree>
    <p:extLst>
      <p:ext uri="{BB962C8B-B14F-4D97-AF65-F5344CB8AC3E}">
        <p14:creationId xmlns:p14="http://schemas.microsoft.com/office/powerpoint/2010/main" val="263585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420328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50586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5/12/2022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864BC5F9-3333-40DD-86E2-29F51F0043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57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21265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1417616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22784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68545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5"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sp>
        <p:nvSpPr>
          <p:cNvPr id="6" name="Content Placeholder 2"/>
          <p:cNvSpPr>
            <a:spLocks noGrp="1"/>
          </p:cNvSpPr>
          <p:nvPr>
            <p:ph idx="1"/>
          </p:nvPr>
        </p:nvSpPr>
        <p:spPr>
          <a:xfrm>
            <a:off x="891986" y="10668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p:cNvCxnSpPr/>
          <p:nvPr userDrawn="1"/>
        </p:nvCxnSpPr>
        <p:spPr>
          <a:xfrm>
            <a:off x="584138" y="685800"/>
            <a:ext cx="825506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64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91952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708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299226204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ip Art/Photo Slide 2">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spTree>
    <p:extLst>
      <p:ext uri="{BB962C8B-B14F-4D97-AF65-F5344CB8AC3E}">
        <p14:creationId xmlns:p14="http://schemas.microsoft.com/office/powerpoint/2010/main" val="1614936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ip Art/Photo Slide 2">
    <p:spTree>
      <p:nvGrpSpPr>
        <p:cNvPr id="1" name=""/>
        <p:cNvGrpSpPr/>
        <p:nvPr/>
      </p:nvGrpSpPr>
      <p:grpSpPr>
        <a:xfrm>
          <a:off x="0" y="0"/>
          <a:ext cx="0" cy="0"/>
          <a:chOff x="0" y="0"/>
          <a:chExt cx="0" cy="0"/>
        </a:xfrm>
      </p:grpSpPr>
      <p:sp>
        <p:nvSpPr>
          <p:cNvPr id="7" name="Rectangle 6"/>
          <p:cNvSpPr/>
          <p:nvPr userDrawn="1"/>
        </p:nvSpPr>
        <p:spPr bwMode="grayWhite">
          <a:xfrm>
            <a:off x="0" y="0"/>
            <a:ext cx="9143999" cy="6858000"/>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329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584138" y="661734"/>
            <a:ext cx="8255062" cy="24066"/>
          </a:xfrm>
          <a:prstGeom prst="line">
            <a:avLst/>
          </a:prstGeom>
          <a:noFill/>
          <a:ln w="25400" cap="flat" cmpd="sng" algn="ctr">
            <a:solidFill>
              <a:srgbClr val="FFDE22">
                <a:lumMod val="75000"/>
              </a:srgbClr>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20364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329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22222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9539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33640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95039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30221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906994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280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9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459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243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52582"/>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762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138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1" y="576060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718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55539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1834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5820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4115435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65203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368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016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568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685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047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547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45232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628858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56207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3811758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2111040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659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827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216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020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371616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913812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5/12/2022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864BC5F9-3333-40DD-86E2-29F51F0043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834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752600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249983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1654300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76796131-37C0-4792-96A0-C4F7BDDA4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10" y="5760622"/>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759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934768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B338E-B5F2-4BB8-ABB9-039831B88A77}" type="datetimeFigureOut">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02CAF-E160-4F34-825B-04CB85FCECA5}" type="slidenum">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26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802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14332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78100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2400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00020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2052671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08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spTree>
    <p:extLst>
      <p:ext uri="{BB962C8B-B14F-4D97-AF65-F5344CB8AC3E}">
        <p14:creationId xmlns:p14="http://schemas.microsoft.com/office/powerpoint/2010/main" val="2564092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748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6301"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85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802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444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C2DB70-F1C6-4E9D-9EDA-7A563EECCF33}" type="datetimeFigureOut">
              <a:rPr lang="en-US">
                <a:solidFill>
                  <a:srgbClr val="3F3F3F">
                    <a:tint val="75000"/>
                  </a:srgbClr>
                </a:solidFill>
              </a:rPr>
              <a:pPr/>
              <a:t>5/12/2022</a:t>
            </a:fld>
            <a:endParaRPr lang="en-US">
              <a:solidFill>
                <a:srgbClr val="3F3F3F">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F3F3F">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BB2C1E-35B5-4720-BA10-32D2930AB2D7}" type="slidenum">
              <a:rPr lang="en-US">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1111982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48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3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6" y="576061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4013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7"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39"/>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50" y="6356364"/>
            <a:ext cx="655237" cy="365125"/>
          </a:xfrm>
        </p:spPr>
        <p:txBody>
          <a:bodyPr/>
          <a:lstStyle>
            <a:lvl1pPr>
              <a:defRPr sz="600"/>
            </a:lvl1pPr>
          </a:lstStyle>
          <a:p>
            <a:pPr>
              <a:defRPr/>
            </a:pPr>
            <a:fld id="{68C2560D-EC28-3B41-86E8-18F1CE0113B4}" type="datetimeFigureOut">
              <a:rPr lang="en-US" smtClean="0"/>
              <a:pPr>
                <a:defRPr/>
              </a:pPr>
              <a:t>5/12/2022</a:t>
            </a:fld>
            <a:endParaRPr lang="en-US" dirty="0"/>
          </a:p>
        </p:txBody>
      </p:sp>
      <p:sp>
        <p:nvSpPr>
          <p:cNvPr id="9" name="Slide Number Placeholder 5"/>
          <p:cNvSpPr>
            <a:spLocks noGrp="1"/>
          </p:cNvSpPr>
          <p:nvPr>
            <p:ph type="sldNum" sz="quarter" idx="12"/>
          </p:nvPr>
        </p:nvSpPr>
        <p:spPr>
          <a:xfrm>
            <a:off x="8139330" y="6356364"/>
            <a:ext cx="547470" cy="365125"/>
          </a:xfrm>
        </p:spPr>
        <p:txBody>
          <a:bodyPr/>
          <a:lstStyle>
            <a:lvl1pPr>
              <a:defRPr sz="600"/>
            </a:lvl1pPr>
          </a:lstStyle>
          <a:p>
            <a:pPr>
              <a:defRPr/>
            </a:pPr>
            <a:fld id="{2066355A-084C-D24E-9AD2-7E4FC41EA627}" type="slidenum">
              <a:rPr lang="en-US" smtClean="0"/>
              <a:pPr>
                <a:defRPr/>
              </a:pPr>
              <a:t>‹#›</a:t>
            </a:fld>
            <a:endParaRPr lang="en-US"/>
          </a:p>
        </p:txBody>
      </p:sp>
    </p:spTree>
    <p:extLst>
      <p:ext uri="{BB962C8B-B14F-4D97-AF65-F5344CB8AC3E}">
        <p14:creationId xmlns:p14="http://schemas.microsoft.com/office/powerpoint/2010/main" val="3336797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33402" y="76200"/>
            <a:ext cx="7871013" cy="457200"/>
          </a:xfrm>
        </p:spPr>
        <p:txBody>
          <a:bodyPr>
            <a:no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56760" y="990614"/>
            <a:ext cx="7871014"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9"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718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78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spTree>
    <p:extLst>
      <p:ext uri="{BB962C8B-B14F-4D97-AF65-F5344CB8AC3E}">
        <p14:creationId xmlns:p14="http://schemas.microsoft.com/office/powerpoint/2010/main" val="451525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59B338E-B5F2-4BB8-ABB9-039831B88A77}" type="datetimeFigureOut">
              <a:rPr lang="en-US" smtClean="0"/>
              <a:pPr>
                <a:defRPr/>
              </a:pPr>
              <a:t>5/12/2022</a:t>
            </a:fld>
            <a:endParaRPr lang="en-US"/>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p>
            <a:pPr>
              <a:defRPr/>
            </a:pPr>
            <a:endParaRPr lang="en-US">
              <a:solidFill>
                <a:srgbClr val="4C4C4C"/>
              </a:solidFill>
            </a:endParaRPr>
          </a:p>
        </p:txBody>
      </p:sp>
      <p:sp>
        <p:nvSpPr>
          <p:cNvPr id="4" name="Slide Number Placeholder 3"/>
          <p:cNvSpPr>
            <a:spLocks noGrp="1"/>
          </p:cNvSpPr>
          <p:nvPr>
            <p:ph type="sldNum" sz="quarter" idx="12"/>
          </p:nvPr>
        </p:nvSpPr>
        <p:spPr/>
        <p:txBody>
          <a:bodyPr/>
          <a:lstStyle/>
          <a:p>
            <a:pPr>
              <a:defRPr/>
            </a:pPr>
            <a:fld id="{C1A02CAF-E160-4F34-825B-04CB85FCECA5}" type="slidenum">
              <a:rPr lang="en-US" smtClean="0"/>
              <a:pPr>
                <a:defRPr/>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252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8"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4C4C"/>
              </a:solidFill>
              <a:effectLst/>
              <a:uLnTx/>
              <a:uFillTx/>
              <a:latin typeface="Franklin Gothic Book"/>
              <a:ea typeface="+mn-ea"/>
              <a:cs typeface="+mn-cs"/>
            </a:endParaRPr>
          </a:p>
        </p:txBody>
      </p:sp>
      <p:sp>
        <p:nvSpPr>
          <p:cNvPr id="3" name="Content Placeholder 2"/>
          <p:cNvSpPr>
            <a:spLocks noGrp="1"/>
          </p:cNvSpPr>
          <p:nvPr>
            <p:ph idx="1"/>
          </p:nvPr>
        </p:nvSpPr>
        <p:spPr/>
        <p:txBody>
          <a:bodyPr/>
          <a:lstStyle>
            <a:lvl1pPr>
              <a:defRPr sz="2100"/>
            </a:lvl1pPr>
            <a:lvl2pPr>
              <a:buFont typeface="Arial" pitchFamily="34" charset="0"/>
              <a:buChar char="•"/>
              <a:defRPr sz="21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50" y="6356364"/>
            <a:ext cx="655237" cy="365125"/>
          </a:xfrm>
          <a:prstGeom prst="rect">
            <a:avLst/>
          </a:prstGeom>
        </p:spPr>
        <p:txBody>
          <a:bodyPr/>
          <a:lstStyle>
            <a:lvl1pPr>
              <a:defRPr sz="600"/>
            </a:lvl1pPr>
          </a:lstStyle>
          <a:p>
            <a:pPr>
              <a:defRPr/>
            </a:pPr>
            <a:fld id="{68C2560D-EC28-3B41-86E8-18F1CE0113B4}" type="datetimeFigureOut">
              <a:rPr lang="en-US" smtClean="0"/>
              <a:pPr>
                <a:defRPr/>
              </a:pPr>
              <a:t>5/12/2022</a:t>
            </a:fld>
            <a:endParaRPr lang="en-US" dirty="0"/>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600"/>
            </a:lvl1pPr>
          </a:lstStyle>
          <a:p>
            <a:pPr>
              <a:defRPr/>
            </a:pPr>
            <a:fld id="{2066355A-084C-D24E-9AD2-7E4FC41EA627}" type="slidenum">
              <a:rPr lang="en-US" smtClean="0"/>
              <a:pPr>
                <a:defRPr/>
              </a:pPr>
              <a:t>‹#›</a:t>
            </a:fld>
            <a:endParaRPr lang="en-US" dirty="0"/>
          </a:p>
        </p:txBody>
      </p:sp>
      <p:sp>
        <p:nvSpPr>
          <p:cNvPr id="11" name="Rectangle 2"/>
          <p:cNvSpPr txBox="1">
            <a:spLocks noChangeArrowheads="1"/>
          </p:cNvSpPr>
          <p:nvPr/>
        </p:nvSpPr>
        <p:spPr bwMode="auto">
          <a:xfrm>
            <a:off x="7467600" y="5525630"/>
            <a:ext cx="1447800" cy="346249"/>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2250" b="0" i="0" u="none" strike="noStrike" kern="0" cap="none" spc="0" normalizeH="0" baseline="0" noProof="0" dirty="0">
              <a:ln>
                <a:noFill/>
              </a:ln>
              <a:solidFill>
                <a:srgbClr val="4C4C4C"/>
              </a:solidFill>
              <a:effectLst/>
              <a:uLnTx/>
              <a:uFillTx/>
              <a:latin typeface="Franklin Gothic Medium"/>
              <a:ea typeface="+mn-ea"/>
              <a:cs typeface="+mn-cs"/>
            </a:endParaRPr>
          </a:p>
        </p:txBody>
      </p:sp>
      <p:sp>
        <p:nvSpPr>
          <p:cNvPr id="12" name="Title 1"/>
          <p:cNvSpPr>
            <a:spLocks noGrp="1"/>
          </p:cNvSpPr>
          <p:nvPr>
            <p:ph type="title"/>
          </p:nvPr>
        </p:nvSpPr>
        <p:spPr>
          <a:xfrm>
            <a:off x="815786" y="76200"/>
            <a:ext cx="7871013" cy="609600"/>
          </a:xfrm>
        </p:spPr>
        <p:txBody>
          <a:bodyPr>
            <a:normAutofit/>
          </a:bodyPr>
          <a:lstStyle>
            <a:lvl1pPr>
              <a:defRPr sz="24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0547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8222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900"/>
            </a:lvl1pPr>
          </a:lstStyle>
          <a:p>
            <a:pPr>
              <a:defRPr/>
            </a:pPr>
            <a:fld id="{2066355A-084C-D24E-9AD2-7E4FC41EA627}" type="slidenum">
              <a:rPr lang="en-US" smtClean="0"/>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9980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4982" y="1231914"/>
            <a:ext cx="4062413"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90" y="1231914"/>
            <a:ext cx="4062412"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374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Title Slide ">
    <p:spTree>
      <p:nvGrpSpPr>
        <p:cNvPr id="1" name=""/>
        <p:cNvGrpSpPr/>
        <p:nvPr/>
      </p:nvGrpSpPr>
      <p:grpSpPr>
        <a:xfrm>
          <a:off x="0" y="0"/>
          <a:ext cx="0" cy="0"/>
          <a:chOff x="0" y="0"/>
          <a:chExt cx="0" cy="0"/>
        </a:xfrm>
      </p:grpSpPr>
      <p:sp>
        <p:nvSpPr>
          <p:cNvPr id="7" name="Rectangle 6"/>
          <p:cNvSpPr/>
          <p:nvPr userDrawn="1"/>
        </p:nvSpPr>
        <p:spPr bwMode="grayWhite">
          <a:xfrm>
            <a:off x="4" y="0"/>
            <a:ext cx="9143999" cy="6858000"/>
          </a:xfrm>
          <a:prstGeom prst="rect">
            <a:avLst/>
          </a:prstGeom>
          <a:solidFill>
            <a:srgbClr val="3F3F3F"/>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2" name="Title 1"/>
          <p:cNvSpPr>
            <a:spLocks noGrp="1"/>
          </p:cNvSpPr>
          <p:nvPr>
            <p:ph type="title" hasCustomPrompt="1"/>
          </p:nvPr>
        </p:nvSpPr>
        <p:spPr bwMode="black">
          <a:xfrm>
            <a:off x="914400" y="1447806"/>
            <a:ext cx="7315200" cy="1362075"/>
          </a:xfrm>
        </p:spPr>
        <p:txBody>
          <a:bodyPr anchor="ctr">
            <a:normAutofit/>
          </a:bodyPr>
          <a:lstStyle>
            <a:lvl1pPr algn="l">
              <a:defRPr sz="2100" b="1" cap="none" baseline="0">
                <a:solidFill>
                  <a:schemeClr val="bg1"/>
                </a:solidFill>
                <a:latin typeface="Franklin Gothic Book"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914400" y="2971800"/>
            <a:ext cx="6400800" cy="1500187"/>
          </a:xfrm>
        </p:spPr>
        <p:txBody>
          <a:bodyPr anchor="t"/>
          <a:lstStyle>
            <a:lvl1pPr marL="0" indent="0">
              <a:buNone/>
              <a:defRPr sz="1500" b="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768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5766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2" name="Title 1"/>
          <p:cNvSpPr>
            <a:spLocks noGrp="1"/>
          </p:cNvSpPr>
          <p:nvPr>
            <p:ph type="ctrTitle"/>
          </p:nvPr>
        </p:nvSpPr>
        <p:spPr>
          <a:xfrm>
            <a:off x="917760" y="2130425"/>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3" y="6356350"/>
            <a:ext cx="655237" cy="365125"/>
          </a:xfrm>
        </p:spPr>
        <p:txBody>
          <a:bodyPr/>
          <a:lstStyle>
            <a:lvl1pPr>
              <a:defRPr sz="800"/>
            </a:lvl1pPr>
          </a:lstStyle>
          <a:p>
            <a:fld id="{68C2560D-EC28-3B41-86E8-18F1CE0113B4}" type="datetimeFigureOut">
              <a:rPr lang="en-US" smtClean="0"/>
              <a:pPr/>
              <a:t>5/12/2022</a:t>
            </a:fld>
            <a:endParaRPr lang="en-US" dirty="0"/>
          </a:p>
        </p:txBody>
      </p:sp>
      <p:sp>
        <p:nvSpPr>
          <p:cNvPr id="9" name="Slide Number Placeholder 5"/>
          <p:cNvSpPr>
            <a:spLocks noGrp="1"/>
          </p:cNvSpPr>
          <p:nvPr>
            <p:ph type="sldNum" sz="quarter" idx="12"/>
          </p:nvPr>
        </p:nvSpPr>
        <p:spPr>
          <a:xfrm>
            <a:off x="8139330" y="6356350"/>
            <a:ext cx="547470" cy="365125"/>
          </a:xfrm>
        </p:spPr>
        <p:txBody>
          <a:bodyPr/>
          <a:lstStyle>
            <a:lvl1pPr>
              <a:defRPr sz="800"/>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575780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2" name="Title 1"/>
          <p:cNvSpPr>
            <a:spLocks noGrp="1"/>
          </p:cNvSpPr>
          <p:nvPr>
            <p:ph type="title"/>
          </p:nvPr>
        </p:nvSpPr>
        <p:spPr>
          <a:xfrm>
            <a:off x="533400" y="76200"/>
            <a:ext cx="7871013" cy="457200"/>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8"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656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A96067-66DC-489A-B172-AB9ECCE852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04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spTree>
    <p:extLst>
      <p:ext uri="{BB962C8B-B14F-4D97-AF65-F5344CB8AC3E}">
        <p14:creationId xmlns:p14="http://schemas.microsoft.com/office/powerpoint/2010/main" val="1362172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338E-B5F2-4BB8-ABB9-039831B88A77}" type="datetimeFigureOut">
              <a:rPr lang="en-US" smtClean="0"/>
              <a:pPr/>
              <a:t>5/12/2022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4" name="Slide Number Placeholder 3"/>
          <p:cNvSpPr>
            <a:spLocks noGrp="1"/>
          </p:cNvSpPr>
          <p:nvPr>
            <p:ph type="sldNum" sz="quarter" idx="12"/>
          </p:nvPr>
        </p:nvSpPr>
        <p:spPr/>
        <p:txBody>
          <a:bodyPr/>
          <a:lstStyle/>
          <a:p>
            <a:fld id="{C1A02CAF-E160-4F34-825B-04CB85FCEC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544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1"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sp>
        <p:nvSpPr>
          <p:cNvPr id="3" name="Content Placeholder 2"/>
          <p:cNvSpPr>
            <a:spLocks noGrp="1"/>
          </p:cNvSpPr>
          <p:nvPr>
            <p:ph idx="1"/>
          </p:nvPr>
        </p:nvSpPr>
        <p:spPr/>
        <p:txBody>
          <a:bodyPr/>
          <a:lstStyle>
            <a:lvl1pPr>
              <a:defRPr sz="2800"/>
            </a:lvl1pPr>
            <a:lvl2pPr>
              <a:buFont typeface="Arial" pitchFamily="34" charset="0"/>
              <a:buChar char="•"/>
              <a:defRPr sz="2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43" y="6356350"/>
            <a:ext cx="655237" cy="365125"/>
          </a:xfrm>
          <a:prstGeom prst="rect">
            <a:avLst/>
          </a:prstGeom>
        </p:spPr>
        <p:txBody>
          <a:bodyPr/>
          <a:lstStyle>
            <a:lvl1pPr>
              <a:defRPr sz="800"/>
            </a:lvl1pPr>
          </a:lstStyle>
          <a:p>
            <a:fld id="{68C2560D-EC28-3B41-86E8-18F1CE0113B4}" type="datetimeFigureOut">
              <a:rPr lang="en-US" smtClean="0"/>
              <a:pPr/>
              <a:t>5/12/2022</a:t>
            </a:fld>
            <a:endParaRPr lang="en-US" dirty="0"/>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800"/>
            </a:lvl1pPr>
          </a:lstStyle>
          <a:p>
            <a:fld id="{2066355A-084C-D24E-9AD2-7E4FC41EA627}" type="slidenum">
              <a:rPr lang="en-US" smtClean="0"/>
              <a:pPr/>
              <a:t>‹#›</a:t>
            </a:fld>
            <a:endParaRPr lang="en-US" dirty="0"/>
          </a:p>
        </p:txBody>
      </p:sp>
      <p:sp>
        <p:nvSpPr>
          <p:cNvPr id="11" name="Rectangle 2"/>
          <p:cNvSpPr txBox="1">
            <a:spLocks noChangeArrowheads="1"/>
          </p:cNvSpPr>
          <p:nvPr/>
        </p:nvSpPr>
        <p:spPr bwMode="auto">
          <a:xfrm>
            <a:off x="7467600" y="5410200"/>
            <a:ext cx="1447800" cy="461665"/>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algn="ctr">
              <a:defRPr/>
            </a:pPr>
            <a:endParaRPr lang="en-US" sz="3000" kern="0" dirty="0">
              <a:solidFill>
                <a:srgbClr val="4C4C4C"/>
              </a:solidFill>
              <a:latin typeface="Franklin Gothic Medium"/>
            </a:endParaRPr>
          </a:p>
        </p:txBody>
      </p:sp>
      <p:sp>
        <p:nvSpPr>
          <p:cNvPr id="12" name="Title 1"/>
          <p:cNvSpPr>
            <a:spLocks noGrp="1"/>
          </p:cNvSpPr>
          <p:nvPr>
            <p:ph type="title"/>
          </p:nvPr>
        </p:nvSpPr>
        <p:spPr>
          <a:xfrm>
            <a:off x="815786" y="76200"/>
            <a:ext cx="7871013" cy="609600"/>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885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reeform 1"/>
          <p:cNvSpPr/>
          <p:nvPr/>
        </p:nvSpPr>
        <p:spPr>
          <a:xfrm>
            <a:off x="450850" y="-7938"/>
            <a:ext cx="8702675" cy="6034088"/>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400">
              <a:solidFill>
                <a:srgbClr val="4C4C4C"/>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730459"/>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p:nvPr>
        </p:nvSpPr>
        <p:spPr>
          <a:xfrm>
            <a:off x="570464" y="156132"/>
            <a:ext cx="8350512" cy="480936"/>
          </a:xfrm>
        </p:spPr>
        <p:txBody>
          <a:bodyPr>
            <a:normAutofit/>
          </a:bodyPr>
          <a:lstStyle>
            <a:lvl1pPr>
              <a:defRPr sz="2400"/>
            </a:lvl1pPr>
          </a:lstStyle>
          <a:p>
            <a:r>
              <a:rPr lang="en-US" dirty="0"/>
              <a:t>Click to edit Master title style</a:t>
            </a:r>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1200"/>
            </a:lvl1pPr>
          </a:lstStyle>
          <a:p>
            <a:fld id="{2066355A-084C-D24E-9AD2-7E4FC41EA627}"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183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564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9333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0107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8737959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00352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55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5/12/2022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1064757840"/>
      </p:ext>
    </p:extLst>
  </p:cSld>
  <p:clrMap bg1="lt1" tx1="dk1" bg2="lt2" tx2="dk2" accent1="accent1" accent2="accent2" accent3="accent3" accent4="accent4" accent5="accent5" accent6="accent6" hlink="hlink" folHlink="folHlink"/>
  <p:sldLayoutIdLst>
    <p:sldLayoutId id="2147483757" r:id="rId1"/>
    <p:sldLayoutId id="2147483680" r:id="rId2"/>
    <p:sldLayoutId id="2147483684" r:id="rId3"/>
    <p:sldLayoutId id="2147483685" r:id="rId4"/>
    <p:sldLayoutId id="2147483686" r:id="rId5"/>
    <p:sldLayoutId id="2147483689" r:id="rId6"/>
    <p:sldLayoutId id="2147483681" r:id="rId7"/>
    <p:sldLayoutId id="2147483687" r:id="rId8"/>
    <p:sldLayoutId id="2147483688" r:id="rId9"/>
    <p:sldLayoutId id="2147483682" r:id="rId10"/>
    <p:sldLayoutId id="2147483683" r:id="rId11"/>
    <p:sldLayoutId id="2147483694" r:id="rId12"/>
    <p:sldLayoutId id="2147483758" r:id="rId13"/>
    <p:sldLayoutId id="2147483695" r:id="rId14"/>
    <p:sldLayoutId id="2147483679" r:id="rId15"/>
    <p:sldLayoutId id="2147483696" r:id="rId16"/>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91993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81619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956"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5/12/2022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429327276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5" r:id="rId17"/>
    <p:sldLayoutId id="2147483976" r:id="rId18"/>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864681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4000" r:id="rId12"/>
    <p:sldLayoutId id="2147484001" r:id="rId1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4"/>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83"/>
            <a:ext cx="868746" cy="365125"/>
          </a:xfrm>
          <a:prstGeom prst="rect">
            <a:avLst/>
          </a:prstGeom>
        </p:spPr>
        <p:txBody>
          <a:bodyPr/>
          <a:lstStyle>
            <a:lvl1pPr>
              <a:defRPr sz="750">
                <a:solidFill>
                  <a:srgbClr val="7E7E7E"/>
                </a:solidFill>
              </a:defRPr>
            </a:lvl1pPr>
          </a:lstStyle>
          <a:p>
            <a:pPr fontAlgn="base">
              <a:spcBef>
                <a:spcPct val="0"/>
              </a:spcBef>
              <a:spcAft>
                <a:spcPct val="0"/>
              </a:spcAft>
              <a:defRPr/>
            </a:pPr>
            <a:fld id="{68C2560D-EC28-3B41-86E8-18F1CE0113B4}" type="datetimeFigureOut">
              <a:rPr lang="en-US" smtClean="0">
                <a:latin typeface="Verdana" pitchFamily="34" charset="0"/>
              </a:rPr>
              <a:pPr fontAlgn="base">
                <a:spcBef>
                  <a:spcPct val="0"/>
                </a:spcBef>
                <a:spcAft>
                  <a:spcPct val="0"/>
                </a:spcAft>
                <a:defRPr/>
              </a:pPr>
              <a:t>5/12/2022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83"/>
            <a:ext cx="547470" cy="365125"/>
          </a:xfrm>
          <a:prstGeom prst="rect">
            <a:avLst/>
          </a:prstGeom>
        </p:spPr>
        <p:txBody>
          <a:bodyPr/>
          <a:lstStyle>
            <a:lvl1pPr algn="r">
              <a:defRPr sz="750">
                <a:solidFill>
                  <a:srgbClr val="7E7E7E"/>
                </a:solidFill>
              </a:defRPr>
            </a:lvl1pPr>
          </a:lstStyle>
          <a:p>
            <a:pPr fontAlgn="base">
              <a:spcBef>
                <a:spcPct val="0"/>
              </a:spcBef>
              <a:spcAft>
                <a:spcPct val="0"/>
              </a:spcAft>
              <a:defRPr/>
            </a:pPr>
            <a:fld id="{2066355A-084C-D24E-9AD2-7E4FC41EA627}" type="slidenum">
              <a:rPr lang="en-US" smtClean="0">
                <a:latin typeface="Verdana" pitchFamily="34" charset="0"/>
              </a:rPr>
              <a:pPr fontAlgn="base">
                <a:spcBef>
                  <a:spcPct val="0"/>
                </a:spcBef>
                <a:spcAft>
                  <a:spcPct val="0"/>
                </a:spcAft>
                <a:defRPr/>
              </a:pPr>
              <a:t>‹#›</a:t>
            </a:fld>
            <a:endParaRPr lang="en-US" dirty="0">
              <a:latin typeface="Verdana" pitchFamily="34" charset="0"/>
            </a:endParaRPr>
          </a:p>
        </p:txBody>
      </p:sp>
    </p:spTree>
    <p:extLst>
      <p:ext uri="{BB962C8B-B14F-4D97-AF65-F5344CB8AC3E}">
        <p14:creationId xmlns:p14="http://schemas.microsoft.com/office/powerpoint/2010/main" val="323673420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Lst>
  <p:txStyles>
    <p:titleStyle>
      <a:lvl1pPr algn="l"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69"/>
            <a:ext cx="868746" cy="365125"/>
          </a:xfrm>
          <a:prstGeom prst="rect">
            <a:avLst/>
          </a:prstGeom>
        </p:spPr>
        <p:txBody>
          <a:bodyPr/>
          <a:lstStyle>
            <a:lvl1pPr>
              <a:defRPr sz="1000">
                <a:solidFill>
                  <a:srgbClr val="7E7E7E"/>
                </a:solidFill>
              </a:defRPr>
            </a:lvl1pPr>
          </a:lstStyle>
          <a:p>
            <a:pPr fontAlgn="base">
              <a:spcBef>
                <a:spcPct val="0"/>
              </a:spcBef>
              <a:spcAft>
                <a:spcPct val="0"/>
              </a:spcAft>
            </a:pPr>
            <a:fld id="{68C2560D-EC28-3B41-86E8-18F1CE0113B4}" type="datetimeFigureOut">
              <a:rPr lang="en-US" smtClean="0">
                <a:latin typeface="Verdana" pitchFamily="34" charset="0"/>
              </a:rPr>
              <a:pPr fontAlgn="base">
                <a:spcBef>
                  <a:spcPct val="0"/>
                </a:spcBef>
                <a:spcAft>
                  <a:spcPct val="0"/>
                </a:spcAft>
              </a:pPr>
              <a:t>5/12/2022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69"/>
            <a:ext cx="547470" cy="365125"/>
          </a:xfrm>
          <a:prstGeom prst="rect">
            <a:avLst/>
          </a:prstGeom>
        </p:spPr>
        <p:txBody>
          <a:bodyPr/>
          <a:lstStyle>
            <a:lvl1pPr algn="r">
              <a:defRPr sz="1000">
                <a:solidFill>
                  <a:srgbClr val="7E7E7E"/>
                </a:solidFill>
              </a:defRPr>
            </a:lvl1pPr>
          </a:lstStyle>
          <a:p>
            <a:pPr fontAlgn="base">
              <a:spcBef>
                <a:spcPct val="0"/>
              </a:spcBef>
              <a:spcAft>
                <a:spcPct val="0"/>
              </a:spcAft>
            </a:pPr>
            <a:fld id="{2066355A-084C-D24E-9AD2-7E4FC41EA627}" type="slidenum">
              <a:rPr lang="en-US" smtClean="0">
                <a:latin typeface="Verdana" pitchFamily="34" charset="0"/>
              </a:rPr>
              <a:pPr fontAlgn="base">
                <a:spcBef>
                  <a:spcPct val="0"/>
                </a:spcBef>
                <a:spcAft>
                  <a:spcPct val="0"/>
                </a:spcAft>
              </a:pPr>
              <a:t>‹#›</a:t>
            </a:fld>
            <a:endParaRPr lang="en-US" dirty="0">
              <a:latin typeface="Verdana" pitchFamily="34" charset="0"/>
            </a:endParaRPr>
          </a:p>
        </p:txBody>
      </p:sp>
    </p:spTree>
    <p:extLst>
      <p:ext uri="{BB962C8B-B14F-4D97-AF65-F5344CB8AC3E}">
        <p14:creationId xmlns:p14="http://schemas.microsoft.com/office/powerpoint/2010/main" val="318972150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Knowledge Building</a:t>
            </a:r>
            <a:br>
              <a:rPr lang="en-US" dirty="0">
                <a:solidFill>
                  <a:schemeClr val="tx2"/>
                </a:solidFill>
              </a:rPr>
            </a:br>
            <a:r>
              <a:rPr lang="en-US" dirty="0">
                <a:solidFill>
                  <a:schemeClr val="bg1"/>
                </a:solidFill>
              </a:rPr>
              <a:t>Clip Library</a:t>
            </a:r>
            <a:endParaRPr lang="en-US" dirty="0"/>
          </a:p>
        </p:txBody>
      </p:sp>
    </p:spTree>
    <p:extLst>
      <p:ext uri="{BB962C8B-B14F-4D97-AF65-F5344CB8AC3E}">
        <p14:creationId xmlns:p14="http://schemas.microsoft.com/office/powerpoint/2010/main" val="238977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1D83D9-5932-4B82-ACC3-227E42E6B04E}"/>
              </a:ext>
            </a:extLst>
          </p:cNvPr>
          <p:cNvPicPr>
            <a:picLocks noChangeAspect="1"/>
          </p:cNvPicPr>
          <p:nvPr/>
        </p:nvPicPr>
        <p:blipFill>
          <a:blip r:embed="rId3"/>
          <a:stretch>
            <a:fillRect/>
          </a:stretch>
        </p:blipFill>
        <p:spPr>
          <a:xfrm>
            <a:off x="475115" y="0"/>
            <a:ext cx="8668885" cy="6028232"/>
          </a:xfrm>
          <a:prstGeom prst="rect">
            <a:avLst/>
          </a:prstGeom>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Knowledge Feeding Montage</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4555276"/>
            <a:ext cx="8686800" cy="1014413"/>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What is effective about the ways in which these teachers drop in knowledge? </a:t>
            </a:r>
          </a:p>
        </p:txBody>
      </p:sp>
    </p:spTree>
    <p:extLst>
      <p:ext uri="{BB962C8B-B14F-4D97-AF65-F5344CB8AC3E}">
        <p14:creationId xmlns:p14="http://schemas.microsoft.com/office/powerpoint/2010/main" val="348995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EE8BD4-7E55-46BE-97C8-14ABACCD51AF}"/>
              </a:ext>
            </a:extLst>
          </p:cNvPr>
          <p:cNvPicPr>
            <a:picLocks noChangeAspect="1"/>
          </p:cNvPicPr>
          <p:nvPr/>
        </p:nvPicPr>
        <p:blipFill>
          <a:blip r:embed="rId3">
            <a:duotone>
              <a:prstClr val="black"/>
              <a:schemeClr val="accent6">
                <a:tint val="45000"/>
                <a:satMod val="400000"/>
              </a:schemeClr>
            </a:duotone>
          </a:blip>
          <a:stretch>
            <a:fillRect/>
          </a:stretch>
        </p:blipFill>
        <p:spPr>
          <a:xfrm>
            <a:off x="475115" y="-26895"/>
            <a:ext cx="8668885" cy="6028232"/>
          </a:xfrm>
          <a:prstGeom prst="rect">
            <a:avLst/>
          </a:prstGeom>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Knowledge Feeding Montage</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2555787"/>
            <a:ext cx="8686800" cy="221456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b="0" i="0" u="none" strike="noStrike" kern="1200" cap="none" spc="0" normalizeH="0" baseline="0" noProof="0" dirty="0">
                <a:ln>
                  <a:noFill/>
                </a:ln>
                <a:solidFill>
                  <a:prstClr val="white"/>
                </a:solidFill>
                <a:effectLst/>
                <a:uLnTx/>
                <a:uFillTx/>
                <a:latin typeface="Franklin Gothic Book"/>
                <a:ea typeface="+mj-ea"/>
                <a:cs typeface="+mj-cs"/>
              </a:rPr>
              <a:t>Quick and efficient</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b="0" i="0" u="none" strike="noStrike" kern="1200" cap="none" spc="0" normalizeH="0" baseline="0" noProof="0" dirty="0">
                <a:ln>
                  <a:noFill/>
                </a:ln>
                <a:solidFill>
                  <a:prstClr val="white"/>
                </a:solidFill>
                <a:effectLst/>
                <a:uLnTx/>
                <a:uFillTx/>
                <a:latin typeface="Franklin Gothic Book"/>
                <a:ea typeface="+mj-ea"/>
                <a:cs typeface="+mj-cs"/>
              </a:rPr>
              <a:t>Preplanned and relevant</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b="0" i="0" u="none" strike="noStrike" kern="1200" cap="none" spc="0" normalizeH="0" baseline="0" noProof="0" dirty="0">
                <a:ln>
                  <a:noFill/>
                </a:ln>
                <a:solidFill>
                  <a:prstClr val="white"/>
                </a:solidFill>
                <a:effectLst/>
                <a:uLnTx/>
                <a:uFillTx/>
                <a:latin typeface="Franklin Gothic Book"/>
                <a:ea typeface="+mj-ea"/>
                <a:cs typeface="+mj-cs"/>
              </a:rPr>
              <a:t>Student interaction</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lang="en-US" dirty="0">
                <a:solidFill>
                  <a:prstClr val="white"/>
                </a:solidFill>
                <a:latin typeface="Franklin Gothic Book"/>
              </a:rPr>
              <a:t>Reduces barriers to comprehension</a:t>
            </a:r>
            <a:endParaRPr kumimoji="0" lang="en-US" b="0" i="0" u="none" strike="noStrike" kern="1200" cap="none" spc="0" normalizeH="0" baseline="0" noProof="0" dirty="0">
              <a:ln>
                <a:noFill/>
              </a:ln>
              <a:solidFill>
                <a:prstClr val="white"/>
              </a:solidFill>
              <a:effectLst/>
              <a:uLnTx/>
              <a:uFillTx/>
              <a:latin typeface="Franklin Gothic Book"/>
              <a:ea typeface="+mj-ea"/>
              <a:cs typeface="+mj-cs"/>
            </a:endParaRPr>
          </a:p>
        </p:txBody>
      </p:sp>
    </p:spTree>
    <p:extLst>
      <p:ext uri="{BB962C8B-B14F-4D97-AF65-F5344CB8AC3E}">
        <p14:creationId xmlns:p14="http://schemas.microsoft.com/office/powerpoint/2010/main" val="262352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Retrieval Practice </a:t>
            </a:r>
            <a:br>
              <a:rPr lang="en-US" dirty="0">
                <a:solidFill>
                  <a:schemeClr val="tx2"/>
                </a:solidFill>
              </a:rPr>
            </a:br>
            <a:r>
              <a:rPr lang="en-US" dirty="0">
                <a:solidFill>
                  <a:schemeClr val="bg1"/>
                </a:solidFill>
              </a:rPr>
              <a:t>Knowledge Building Clip Library</a:t>
            </a:r>
            <a:endParaRPr lang="en-US" dirty="0"/>
          </a:p>
        </p:txBody>
      </p:sp>
    </p:spTree>
    <p:extLst>
      <p:ext uri="{BB962C8B-B14F-4D97-AF65-F5344CB8AC3E}">
        <p14:creationId xmlns:p14="http://schemas.microsoft.com/office/powerpoint/2010/main" val="256048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68336-82F8-4EEF-ABE1-BF0E11574849}"/>
              </a:ext>
            </a:extLst>
          </p:cNvPr>
          <p:cNvPicPr>
            <a:picLocks noChangeAspect="1"/>
          </p:cNvPicPr>
          <p:nvPr/>
        </p:nvPicPr>
        <p:blipFill rotWithShape="1">
          <a:blip r:embed="rId3"/>
          <a:srcRect r="5000"/>
          <a:stretch/>
        </p:blipFill>
        <p:spPr>
          <a:xfrm>
            <a:off x="457200" y="0"/>
            <a:ext cx="8686800" cy="6010835"/>
          </a:xfrm>
          <a:prstGeom prst="rect">
            <a:avLst/>
          </a:prstGeom>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Kristin Curran</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4555276"/>
            <a:ext cx="8686800" cy="1014413"/>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What makes Kristin’s Retrieval Practice effective?</a:t>
            </a:r>
          </a:p>
        </p:txBody>
      </p:sp>
    </p:spTree>
    <p:extLst>
      <p:ext uri="{BB962C8B-B14F-4D97-AF65-F5344CB8AC3E}">
        <p14:creationId xmlns:p14="http://schemas.microsoft.com/office/powerpoint/2010/main" val="201145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F16CA3-1F6E-4DB0-B9B9-032134776F10}"/>
              </a:ext>
            </a:extLst>
          </p:cNvPr>
          <p:cNvPicPr>
            <a:picLocks noChangeAspect="1"/>
          </p:cNvPicPr>
          <p:nvPr/>
        </p:nvPicPr>
        <p:blipFill rotWithShape="1">
          <a:blip r:embed="rId3">
            <a:duotone>
              <a:prstClr val="black"/>
              <a:schemeClr val="accent6">
                <a:tint val="45000"/>
                <a:satMod val="400000"/>
              </a:schemeClr>
            </a:duotone>
          </a:blip>
          <a:srcRect r="5000"/>
          <a:stretch/>
        </p:blipFill>
        <p:spPr>
          <a:xfrm>
            <a:off x="457200" y="0"/>
            <a:ext cx="8686800" cy="6010835"/>
          </a:xfrm>
          <a:prstGeom prst="rect">
            <a:avLst/>
          </a:prstGeom>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a:solidFill>
                  <a:srgbClr val="FFDE22"/>
                </a:solidFill>
                <a:latin typeface="Franklin Gothic Medium"/>
              </a:rPr>
              <a:t>Kristin Curran</a:t>
            </a:r>
            <a:endParaRPr kumimoji="0" lang="en-US" sz="3200" b="0" i="0" u="none" strike="noStrike" kern="1200" cap="none" spc="0" normalizeH="0" baseline="0" noProof="0" dirty="0">
              <a:ln>
                <a:noFill/>
              </a:ln>
              <a:solidFill>
                <a:srgbClr val="FFDE22"/>
              </a:solidFill>
              <a:effectLst/>
              <a:uLnTx/>
              <a:uFillTx/>
              <a:latin typeface="Franklin Gothic Medium"/>
              <a:ea typeface="+mj-ea"/>
              <a:cs typeface="+mj-cs"/>
            </a:endParaRPr>
          </a:p>
        </p:txBody>
      </p:sp>
      <p:sp>
        <p:nvSpPr>
          <p:cNvPr id="7" name="Content Placeholder 2">
            <a:extLst>
              <a:ext uri="{FF2B5EF4-FFF2-40B4-BE49-F238E27FC236}">
                <a16:creationId xmlns:a16="http://schemas.microsoft.com/office/drawing/2014/main" id="{C17EAA3F-0BBF-4C3B-926E-0CCA1B2016B4}"/>
              </a:ext>
            </a:extLst>
          </p:cNvPr>
          <p:cNvSpPr txBox="1">
            <a:spLocks/>
          </p:cNvSpPr>
          <p:nvPr/>
        </p:nvSpPr>
        <p:spPr>
          <a:xfrm>
            <a:off x="457200" y="2353235"/>
            <a:ext cx="8676408" cy="2781473"/>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Various Means of Participation</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Strong pacing</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Right is Right/Stretch It</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Vocabulary is knowledge</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Prioritizes key questions</a:t>
            </a:r>
          </a:p>
          <a:p>
            <a:pPr marL="0" marR="0" lvl="0" indent="0" algn="l" defTabSz="457200" rtl="0" eaLnBrk="1" fontAlgn="auto" latinLnBrk="0" hangingPunct="1">
              <a:lnSpc>
                <a:spcPct val="100000"/>
              </a:lnSpc>
              <a:spcBef>
                <a:spcPct val="20000"/>
              </a:spcBef>
              <a:spcAft>
                <a:spcPts val="0"/>
              </a:spcAft>
              <a:buClr>
                <a:srgbClr val="FFDE22"/>
              </a:buClr>
              <a:buSzTx/>
              <a:buNone/>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317689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fontScale="90000"/>
          </a:bodyPr>
          <a:lstStyle/>
          <a:p>
            <a:pPr algn="ctr"/>
            <a:r>
              <a:rPr lang="en-US" dirty="0">
                <a:solidFill>
                  <a:schemeClr val="tx2"/>
                </a:solidFill>
              </a:rPr>
              <a:t>Retrieval Practice: During Reading Cycles </a:t>
            </a:r>
            <a:br>
              <a:rPr lang="en-US" dirty="0">
                <a:solidFill>
                  <a:schemeClr val="tx2"/>
                </a:solidFill>
              </a:rPr>
            </a:br>
            <a:r>
              <a:rPr lang="en-US" dirty="0">
                <a:solidFill>
                  <a:schemeClr val="bg1"/>
                </a:solidFill>
              </a:rPr>
              <a:t>Knowledge Building Clip Library</a:t>
            </a:r>
            <a:endParaRPr lang="en-US" dirty="0"/>
          </a:p>
        </p:txBody>
      </p:sp>
    </p:spTree>
    <p:extLst>
      <p:ext uri="{BB962C8B-B14F-4D97-AF65-F5344CB8AC3E}">
        <p14:creationId xmlns:p14="http://schemas.microsoft.com/office/powerpoint/2010/main" val="144085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42A19D-16D0-431E-B602-7B635B8A4CFD}"/>
              </a:ext>
            </a:extLst>
          </p:cNvPr>
          <p:cNvPicPr>
            <a:picLocks noChangeAspect="1"/>
          </p:cNvPicPr>
          <p:nvPr/>
        </p:nvPicPr>
        <p:blipFill>
          <a:blip r:embed="rId3"/>
          <a:stretch>
            <a:fillRect/>
          </a:stretch>
        </p:blipFill>
        <p:spPr>
          <a:xfrm>
            <a:off x="457200" y="559558"/>
            <a:ext cx="8659440" cy="5471870"/>
          </a:xfrm>
          <a:prstGeom prst="rect">
            <a:avLst/>
          </a:prstGeom>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a:solidFill>
                  <a:srgbClr val="FFDE22"/>
                </a:solidFill>
                <a:latin typeface="Franklin Gothic Medium"/>
              </a:rPr>
              <a:t>Christine Torres</a:t>
            </a:r>
            <a:endParaRPr kumimoji="0" lang="en-US" sz="3200" b="0" i="0" u="none" strike="noStrike" kern="1200" cap="none" spc="0" normalizeH="0" baseline="0" noProof="0" dirty="0">
              <a:ln>
                <a:noFill/>
              </a:ln>
              <a:solidFill>
                <a:srgbClr val="FFDE22"/>
              </a:solidFill>
              <a:effectLst/>
              <a:uLnTx/>
              <a:uFillTx/>
              <a:latin typeface="Franklin Gothic Medium"/>
              <a:ea typeface="+mj-ea"/>
              <a:cs typeface="+mj-cs"/>
            </a:endParaRP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4555276"/>
            <a:ext cx="8686800" cy="1014413"/>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How does Christine use knowledge to support students’ analysis?</a:t>
            </a:r>
          </a:p>
        </p:txBody>
      </p:sp>
    </p:spTree>
    <p:extLst>
      <p:ext uri="{BB962C8B-B14F-4D97-AF65-F5344CB8AC3E}">
        <p14:creationId xmlns:p14="http://schemas.microsoft.com/office/powerpoint/2010/main" val="187294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29B023-FE74-4426-B25D-EE2A95405BF0}"/>
              </a:ext>
            </a:extLst>
          </p:cNvPr>
          <p:cNvPicPr>
            <a:picLocks noChangeAspect="1"/>
          </p:cNvPicPr>
          <p:nvPr/>
        </p:nvPicPr>
        <p:blipFill>
          <a:blip r:embed="rId3">
            <a:duotone>
              <a:prstClr val="black"/>
              <a:schemeClr val="accent6">
                <a:lumMod val="40000"/>
                <a:lumOff val="60000"/>
                <a:tint val="45000"/>
                <a:satMod val="400000"/>
              </a:schemeClr>
            </a:duotone>
          </a:blip>
          <a:stretch>
            <a:fillRect/>
          </a:stretch>
        </p:blipFill>
        <p:spPr>
          <a:xfrm>
            <a:off x="457200" y="559558"/>
            <a:ext cx="8659440" cy="5471870"/>
          </a:xfrm>
          <a:prstGeom prst="rect">
            <a:avLst/>
          </a:prstGeom>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a:solidFill>
                  <a:srgbClr val="FFDE22"/>
                </a:solidFill>
                <a:latin typeface="Franklin Gothic Medium"/>
              </a:rPr>
              <a:t>Christine Torres</a:t>
            </a:r>
            <a:endParaRPr kumimoji="0" lang="en-US" sz="3200" b="0" i="0" u="none" strike="noStrike" kern="1200" cap="none" spc="0" normalizeH="0" baseline="0" noProof="0" dirty="0">
              <a:ln>
                <a:noFill/>
              </a:ln>
              <a:solidFill>
                <a:srgbClr val="FFDE22"/>
              </a:solidFill>
              <a:effectLst/>
              <a:uLnTx/>
              <a:uFillTx/>
              <a:latin typeface="Franklin Gothic Medium"/>
              <a:ea typeface="+mj-ea"/>
              <a:cs typeface="+mj-cs"/>
            </a:endParaRPr>
          </a:p>
        </p:txBody>
      </p:sp>
      <p:sp>
        <p:nvSpPr>
          <p:cNvPr id="7" name="Content Placeholder 2">
            <a:extLst>
              <a:ext uri="{FF2B5EF4-FFF2-40B4-BE49-F238E27FC236}">
                <a16:creationId xmlns:a16="http://schemas.microsoft.com/office/drawing/2014/main" id="{C17EAA3F-0BBF-4C3B-926E-0CCA1B2016B4}"/>
              </a:ext>
            </a:extLst>
          </p:cNvPr>
          <p:cNvSpPr txBox="1">
            <a:spLocks/>
          </p:cNvSpPr>
          <p:nvPr/>
        </p:nvSpPr>
        <p:spPr>
          <a:xfrm>
            <a:off x="457200" y="2952750"/>
            <a:ext cx="8676408" cy="1807509"/>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sz="3200" dirty="0">
                <a:solidFill>
                  <a:sysClr val="window" lastClr="FFFFFF"/>
                </a:solidFill>
                <a:latin typeface="Franklin Gothic Book"/>
              </a:rPr>
              <a:t>Anticipates misunderstanding</a:t>
            </a:r>
          </a:p>
          <a:p>
            <a:pPr lvl="0">
              <a:buClr>
                <a:srgbClr val="FFDE22"/>
              </a:buClr>
              <a:defRPr/>
            </a:pPr>
            <a:r>
              <a:rPr lang="en-US" sz="3200" dirty="0">
                <a:solidFill>
                  <a:sysClr val="window" lastClr="FFFFFF"/>
                </a:solidFill>
              </a:rPr>
              <a:t>Quick, efficient activation</a:t>
            </a:r>
            <a:endParaRPr lang="en-US" sz="3200" dirty="0">
              <a:solidFill>
                <a:sysClr val="window" lastClr="FFFFFF"/>
              </a:solidFill>
              <a:latin typeface="Franklin Gothic Book"/>
            </a:endParaRPr>
          </a:p>
          <a:p>
            <a:pPr>
              <a:buClr>
                <a:srgbClr val="FFDE22"/>
              </a:buClr>
              <a:defRPr/>
            </a:pPr>
            <a:r>
              <a:rPr lang="en-US" sz="3200" dirty="0">
                <a:solidFill>
                  <a:sysClr val="window" lastClr="FFFFFF"/>
                </a:solidFill>
              </a:rPr>
              <a:t>Visual resource</a:t>
            </a:r>
            <a:endParaRPr lang="en-US" sz="3200" dirty="0">
              <a:solidFill>
                <a:sysClr val="window" lastClr="FFFFFF"/>
              </a:solidFill>
              <a:latin typeface="Franklin Gothic Book"/>
            </a:endParaRPr>
          </a:p>
          <a:p>
            <a:pPr marL="0" marR="0" lvl="0" indent="0" algn="l" defTabSz="457200" rtl="0" eaLnBrk="1" fontAlgn="auto" latinLnBrk="0" hangingPunct="1">
              <a:lnSpc>
                <a:spcPct val="100000"/>
              </a:lnSpc>
              <a:spcBef>
                <a:spcPct val="20000"/>
              </a:spcBef>
              <a:spcAft>
                <a:spcPts val="0"/>
              </a:spcAft>
              <a:buClr>
                <a:srgbClr val="FFDE22"/>
              </a:buClr>
              <a:buSzTx/>
              <a:buNone/>
              <a:tabLst/>
              <a:defRPr/>
            </a:pPr>
            <a:endParaRPr kumimoji="0" lang="en-US" sz="3200" b="0" i="0" u="none" strike="noStrike" kern="1200" cap="none" spc="0" normalizeH="0" baseline="0" noProof="0" dirty="0">
              <a:ln>
                <a:noFill/>
              </a:ln>
              <a:solidFill>
                <a:sysClr val="window" lastClr="FFFFF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
                <a:srgbClr val="FFDE22"/>
              </a:buClr>
              <a:buSzTx/>
              <a:buNone/>
              <a:tabLst/>
              <a:defRPr/>
            </a:pPr>
            <a:endParaRPr kumimoji="0" lang="en-US" sz="32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240091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93F-0494-4212-A2CD-79D27F217FF0}"/>
              </a:ext>
            </a:extLst>
          </p:cNvPr>
          <p:cNvSpPr>
            <a:spLocks noGrp="1"/>
          </p:cNvSpPr>
          <p:nvPr>
            <p:ph type="title"/>
          </p:nvPr>
        </p:nvSpPr>
        <p:spPr/>
        <p:txBody>
          <a:bodyPr>
            <a:noAutofit/>
          </a:bodyPr>
          <a:lstStyle/>
          <a:p>
            <a:r>
              <a:rPr lang="en-US" dirty="0"/>
              <a:t>Table of Contents</a:t>
            </a:r>
          </a:p>
        </p:txBody>
      </p:sp>
      <p:sp>
        <p:nvSpPr>
          <p:cNvPr id="3" name="Content Placeholder 2">
            <a:extLst>
              <a:ext uri="{FF2B5EF4-FFF2-40B4-BE49-F238E27FC236}">
                <a16:creationId xmlns:a16="http://schemas.microsoft.com/office/drawing/2014/main" id="{4962BF52-9DC3-4BC8-B367-C686BB7AFD2C}"/>
              </a:ext>
            </a:extLst>
          </p:cNvPr>
          <p:cNvSpPr>
            <a:spLocks noGrp="1"/>
          </p:cNvSpPr>
          <p:nvPr>
            <p:ph idx="1"/>
          </p:nvPr>
        </p:nvSpPr>
        <p:spPr/>
        <p:txBody>
          <a:bodyPr/>
          <a:lstStyle/>
          <a:p>
            <a:pPr marL="515938" lvl="1" indent="-514350">
              <a:buFont typeface="+mj-lt"/>
              <a:buAutoNum type="arabicPeriod"/>
            </a:pPr>
            <a:endParaRPr lang="en-US" dirty="0"/>
          </a:p>
          <a:p>
            <a:endParaRPr lang="en-US" dirty="0"/>
          </a:p>
        </p:txBody>
      </p:sp>
      <p:sp>
        <p:nvSpPr>
          <p:cNvPr id="4" name="TextBox 3">
            <a:extLst>
              <a:ext uri="{FF2B5EF4-FFF2-40B4-BE49-F238E27FC236}">
                <a16:creationId xmlns:a16="http://schemas.microsoft.com/office/drawing/2014/main" id="{7FEE333F-1164-4863-9ED9-E27631213436}"/>
              </a:ext>
            </a:extLst>
          </p:cNvPr>
          <p:cNvSpPr txBox="1"/>
          <p:nvPr/>
        </p:nvSpPr>
        <p:spPr>
          <a:xfrm>
            <a:off x="584138" y="783121"/>
            <a:ext cx="8255061" cy="5570756"/>
          </a:xfrm>
          <a:prstGeom prst="rect">
            <a:avLst/>
          </a:prstGeom>
          <a:noFill/>
        </p:spPr>
        <p:txBody>
          <a:bodyPr wrap="square" rtlCol="0">
            <a:spAutoFit/>
          </a:bodyPr>
          <a:lstStyle/>
          <a:p>
            <a:r>
              <a:rPr lang="en-US" sz="3200" dirty="0">
                <a:hlinkClick r:id="rId3" action="ppaction://hlinksldjump"/>
              </a:rPr>
              <a:t>Embedded Nonfiction: Reading</a:t>
            </a:r>
            <a:endParaRPr lang="en-US" sz="3200" dirty="0"/>
          </a:p>
          <a:p>
            <a:pPr marL="914400" lvl="1" indent="-457200">
              <a:buFont typeface="Arial" panose="020B0604020202020204" pitchFamily="34" charset="0"/>
              <a:buChar char="•"/>
            </a:pPr>
            <a:r>
              <a:rPr lang="en-US" sz="2800" dirty="0"/>
              <a:t>Supporting comprehension during nonfiction reading</a:t>
            </a:r>
          </a:p>
          <a:p>
            <a:r>
              <a:rPr lang="en-US" sz="3200" dirty="0">
                <a:hlinkClick r:id="rId4" action="ppaction://hlinksldjump"/>
              </a:rPr>
              <a:t>Embedded Nonfiction: Questioning</a:t>
            </a:r>
            <a:endParaRPr lang="en-US" sz="3200" dirty="0"/>
          </a:p>
          <a:p>
            <a:pPr marL="914400" lvl="1" indent="-457200">
              <a:buFont typeface="Arial" panose="020B0604020202020204" pitchFamily="34" charset="0"/>
              <a:buChar char="•"/>
            </a:pPr>
            <a:r>
              <a:rPr lang="en-US" sz="2800" dirty="0"/>
              <a:t>Checking for understanding before analysis</a:t>
            </a:r>
          </a:p>
          <a:p>
            <a:r>
              <a:rPr lang="en-US" sz="3200" dirty="0">
                <a:hlinkClick r:id="rId5" action="ppaction://hlinksldjump"/>
              </a:rPr>
              <a:t>Knowledge Feeding </a:t>
            </a:r>
            <a:endParaRPr lang="en-US" sz="3200" dirty="0"/>
          </a:p>
          <a:p>
            <a:pPr marL="914400" lvl="1" indent="-457200">
              <a:buFont typeface="Arial" panose="020B0604020202020204" pitchFamily="34" charset="0"/>
              <a:buChar char="•"/>
            </a:pPr>
            <a:r>
              <a:rPr lang="en-US" sz="2800" dirty="0"/>
              <a:t>Preplanned pieces of relevant knowledge</a:t>
            </a:r>
          </a:p>
          <a:p>
            <a:r>
              <a:rPr lang="en-US" sz="3200" dirty="0">
                <a:hlinkClick r:id="rId6" action="ppaction://hlinksldjump"/>
              </a:rPr>
              <a:t>Retrieval Practice</a:t>
            </a:r>
            <a:endParaRPr lang="en-US" sz="3200" dirty="0"/>
          </a:p>
          <a:p>
            <a:pPr marL="914400" lvl="1" indent="-457200">
              <a:buFont typeface="Arial" panose="020B0604020202020204" pitchFamily="34" charset="0"/>
              <a:buChar char="•"/>
            </a:pPr>
            <a:r>
              <a:rPr lang="en-US" sz="2800" dirty="0"/>
              <a:t>Encoding knowledge in long-term memory </a:t>
            </a:r>
          </a:p>
          <a:p>
            <a:r>
              <a:rPr lang="en-US" sz="3200" dirty="0">
                <a:hlinkClick r:id="rId7" action="ppaction://hlinksldjump"/>
              </a:rPr>
              <a:t>Retrieval Practice: During Reading Cycles</a:t>
            </a:r>
            <a:r>
              <a:rPr lang="en-US" sz="3200" dirty="0">
                <a:hlinkClick r:id="" action="ppaction://noaction"/>
              </a:rPr>
              <a:t> </a:t>
            </a:r>
            <a:endParaRPr lang="en-US" sz="3200" dirty="0"/>
          </a:p>
          <a:p>
            <a:pPr marL="914400" lvl="1" indent="-457200">
              <a:buFont typeface="Arial" panose="020B0604020202020204" pitchFamily="34" charset="0"/>
              <a:buChar char="•"/>
            </a:pPr>
            <a:r>
              <a:rPr lang="en-US" sz="2800" dirty="0"/>
              <a:t>Activating relevant knowledge in the moment</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08539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Embedded Nonfiction: Reading</a:t>
            </a:r>
            <a:br>
              <a:rPr lang="en-US" dirty="0">
                <a:solidFill>
                  <a:schemeClr val="tx2"/>
                </a:solidFill>
              </a:rPr>
            </a:br>
            <a:r>
              <a:rPr lang="en-US" dirty="0">
                <a:solidFill>
                  <a:schemeClr val="bg1"/>
                </a:solidFill>
              </a:rPr>
              <a:t>Knowledge Building Clip Library</a:t>
            </a:r>
            <a:endParaRPr lang="en-US" dirty="0"/>
          </a:p>
        </p:txBody>
      </p:sp>
    </p:spTree>
    <p:extLst>
      <p:ext uri="{BB962C8B-B14F-4D97-AF65-F5344CB8AC3E}">
        <p14:creationId xmlns:p14="http://schemas.microsoft.com/office/powerpoint/2010/main" val="42039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94D919-435E-46E7-A0B1-CA929EA3C1F9}"/>
              </a:ext>
            </a:extLst>
          </p:cNvPr>
          <p:cNvPicPr>
            <a:picLocks noChangeAspect="1"/>
          </p:cNvPicPr>
          <p:nvPr/>
        </p:nvPicPr>
        <p:blipFill>
          <a:blip r:embed="rId3"/>
          <a:stretch>
            <a:fillRect/>
          </a:stretch>
        </p:blipFill>
        <p:spPr>
          <a:xfrm>
            <a:off x="457200" y="685800"/>
            <a:ext cx="8686800" cy="5298141"/>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Kristin Curran</a:t>
            </a:r>
          </a:p>
        </p:txBody>
      </p:sp>
      <p:sp>
        <p:nvSpPr>
          <p:cNvPr id="4" name="TextBox 3"/>
          <p:cNvSpPr txBox="1"/>
          <p:nvPr/>
        </p:nvSpPr>
        <p:spPr>
          <a:xfrm>
            <a:off x="457200" y="4753580"/>
            <a:ext cx="8686800" cy="954107"/>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Arial" panose="020B0604020202020204" pitchFamily="34" charset="0"/>
              </a:rPr>
              <a:t>How does Kristin support her students in building knowledge through embedded nonfiction?</a:t>
            </a:r>
            <a:endParaRPr kumimoji="0" lang="en-US" sz="2800" b="0" i="0" u="none" strike="noStrike" kern="1200" cap="none" spc="0" normalizeH="0" baseline="0" noProof="0" dirty="0">
              <a:ln>
                <a:noFill/>
              </a:ln>
              <a:solidFill>
                <a:srgbClr val="FFDE22"/>
              </a:solidFill>
              <a:effectLst/>
              <a:uLnTx/>
              <a:uFillTx/>
              <a:latin typeface="Franklin Gothic Book"/>
              <a:ea typeface="+mn-ea"/>
              <a:cs typeface="Arial" panose="020B0604020202020204" pitchFamily="34" charset="0"/>
            </a:endParaRPr>
          </a:p>
        </p:txBody>
      </p:sp>
    </p:spTree>
    <p:extLst>
      <p:ext uri="{BB962C8B-B14F-4D97-AF65-F5344CB8AC3E}">
        <p14:creationId xmlns:p14="http://schemas.microsoft.com/office/powerpoint/2010/main" val="36835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767AE-4C71-4DC8-BBEB-F7C563C1049A}"/>
              </a:ext>
            </a:extLst>
          </p:cNvPr>
          <p:cNvPicPr>
            <a:picLocks noChangeAspect="1"/>
          </p:cNvPicPr>
          <p:nvPr/>
        </p:nvPicPr>
        <p:blipFill>
          <a:blip r:embed="rId3">
            <a:duotone>
              <a:prstClr val="black"/>
              <a:schemeClr val="accent5">
                <a:tint val="45000"/>
                <a:satMod val="400000"/>
              </a:schemeClr>
            </a:duotone>
          </a:blip>
          <a:stretch>
            <a:fillRect/>
          </a:stretch>
        </p:blipFill>
        <p:spPr>
          <a:xfrm>
            <a:off x="457200" y="685800"/>
            <a:ext cx="8686800" cy="5298141"/>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Kristin Curran</a:t>
            </a:r>
          </a:p>
        </p:txBody>
      </p:sp>
      <p:sp>
        <p:nvSpPr>
          <p:cNvPr id="7" name="Content Placeholder 2">
            <a:extLst>
              <a:ext uri="{FF2B5EF4-FFF2-40B4-BE49-F238E27FC236}">
                <a16:creationId xmlns:a16="http://schemas.microsoft.com/office/drawing/2014/main" id="{61F08BCB-245B-47AD-8E8B-547D3169201A}"/>
              </a:ext>
            </a:extLst>
          </p:cNvPr>
          <p:cNvSpPr txBox="1">
            <a:spLocks/>
          </p:cNvSpPr>
          <p:nvPr/>
        </p:nvSpPr>
        <p:spPr>
          <a:xfrm>
            <a:off x="450906" y="2017259"/>
            <a:ext cx="8710483" cy="2621976"/>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b="0" i="0" u="none" strike="noStrike" kern="1200" cap="none" spc="0" normalizeH="0" baseline="0" noProof="0" dirty="0">
                <a:ln>
                  <a:noFill/>
                </a:ln>
                <a:solidFill>
                  <a:sysClr val="window" lastClr="FFFFFF"/>
                </a:solidFill>
                <a:effectLst/>
                <a:uLnTx/>
                <a:uFillTx/>
                <a:latin typeface="Franklin Gothic Book"/>
                <a:ea typeface="+mn-ea"/>
                <a:cs typeface="+mn-cs"/>
              </a:rPr>
              <a:t>Clear system for annotations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b="0" i="0" u="none" strike="noStrike" kern="1200" cap="none" spc="0" normalizeH="0" baseline="0" noProof="0" dirty="0">
                <a:ln>
                  <a:noFill/>
                </a:ln>
                <a:solidFill>
                  <a:sysClr val="window" lastClr="FFFFFF"/>
                </a:solidFill>
                <a:effectLst/>
                <a:uLnTx/>
                <a:uFillTx/>
                <a:latin typeface="Franklin Gothic Book"/>
                <a:ea typeface="+mn-ea"/>
                <a:cs typeface="+mn-cs"/>
              </a:rPr>
              <a:t>Slow, expressive reading</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b="0" i="0" u="none" strike="noStrike" kern="1200" cap="none" spc="0" normalizeH="0" baseline="0" noProof="0" dirty="0">
                <a:ln>
                  <a:noFill/>
                </a:ln>
                <a:solidFill>
                  <a:sysClr val="window" lastClr="FFFFFF"/>
                </a:solidFill>
                <a:effectLst/>
                <a:uLnTx/>
                <a:uFillTx/>
                <a:latin typeface="Franklin Gothic Book"/>
                <a:ea typeface="+mn-ea"/>
                <a:cs typeface="+mn-cs"/>
              </a:rPr>
              <a:t>Vocabulary support</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b="0" i="0" u="none" strike="noStrike" kern="1200" cap="none" spc="0" normalizeH="0" baseline="0" noProof="0" dirty="0">
                <a:ln>
                  <a:noFill/>
                </a:ln>
                <a:solidFill>
                  <a:sysClr val="window" lastClr="FFFFFF"/>
                </a:solidFill>
                <a:effectLst/>
                <a:uLnTx/>
                <a:uFillTx/>
                <a:latin typeface="Franklin Gothic Book"/>
                <a:ea typeface="+mn-ea"/>
                <a:cs typeface="+mn-cs"/>
              </a:rPr>
              <a:t>Checks for understanding during reading</a:t>
            </a:r>
          </a:p>
        </p:txBody>
      </p:sp>
    </p:spTree>
    <p:extLst>
      <p:ext uri="{BB962C8B-B14F-4D97-AF65-F5344CB8AC3E}">
        <p14:creationId xmlns:p14="http://schemas.microsoft.com/office/powerpoint/2010/main" val="411180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Embedded Nonfiction: Questioning</a:t>
            </a:r>
            <a:br>
              <a:rPr lang="en-US" dirty="0">
                <a:solidFill>
                  <a:schemeClr val="tx2"/>
                </a:solidFill>
              </a:rPr>
            </a:br>
            <a:r>
              <a:rPr lang="en-US" dirty="0">
                <a:solidFill>
                  <a:schemeClr val="bg1"/>
                </a:solidFill>
              </a:rPr>
              <a:t>Knowledge Building Clip Library</a:t>
            </a:r>
            <a:endParaRPr lang="en-US" dirty="0"/>
          </a:p>
        </p:txBody>
      </p:sp>
    </p:spTree>
    <p:extLst>
      <p:ext uri="{BB962C8B-B14F-4D97-AF65-F5344CB8AC3E}">
        <p14:creationId xmlns:p14="http://schemas.microsoft.com/office/powerpoint/2010/main" val="364020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07A96-6B05-45A9-A742-C887EEFBA09E}"/>
              </a:ext>
            </a:extLst>
          </p:cNvPr>
          <p:cNvPicPr>
            <a:picLocks noChangeAspect="1"/>
          </p:cNvPicPr>
          <p:nvPr/>
        </p:nvPicPr>
        <p:blipFill rotWithShape="1">
          <a:blip r:embed="rId3"/>
          <a:srcRect l="8551" b="44208"/>
          <a:stretch/>
        </p:blipFill>
        <p:spPr>
          <a:xfrm>
            <a:off x="457200" y="-28575"/>
            <a:ext cx="8676408" cy="6019800"/>
          </a:xfrm>
          <a:prstGeom prst="rect">
            <a:avLst/>
          </a:prstGeom>
          <a:ln w="12700">
            <a:solidFill>
              <a:schemeClr val="tx2"/>
            </a:solidFill>
          </a:ln>
        </p:spPr>
      </p:pic>
      <p:sp>
        <p:nvSpPr>
          <p:cNvPr id="2" name="TextBox 1"/>
          <p:cNvSpPr txBox="1"/>
          <p:nvPr/>
        </p:nvSpPr>
        <p:spPr>
          <a:xfrm>
            <a:off x="442475" y="76200"/>
            <a:ext cx="8691133"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Emily </a:t>
            </a:r>
            <a:r>
              <a:rPr lang="en-US" sz="3200" dirty="0" err="1">
                <a:solidFill>
                  <a:srgbClr val="FFDD00"/>
                </a:solidFill>
                <a:latin typeface="Franklin Gothic Medium"/>
              </a:rPr>
              <a:t>DiMatteo</a:t>
            </a:r>
            <a:endParaRPr kumimoji="0" lang="en-US" sz="3200" b="0" i="0" u="none" strike="noStrike" kern="1200" cap="none" spc="0" normalizeH="0" baseline="0" noProof="0" dirty="0">
              <a:ln>
                <a:noFill/>
              </a:ln>
              <a:solidFill>
                <a:srgbClr val="FFDD00"/>
              </a:solidFill>
              <a:effectLst/>
              <a:uLnTx/>
              <a:uFillTx/>
              <a:latin typeface="Franklin Gothic Medium"/>
              <a:ea typeface="+mn-ea"/>
              <a:cs typeface="+mn-cs"/>
            </a:endParaRPr>
          </a:p>
        </p:txBody>
      </p:sp>
      <p:sp>
        <p:nvSpPr>
          <p:cNvPr id="4" name="TextBox 3"/>
          <p:cNvSpPr txBox="1"/>
          <p:nvPr/>
        </p:nvSpPr>
        <p:spPr>
          <a:xfrm>
            <a:off x="442475" y="4475687"/>
            <a:ext cx="8686800" cy="523220"/>
          </a:xfrm>
          <a:prstGeom prst="rect">
            <a:avLst/>
          </a:prstGeom>
          <a:solidFill>
            <a:schemeClr val="tx2">
              <a:lumMod val="50000"/>
              <a:alpha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mn-cs"/>
              </a:rPr>
              <a:t>What </a:t>
            </a:r>
            <a:r>
              <a:rPr lang="en-US" sz="2800" dirty="0">
                <a:solidFill>
                  <a:prstClr val="white"/>
                </a:solidFill>
                <a:latin typeface="Franklin Gothic Book"/>
              </a:rPr>
              <a:t>makes Emily’s questioning in this clip effective</a:t>
            </a:r>
            <a:r>
              <a:rPr kumimoji="0" lang="en-US" sz="2800" b="0" i="0" u="none" strike="noStrike" kern="1200" cap="none" spc="0" normalizeH="0" baseline="0" noProof="0" dirty="0">
                <a:ln>
                  <a:noFill/>
                </a:ln>
                <a:solidFill>
                  <a:prstClr val="white"/>
                </a:solidFill>
                <a:effectLst/>
                <a:uLnTx/>
                <a:uFillTx/>
                <a:latin typeface="Franklin Gothic Book"/>
                <a:ea typeface="+mn-ea"/>
                <a:cs typeface="+mn-cs"/>
              </a:rPr>
              <a:t>?</a:t>
            </a:r>
          </a:p>
        </p:txBody>
      </p:sp>
    </p:spTree>
    <p:extLst>
      <p:ext uri="{BB962C8B-B14F-4D97-AF65-F5344CB8AC3E}">
        <p14:creationId xmlns:p14="http://schemas.microsoft.com/office/powerpoint/2010/main" val="145022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9873DA-592E-43C9-B2B8-A6CD455A550B}"/>
              </a:ext>
            </a:extLst>
          </p:cNvPr>
          <p:cNvPicPr>
            <a:picLocks noChangeAspect="1"/>
          </p:cNvPicPr>
          <p:nvPr/>
        </p:nvPicPr>
        <p:blipFill rotWithShape="1">
          <a:blip r:embed="rId3">
            <a:duotone>
              <a:prstClr val="black"/>
              <a:schemeClr val="accent5">
                <a:tint val="45000"/>
                <a:satMod val="400000"/>
              </a:schemeClr>
            </a:duotone>
          </a:blip>
          <a:srcRect l="8551" b="44208"/>
          <a:stretch/>
        </p:blipFill>
        <p:spPr>
          <a:xfrm>
            <a:off x="457200" y="-28575"/>
            <a:ext cx="8676408" cy="6019800"/>
          </a:xfrm>
          <a:prstGeom prst="rect">
            <a:avLst/>
          </a:prstGeom>
          <a:ln w="12700">
            <a:solidFill>
              <a:schemeClr val="tx2"/>
            </a:solidFill>
          </a:ln>
        </p:spPr>
      </p:pic>
      <p:sp>
        <p:nvSpPr>
          <p:cNvPr id="2" name="TextBox 1"/>
          <p:cNvSpPr txBox="1"/>
          <p:nvPr/>
        </p:nvSpPr>
        <p:spPr>
          <a:xfrm>
            <a:off x="442475" y="76200"/>
            <a:ext cx="8691133"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Emily </a:t>
            </a:r>
            <a:r>
              <a:rPr lang="en-US" sz="3200" dirty="0" err="1">
                <a:solidFill>
                  <a:srgbClr val="FFDD00"/>
                </a:solidFill>
                <a:latin typeface="Franklin Gothic Medium"/>
              </a:rPr>
              <a:t>DiMatteo</a:t>
            </a:r>
            <a:endParaRPr kumimoji="0" lang="en-US" sz="3200" b="0" i="0" u="none" strike="noStrike" kern="1200" cap="none" spc="0" normalizeH="0" baseline="0" noProof="0" dirty="0">
              <a:ln>
                <a:noFill/>
              </a:ln>
              <a:solidFill>
                <a:srgbClr val="FFDD00"/>
              </a:solidFill>
              <a:effectLst/>
              <a:uLnTx/>
              <a:uFillTx/>
              <a:latin typeface="Franklin Gothic Medium"/>
              <a:ea typeface="+mn-ea"/>
              <a:cs typeface="+mn-cs"/>
            </a:endParaRPr>
          </a:p>
        </p:txBody>
      </p:sp>
      <p:sp>
        <p:nvSpPr>
          <p:cNvPr id="6" name="Content Placeholder 2">
            <a:extLst>
              <a:ext uri="{FF2B5EF4-FFF2-40B4-BE49-F238E27FC236}">
                <a16:creationId xmlns:a16="http://schemas.microsoft.com/office/drawing/2014/main" id="{9FC0BE87-B3D4-4F67-BF3D-67924615FCD0}"/>
              </a:ext>
            </a:extLst>
          </p:cNvPr>
          <p:cNvSpPr txBox="1">
            <a:spLocks/>
          </p:cNvSpPr>
          <p:nvPr/>
        </p:nvSpPr>
        <p:spPr>
          <a:xfrm>
            <a:off x="423125" y="2043953"/>
            <a:ext cx="8710483" cy="2620859"/>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Sets a purpose for reading</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Establishes meaning through text-based questions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Reestablishes relevant plot details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Stretch It/Right is Right</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Overlapping annotation task</a:t>
            </a: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177697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Knowledge Feeding</a:t>
            </a:r>
            <a:br>
              <a:rPr lang="en-US" dirty="0">
                <a:solidFill>
                  <a:schemeClr val="tx2"/>
                </a:solidFill>
              </a:rPr>
            </a:br>
            <a:r>
              <a:rPr lang="en-US" dirty="0">
                <a:solidFill>
                  <a:schemeClr val="bg1"/>
                </a:solidFill>
              </a:rPr>
              <a:t>Knowledge Building Clip Library</a:t>
            </a:r>
            <a:endParaRPr lang="en-US" dirty="0"/>
          </a:p>
        </p:txBody>
      </p:sp>
    </p:spTree>
    <p:extLst>
      <p:ext uri="{BB962C8B-B14F-4D97-AF65-F5344CB8AC3E}">
        <p14:creationId xmlns:p14="http://schemas.microsoft.com/office/powerpoint/2010/main" val="4164613176"/>
      </p:ext>
    </p:extLst>
  </p:cSld>
  <p:clrMapOvr>
    <a:masterClrMapping/>
  </p:clrMapOvr>
</p:sld>
</file>

<file path=ppt/theme/theme1.xml><?xml version="1.0" encoding="utf-8"?>
<a:theme xmlns:a="http://schemas.openxmlformats.org/drawingml/2006/main" name="7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USI">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8422</TotalTime>
  <Words>2120</Words>
  <Application>Microsoft Office PowerPoint</Application>
  <PresentationFormat>On-screen Show (4:3)</PresentationFormat>
  <Paragraphs>162</Paragraphs>
  <Slides>17</Slides>
  <Notes>17</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17</vt:i4>
      </vt:variant>
    </vt:vector>
  </HeadingPairs>
  <TitlesOfParts>
    <vt:vector size="30" baseType="lpstr">
      <vt:lpstr>Arial</vt:lpstr>
      <vt:lpstr>Calibri</vt:lpstr>
      <vt:lpstr>Franklin Gothic Book</vt:lpstr>
      <vt:lpstr>Franklin Gothic Medium</vt:lpstr>
      <vt:lpstr>Verdana</vt:lpstr>
      <vt:lpstr>Wingdings</vt:lpstr>
      <vt:lpstr>7_USI</vt:lpstr>
      <vt:lpstr>4_USI</vt:lpstr>
      <vt:lpstr>New Workshope Slides</vt:lpstr>
      <vt:lpstr>8_USI</vt:lpstr>
      <vt:lpstr>2_New Workshope Slides</vt:lpstr>
      <vt:lpstr>6_USI</vt:lpstr>
      <vt:lpstr>9_USI</vt:lpstr>
      <vt:lpstr>Knowledge Building Clip Library</vt:lpstr>
      <vt:lpstr>Table of Contents</vt:lpstr>
      <vt:lpstr>Embedded Nonfiction: Reading Knowledge Building Clip Library</vt:lpstr>
      <vt:lpstr>PowerPoint Presentation</vt:lpstr>
      <vt:lpstr>PowerPoint Presentation</vt:lpstr>
      <vt:lpstr>Embedded Nonfiction: Questioning Knowledge Building Clip Library</vt:lpstr>
      <vt:lpstr>PowerPoint Presentation</vt:lpstr>
      <vt:lpstr>PowerPoint Presentation</vt:lpstr>
      <vt:lpstr>Knowledge Feeding Knowledge Building Clip Library</vt:lpstr>
      <vt:lpstr>PowerPoint Presentation</vt:lpstr>
      <vt:lpstr>PowerPoint Presentation</vt:lpstr>
      <vt:lpstr>Retrieval Practice  Knowledge Building Clip Library</vt:lpstr>
      <vt:lpstr>PowerPoint Presentation</vt:lpstr>
      <vt:lpstr>PowerPoint Presentation</vt:lpstr>
      <vt:lpstr>Retrieval Practice: During Reading Cycles  Knowledge Building Clip Library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Lewis</dc:creator>
  <cp:lastModifiedBy>Jaimie Brillante</cp:lastModifiedBy>
  <cp:revision>280</cp:revision>
  <dcterms:created xsi:type="dcterms:W3CDTF">2020-05-15T15:20:25Z</dcterms:created>
  <dcterms:modified xsi:type="dcterms:W3CDTF">2022-05-12T18:00:03Z</dcterms:modified>
</cp:coreProperties>
</file>