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5"/>
  </p:notesMasterIdLst>
  <p:sldIdLst>
    <p:sldId id="1073" r:id="rId2"/>
    <p:sldId id="1074" r:id="rId3"/>
    <p:sldId id="1078" r:id="rId4"/>
    <p:sldId id="1085" r:id="rId5"/>
    <p:sldId id="1075" r:id="rId6"/>
    <p:sldId id="1079" r:id="rId7"/>
    <p:sldId id="1086" r:id="rId8"/>
    <p:sldId id="1076" r:id="rId9"/>
    <p:sldId id="1080" r:id="rId10"/>
    <p:sldId id="1077" r:id="rId11"/>
    <p:sldId id="1081" r:id="rId12"/>
    <p:sldId id="1082" r:id="rId13"/>
    <p:sldId id="108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2814" autoAdjust="0"/>
  </p:normalViewPr>
  <p:slideViewPr>
    <p:cSldViewPr snapToGrid="0">
      <p:cViewPr varScale="1">
        <p:scale>
          <a:sx n="54" d="100"/>
          <a:sy n="54" d="100"/>
        </p:scale>
        <p:origin x="231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7/23/2020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are using our retrieval practice resource for the Heroes, Gods and Monsters Curriculum Unit.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 and energetic with little discussion. The purpose is the retrieval. This helps encode the information in long term memory. A common mistake is to spend time discussing answers to these questions. If students are dying to discuss, it is of course permissible from time to time but doing so is likely to disrupt lesson timings. Occasionally, teachers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slides per retrieval practice.  The first slide lists the questions.  The second slide lists the answers.   Each slide is labeled at the top with the lesson number.  Within this deck you will find retrieval practice for lessons 4, 10, 13, 18, and 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only 10 minutes.</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  Additional examples are sometimes listed in the notes section of the slide.</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86073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 </a:t>
            </a:r>
          </a:p>
          <a:p>
            <a:pPr eaLnBrk="1" hangingPunct="1"/>
            <a:endParaRPr lang="en-US" sz="1000" b="1" dirty="0">
              <a:latin typeface="Arial" charset="0"/>
            </a:endParaRPr>
          </a:p>
          <a:p>
            <a:pPr eaLnBrk="1" hangingPunct="1"/>
            <a:r>
              <a:rPr lang="en-US" sz="1000" b="0" dirty="0">
                <a:latin typeface="Arial" charset="0"/>
              </a:rPr>
              <a:t>Question 4: Other nature myths are Phaethon, Orpheus, Narcissus and Echo, Eros and Psyche, and Arion.</a:t>
            </a:r>
          </a:p>
        </p:txBody>
      </p:sp>
    </p:spTree>
    <p:extLst>
      <p:ext uri="{BB962C8B-B14F-4D97-AF65-F5344CB8AC3E}">
        <p14:creationId xmlns:p14="http://schemas.microsoft.com/office/powerpoint/2010/main" val="3729446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554943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eaLnBrk="1" hangingPunct="1"/>
            <a:r>
              <a:rPr lang="en-US" sz="1000" b="0" dirty="0">
                <a:latin typeface="Arial" charset="0"/>
              </a:rPr>
              <a:t>Question 5. Other hero myths include Theseus and </a:t>
            </a:r>
            <a:r>
              <a:rPr lang="en-US" sz="1000" b="0" dirty="0" err="1">
                <a:latin typeface="Arial" charset="0"/>
              </a:rPr>
              <a:t>Atalanta</a:t>
            </a:r>
            <a:r>
              <a:rPr lang="en-US" sz="1000" b="0" dirty="0">
                <a:latin typeface="Arial" charset="0"/>
              </a:rPr>
              <a:t>.</a:t>
            </a:r>
          </a:p>
        </p:txBody>
      </p:sp>
    </p:spTree>
    <p:extLst>
      <p:ext uri="{BB962C8B-B14F-4D97-AF65-F5344CB8AC3E}">
        <p14:creationId xmlns:p14="http://schemas.microsoft.com/office/powerpoint/2010/main" val="1552427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marL="0" indent="0" eaLnBrk="1" hangingPunct="1">
              <a:buNone/>
            </a:pPr>
            <a:r>
              <a:rPr lang="en-US" sz="1000" b="0" dirty="0">
                <a:latin typeface="Arial" charset="0"/>
              </a:rPr>
              <a:t>Question 1: Zeus is also God of thunder, lightning, and the sky.</a:t>
            </a:r>
          </a:p>
          <a:p>
            <a:pPr marL="0" indent="0" eaLnBrk="1" hangingPunct="1">
              <a:buNone/>
            </a:pPr>
            <a:endParaRPr lang="en-US" sz="1000" b="0" dirty="0">
              <a:latin typeface="Arial" charset="0"/>
            </a:endParaRPr>
          </a:p>
          <a:p>
            <a:pPr marL="0" indent="0" eaLnBrk="1" hangingPunct="1">
              <a:buNone/>
            </a:pPr>
            <a:r>
              <a:rPr lang="en-US" sz="1000" b="0" dirty="0">
                <a:latin typeface="Arial" charset="0"/>
              </a:rPr>
              <a:t>Question 5. Poseidon is also Zeus’ brother and the God of storms, hurricanes, earthquakes and horses.</a:t>
            </a:r>
          </a:p>
        </p:txBody>
      </p:sp>
    </p:spTree>
    <p:extLst>
      <p:ext uri="{BB962C8B-B14F-4D97-AF65-F5344CB8AC3E}">
        <p14:creationId xmlns:p14="http://schemas.microsoft.com/office/powerpoint/2010/main" val="194308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496949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dirty="0">
              <a:latin typeface="Arial" charset="0"/>
            </a:endParaRPr>
          </a:p>
          <a:p>
            <a:pPr eaLnBrk="1" hangingPunct="1"/>
            <a:r>
              <a:rPr lang="en-US" sz="1000" b="0" dirty="0">
                <a:latin typeface="Arial" charset="0"/>
              </a:rPr>
              <a:t>Question 5. Hephaestus is also God of craftsmanship, fire, and volcanoes.</a:t>
            </a:r>
          </a:p>
          <a:p>
            <a:pPr eaLnBrk="1" hangingPunct="1"/>
            <a:endParaRPr lang="en-US" sz="1000" b="0" dirty="0">
              <a:latin typeface="Arial" charset="0"/>
            </a:endParaRPr>
          </a:p>
          <a:p>
            <a:pPr eaLnBrk="1" hangingPunct="1"/>
            <a:r>
              <a:rPr lang="en-US" sz="1000" b="0" dirty="0">
                <a:latin typeface="Arial" charset="0"/>
              </a:rPr>
              <a:t>Question 6. Hermes is also precocious because he </a:t>
            </a:r>
            <a:r>
              <a:rPr lang="en-US" sz="1200" kern="1200" dirty="0">
                <a:solidFill>
                  <a:schemeClr val="tx1"/>
                </a:solidFill>
                <a:effectLst/>
                <a:latin typeface="+mn-lt"/>
                <a:ea typeface="+mn-ea"/>
                <a:cs typeface="+mn-cs"/>
              </a:rPr>
              <a:t>ignored the crows/stole Apollo’s cows/lied to Apollo about stealing his cows (all are acceptable)</a:t>
            </a:r>
            <a:endParaRPr lang="en-US" sz="1000" b="0" dirty="0">
              <a:latin typeface="Arial" charset="0"/>
            </a:endParaRPr>
          </a:p>
        </p:txBody>
      </p:sp>
    </p:spTree>
    <p:extLst>
      <p:ext uri="{BB962C8B-B14F-4D97-AF65-F5344CB8AC3E}">
        <p14:creationId xmlns:p14="http://schemas.microsoft.com/office/powerpoint/2010/main" val="2416821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dirty="0">
              <a:latin typeface="Arial" charset="0"/>
            </a:endParaRPr>
          </a:p>
        </p:txBody>
      </p:sp>
    </p:spTree>
    <p:extLst>
      <p:ext uri="{BB962C8B-B14F-4D97-AF65-F5344CB8AC3E}">
        <p14:creationId xmlns:p14="http://schemas.microsoft.com/office/powerpoint/2010/main" val="1624101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eaLnBrk="1" hangingPunct="1"/>
            <a:r>
              <a:rPr lang="en-US" sz="1000" b="0" dirty="0">
                <a:latin typeface="Arial" charset="0"/>
              </a:rPr>
              <a:t>Question 5. Hephaestus is also the God of craftsmanship, fire, and volcanoes.</a:t>
            </a:r>
          </a:p>
        </p:txBody>
      </p:sp>
    </p:spTree>
    <p:extLst>
      <p:ext uri="{BB962C8B-B14F-4D97-AF65-F5344CB8AC3E}">
        <p14:creationId xmlns:p14="http://schemas.microsoft.com/office/powerpoint/2010/main" val="3156716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29"/>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2"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2" name="Title 1"/>
          <p:cNvSpPr>
            <a:spLocks noGrp="1"/>
          </p:cNvSpPr>
          <p:nvPr>
            <p:ph type="ctrTitle"/>
          </p:nvPr>
        </p:nvSpPr>
        <p:spPr>
          <a:xfrm>
            <a:off x="917760" y="2130429"/>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5" y="6356354"/>
            <a:ext cx="655237" cy="365125"/>
          </a:xfrm>
        </p:spPr>
        <p:txBody>
          <a:bodyPr/>
          <a:lstStyle>
            <a:lvl1pPr>
              <a:defRPr sz="600"/>
            </a:lvl1pPr>
          </a:lstStyle>
          <a:p>
            <a:fld id="{68C2560D-EC28-3B41-86E8-18F1CE0113B4}" type="datetimeFigureOut">
              <a:rPr lang="en-US" smtClean="0"/>
              <a:pPr/>
              <a:t>7/23/2020</a:t>
            </a:fld>
            <a:endParaRPr lang="en-US" dirty="0"/>
          </a:p>
        </p:txBody>
      </p:sp>
      <p:sp>
        <p:nvSpPr>
          <p:cNvPr id="9" name="Slide Number Placeholder 5"/>
          <p:cNvSpPr>
            <a:spLocks noGrp="1"/>
          </p:cNvSpPr>
          <p:nvPr>
            <p:ph type="sldNum" sz="quarter" idx="12"/>
          </p:nvPr>
        </p:nvSpPr>
        <p:spPr>
          <a:xfrm>
            <a:off x="8139330" y="6356354"/>
            <a:ext cx="547470" cy="365125"/>
          </a:xfrm>
        </p:spPr>
        <p:txBody>
          <a:bodyPr/>
          <a:lstStyle>
            <a:lvl1pPr>
              <a:defRPr sz="6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sp>
        <p:nvSpPr>
          <p:cNvPr id="3" name="Content Placeholder 2"/>
          <p:cNvSpPr>
            <a:spLocks noGrp="1"/>
          </p:cNvSpPr>
          <p:nvPr>
            <p:ph idx="1"/>
          </p:nvPr>
        </p:nvSpPr>
        <p:spPr>
          <a:xfrm>
            <a:off x="656760" y="990604"/>
            <a:ext cx="7871014"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2400"/>
            </a:lvl1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24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3" y="6"/>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3" name="Content Placeholder 2"/>
          <p:cNvSpPr>
            <a:spLocks noGrp="1"/>
          </p:cNvSpPr>
          <p:nvPr>
            <p:ph idx="1"/>
          </p:nvPr>
        </p:nvSpPr>
        <p:spPr>
          <a:xfrm>
            <a:off x="625461" y="1066804"/>
            <a:ext cx="8213740"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24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24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2" y="2715641"/>
            <a:ext cx="8686799" cy="2490177"/>
          </a:xfrm>
          <a:solidFill>
            <a:srgbClr val="4C4C4C">
              <a:alpha val="80000"/>
            </a:srgbClr>
          </a:solidFill>
        </p:spPr>
        <p:txBody>
          <a:bodyPr>
            <a:normAutofit/>
          </a:bodyPr>
          <a:lstStyle>
            <a:lvl1pPr>
              <a:defRPr sz="2100">
                <a:solidFill>
                  <a:schemeClr val="bg1"/>
                </a:solidFill>
              </a:defRPr>
            </a:lvl1pPr>
            <a:lvl2pPr>
              <a:defRPr sz="2100">
                <a:solidFill>
                  <a:schemeClr val="bg1"/>
                </a:solidFill>
              </a:defRPr>
            </a:lvl2pPr>
            <a:lvl3pPr>
              <a:defRPr sz="2100">
                <a:solidFill>
                  <a:schemeClr val="bg1"/>
                </a:solidFill>
              </a:defRPr>
            </a:lvl3pPr>
            <a:lvl4pPr>
              <a:defRPr sz="2100">
                <a:solidFill>
                  <a:schemeClr val="bg1"/>
                </a:solidFill>
              </a:defRPr>
            </a:lvl4pPr>
            <a:lvl5pPr>
              <a:defRPr sz="21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3"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73"/>
            <a:ext cx="868746" cy="365125"/>
          </a:xfrm>
          <a:prstGeom prst="rect">
            <a:avLst/>
          </a:prstGeom>
        </p:spPr>
        <p:txBody>
          <a:bodyPr/>
          <a:lstStyle>
            <a:lvl1pPr>
              <a:defRPr sz="75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7/23/2020</a:t>
            </a:fld>
            <a:endParaRPr lang="en-US" dirty="0">
              <a:latin typeface="Verdana" pitchFamily="34" charset="0"/>
            </a:endParaRPr>
          </a:p>
        </p:txBody>
      </p:sp>
      <p:sp>
        <p:nvSpPr>
          <p:cNvPr id="9" name="Slide Number Placeholder 5"/>
          <p:cNvSpPr>
            <a:spLocks noGrp="1"/>
          </p:cNvSpPr>
          <p:nvPr>
            <p:ph type="sldNum" sz="quarter" idx="4"/>
          </p:nvPr>
        </p:nvSpPr>
        <p:spPr>
          <a:xfrm>
            <a:off x="8139330" y="6287673"/>
            <a:ext cx="547470" cy="365125"/>
          </a:xfrm>
          <a:prstGeom prst="rect">
            <a:avLst/>
          </a:prstGeom>
        </p:spPr>
        <p:txBody>
          <a:bodyPr/>
          <a:lstStyle>
            <a:lvl1pPr algn="r">
              <a:defRPr sz="75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pic>
        <p:nvPicPr>
          <p:cNvPr id="6" name="Picture 5">
            <a:extLst>
              <a:ext uri="{FF2B5EF4-FFF2-40B4-BE49-F238E27FC236}">
                <a16:creationId xmlns:a16="http://schemas.microsoft.com/office/drawing/2014/main" id="{B90B8162-3FF9-49DB-A002-666F953DD39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4" y="857251"/>
            <a:ext cx="5655330" cy="1431131"/>
          </a:xfrm>
          <a:noFill/>
        </p:spPr>
        <p:txBody>
          <a:bodyPr>
            <a:normAutofit/>
          </a:bodyPr>
          <a:lstStyle/>
          <a:p>
            <a:pPr algn="ctr" eaLnBrk="1" hangingPunct="1"/>
            <a:r>
              <a:rPr lang="en-US" sz="2700" dirty="0">
                <a:solidFill>
                  <a:schemeClr val="tx2"/>
                </a:solidFill>
              </a:rPr>
              <a:t>Retrieval Practice</a:t>
            </a:r>
            <a:br>
              <a:rPr lang="en-US" sz="2700" dirty="0">
                <a:solidFill>
                  <a:schemeClr val="tx2"/>
                </a:solidFill>
              </a:rPr>
            </a:br>
            <a:r>
              <a:rPr lang="en-US" sz="2700" dirty="0">
                <a:solidFill>
                  <a:schemeClr val="tx2"/>
                </a:solidFill>
              </a:rPr>
              <a:t>Heroes, Gods and Monsters</a:t>
            </a:r>
          </a:p>
        </p:txBody>
      </p:sp>
      <p:pic>
        <p:nvPicPr>
          <p:cNvPr id="1026" name="Picture 2">
            <a:extLst>
              <a:ext uri="{FF2B5EF4-FFF2-40B4-BE49-F238E27FC236}">
                <a16:creationId xmlns:a16="http://schemas.microsoft.com/office/drawing/2014/main" id="{1814E89C-E9E1-430B-9550-91852CE87A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1842" y="2118976"/>
            <a:ext cx="2500313" cy="4053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32066"/>
            <a:ext cx="5655330" cy="836525"/>
          </a:xfrm>
          <a:noFill/>
        </p:spPr>
        <p:txBody>
          <a:bodyPr>
            <a:normAutofit/>
          </a:bodyPr>
          <a:lstStyle/>
          <a:p>
            <a:pPr algn="ctr" eaLnBrk="1" hangingPunct="1"/>
            <a:r>
              <a:rPr lang="en-US" sz="2700" dirty="0">
                <a:solidFill>
                  <a:schemeClr val="tx2"/>
                </a:solidFill>
              </a:rPr>
              <a:t>Retrieval Practice: Lesson 18</a:t>
            </a:r>
          </a:p>
        </p:txBody>
      </p:sp>
      <p:sp>
        <p:nvSpPr>
          <p:cNvPr id="3" name="TextBox 2">
            <a:extLst>
              <a:ext uri="{FF2B5EF4-FFF2-40B4-BE49-F238E27FC236}">
                <a16:creationId xmlns:a16="http://schemas.microsoft.com/office/drawing/2014/main" id="{00613E7B-F47E-4E01-ABFE-D8A55D67CFE2}"/>
              </a:ext>
            </a:extLst>
          </p:cNvPr>
          <p:cNvSpPr txBox="1"/>
          <p:nvPr/>
        </p:nvSpPr>
        <p:spPr>
          <a:xfrm>
            <a:off x="0" y="1693776"/>
            <a:ext cx="9081198" cy="3477875"/>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What </a:t>
            </a:r>
            <a:r>
              <a:rPr lang="en-US" sz="2000" dirty="0">
                <a:solidFill>
                  <a:srgbClr val="00B0F0"/>
                </a:solidFill>
              </a:rPr>
              <a:t>god</a:t>
            </a:r>
            <a:r>
              <a:rPr lang="en-US" sz="2000" dirty="0">
                <a:solidFill>
                  <a:schemeClr val="bg1"/>
                </a:solidFill>
              </a:rPr>
              <a:t> or </a:t>
            </a:r>
            <a:r>
              <a:rPr lang="en-US" sz="2000" dirty="0">
                <a:solidFill>
                  <a:srgbClr val="00B0F0"/>
                </a:solidFill>
              </a:rPr>
              <a:t>goddess</a:t>
            </a:r>
            <a:r>
              <a:rPr lang="en-US" sz="2000" dirty="0">
                <a:solidFill>
                  <a:schemeClr val="bg1"/>
                </a:solidFill>
              </a:rPr>
              <a:t> is associated with volcanoes?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does it mean that Psyche </a:t>
            </a:r>
            <a:r>
              <a:rPr lang="en-US" sz="2000" dirty="0">
                <a:solidFill>
                  <a:schemeClr val="tx2"/>
                </a:solidFill>
              </a:rPr>
              <a:t>defied</a:t>
            </a:r>
            <a:r>
              <a:rPr lang="en-US" sz="2000" dirty="0">
                <a:solidFill>
                  <a:schemeClr val="bg1"/>
                </a:solidFill>
              </a:rPr>
              <a:t> Aphrodite?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a:t>
            </a:r>
            <a:r>
              <a:rPr lang="en-US" sz="2000" dirty="0">
                <a:solidFill>
                  <a:srgbClr val="00B0F0"/>
                </a:solidFill>
              </a:rPr>
              <a:t>hubris</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Name two </a:t>
            </a:r>
            <a:r>
              <a:rPr lang="en-US" sz="2000" dirty="0">
                <a:solidFill>
                  <a:srgbClr val="00B0F0"/>
                </a:solidFill>
              </a:rPr>
              <a:t>nature</a:t>
            </a:r>
            <a:r>
              <a:rPr lang="en-US" sz="2000" b="1" dirty="0">
                <a:solidFill>
                  <a:schemeClr val="bg1"/>
                </a:solidFill>
              </a:rPr>
              <a:t> </a:t>
            </a:r>
            <a:r>
              <a:rPr lang="en-US" sz="2000" dirty="0">
                <a:solidFill>
                  <a:srgbClr val="00B0F0"/>
                </a:solidFill>
              </a:rPr>
              <a:t>myths</a:t>
            </a:r>
            <a:r>
              <a:rPr lang="en-US" sz="2000" b="1" dirty="0">
                <a:solidFill>
                  <a:schemeClr val="bg1"/>
                </a:solidFill>
              </a:rPr>
              <a:t>.</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are</a:t>
            </a:r>
            <a:r>
              <a:rPr lang="en-US" sz="2000" b="1" dirty="0">
                <a:solidFill>
                  <a:schemeClr val="bg1"/>
                </a:solidFill>
              </a:rPr>
              <a:t> </a:t>
            </a:r>
            <a:r>
              <a:rPr lang="en-US" sz="2000" dirty="0">
                <a:solidFill>
                  <a:srgbClr val="00B0F0"/>
                </a:solidFill>
              </a:rPr>
              <a:t>nymphs</a:t>
            </a:r>
            <a:r>
              <a:rPr lang="en-US" sz="2000" dirty="0">
                <a:solidFill>
                  <a:schemeClr val="bg1"/>
                </a:solidFill>
              </a:rPr>
              <a:t>?</a:t>
            </a:r>
            <a:r>
              <a:rPr lang="en-US" sz="2000" b="1" dirty="0">
                <a:solidFill>
                  <a:schemeClr val="bg1"/>
                </a:solidFill>
              </a:rPr>
              <a:t> </a:t>
            </a:r>
            <a:endParaRPr lang="en-US" sz="2000" dirty="0">
              <a:solidFill>
                <a:schemeClr val="bg1"/>
              </a:solidFill>
            </a:endParaRP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Which god is well-known for </a:t>
            </a:r>
            <a:r>
              <a:rPr lang="en-US" sz="2000" dirty="0">
                <a:solidFill>
                  <a:schemeClr val="tx2"/>
                </a:solidFill>
              </a:rPr>
              <a:t>tormenting</a:t>
            </a:r>
            <a:r>
              <a:rPr lang="en-US" sz="2000" b="1" dirty="0">
                <a:solidFill>
                  <a:schemeClr val="bg1"/>
                </a:solidFill>
              </a:rPr>
              <a:t> </a:t>
            </a:r>
            <a:r>
              <a:rPr lang="en-US" sz="2000" dirty="0">
                <a:solidFill>
                  <a:schemeClr val="bg1"/>
                </a:solidFill>
              </a:rPr>
              <a:t>others in the underworld? </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165023" y="2416145"/>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4017634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5703" y="184011"/>
            <a:ext cx="5655330" cy="836525"/>
          </a:xfrm>
          <a:noFill/>
        </p:spPr>
        <p:txBody>
          <a:bodyPr>
            <a:normAutofit fontScale="90000"/>
          </a:bodyPr>
          <a:lstStyle/>
          <a:p>
            <a:pPr algn="ctr" eaLnBrk="1" hangingPunct="1"/>
            <a:r>
              <a:rPr lang="en-US" sz="2700" dirty="0">
                <a:solidFill>
                  <a:schemeClr val="tx2"/>
                </a:solidFill>
              </a:rPr>
              <a:t>Retrieval Practice Answers: Lesson 18</a:t>
            </a:r>
          </a:p>
        </p:txBody>
      </p:sp>
      <p:sp>
        <p:nvSpPr>
          <p:cNvPr id="3" name="TextBox 2">
            <a:extLst>
              <a:ext uri="{FF2B5EF4-FFF2-40B4-BE49-F238E27FC236}">
                <a16:creationId xmlns:a16="http://schemas.microsoft.com/office/drawing/2014/main" id="{00613E7B-F47E-4E01-ABFE-D8A55D67CFE2}"/>
              </a:ext>
            </a:extLst>
          </p:cNvPr>
          <p:cNvSpPr txBox="1"/>
          <p:nvPr/>
        </p:nvSpPr>
        <p:spPr>
          <a:xfrm>
            <a:off x="122769" y="1020536"/>
            <a:ext cx="9081198" cy="4093428"/>
          </a:xfrm>
          <a:prstGeom prst="rect">
            <a:avLst/>
          </a:prstGeom>
          <a:noFill/>
        </p:spPr>
        <p:txBody>
          <a:bodyPr wrap="square" rtlCol="0">
            <a:spAutoFit/>
          </a:bodyPr>
          <a:lstStyle/>
          <a:p>
            <a:pPr marL="342900" lvl="0" indent="-342900">
              <a:buAutoNum type="arabicPeriod"/>
            </a:pPr>
            <a:r>
              <a:rPr lang="en-US" sz="2000" dirty="0">
                <a:solidFill>
                  <a:srgbClr val="00B0F0"/>
                </a:solidFill>
              </a:rPr>
              <a:t>Hephaestus</a:t>
            </a:r>
            <a:r>
              <a:rPr lang="en-US" sz="2000" dirty="0">
                <a:solidFill>
                  <a:schemeClr val="bg1"/>
                </a:solidFill>
              </a:rPr>
              <a:t> is associated with volcanoes.</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chemeClr val="bg1"/>
                </a:solidFill>
              </a:rPr>
              <a:t>Psyche </a:t>
            </a:r>
            <a:r>
              <a:rPr lang="en-US" sz="2000" dirty="0">
                <a:solidFill>
                  <a:schemeClr val="tx2"/>
                </a:solidFill>
              </a:rPr>
              <a:t>defied</a:t>
            </a:r>
            <a:r>
              <a:rPr lang="en-US" sz="2000" dirty="0">
                <a:solidFill>
                  <a:schemeClr val="bg1"/>
                </a:solidFill>
              </a:rPr>
              <a:t> </a:t>
            </a:r>
            <a:r>
              <a:rPr lang="en-US" sz="2000" dirty="0">
                <a:solidFill>
                  <a:srgbClr val="00B0F0"/>
                </a:solidFill>
              </a:rPr>
              <a:t>Aphrodite</a:t>
            </a:r>
            <a:r>
              <a:rPr lang="en-US" sz="2000" dirty="0">
                <a:solidFill>
                  <a:schemeClr val="bg1"/>
                </a:solidFill>
              </a:rPr>
              <a:t> by being </a:t>
            </a:r>
            <a:r>
              <a:rPr lang="en-US" sz="2000" dirty="0">
                <a:solidFill>
                  <a:schemeClr val="tx2"/>
                </a:solidFill>
              </a:rPr>
              <a:t>more beautiful </a:t>
            </a:r>
            <a:r>
              <a:rPr lang="en-US" sz="2000" dirty="0">
                <a:solidFill>
                  <a:schemeClr val="bg1"/>
                </a:solidFill>
              </a:rPr>
              <a:t>than she was.</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rgbClr val="00B0F0"/>
                </a:solidFill>
              </a:rPr>
              <a:t>Hubris</a:t>
            </a:r>
            <a:r>
              <a:rPr lang="en-US" sz="2000" dirty="0">
                <a:solidFill>
                  <a:schemeClr val="bg1"/>
                </a:solidFill>
              </a:rPr>
              <a:t> is excessive </a:t>
            </a:r>
            <a:r>
              <a:rPr lang="en-US" sz="2000" dirty="0">
                <a:solidFill>
                  <a:schemeClr val="tx2"/>
                </a:solidFill>
              </a:rPr>
              <a:t>pride or self-confidence </a:t>
            </a:r>
            <a:r>
              <a:rPr lang="en-US" sz="2000" dirty="0">
                <a:solidFill>
                  <a:schemeClr val="bg1"/>
                </a:solidFill>
              </a:rPr>
              <a:t>that is usually associated with </a:t>
            </a:r>
            <a:r>
              <a:rPr lang="en-US" sz="2000" dirty="0">
                <a:solidFill>
                  <a:schemeClr val="tx2"/>
                </a:solidFill>
              </a:rPr>
              <a:t>challenging the gods.</a:t>
            </a:r>
          </a:p>
          <a:p>
            <a:pPr marL="342900" lvl="0" indent="-342900">
              <a:buAutoNum type="arabicPeriod"/>
            </a:pPr>
            <a:endParaRPr lang="en-US" sz="2000" dirty="0">
              <a:solidFill>
                <a:schemeClr val="tx2"/>
              </a:solidFill>
            </a:endParaRPr>
          </a:p>
          <a:p>
            <a:pPr marL="342900" lvl="0" indent="-342900">
              <a:buAutoNum type="arabicPeriod"/>
            </a:pPr>
            <a:r>
              <a:rPr lang="en-US" sz="2000" dirty="0">
                <a:solidFill>
                  <a:schemeClr val="bg1"/>
                </a:solidFill>
              </a:rPr>
              <a:t>Two </a:t>
            </a:r>
            <a:r>
              <a:rPr lang="en-US" sz="2000" dirty="0">
                <a:solidFill>
                  <a:srgbClr val="00B0F0"/>
                </a:solidFill>
              </a:rPr>
              <a:t>nature myths </a:t>
            </a:r>
            <a:r>
              <a:rPr lang="en-US" sz="2000" dirty="0">
                <a:solidFill>
                  <a:schemeClr val="bg1"/>
                </a:solidFill>
              </a:rPr>
              <a:t>are the stories of </a:t>
            </a:r>
            <a:r>
              <a:rPr lang="en-US" sz="2000" dirty="0" err="1">
                <a:solidFill>
                  <a:schemeClr val="bg1"/>
                </a:solidFill>
              </a:rPr>
              <a:t>Promethius</a:t>
            </a:r>
            <a:r>
              <a:rPr lang="en-US" sz="2000" dirty="0">
                <a:solidFill>
                  <a:schemeClr val="bg1"/>
                </a:solidFill>
              </a:rPr>
              <a:t> and Pandora.</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rgbClr val="00B0F0"/>
                </a:solidFill>
              </a:rPr>
              <a:t>Nymphs</a:t>
            </a:r>
            <a:r>
              <a:rPr lang="en-US" sz="2000" dirty="0">
                <a:solidFill>
                  <a:schemeClr val="bg1"/>
                </a:solidFill>
              </a:rPr>
              <a:t> are young </a:t>
            </a:r>
            <a:r>
              <a:rPr lang="en-US" sz="2000" dirty="0">
                <a:solidFill>
                  <a:schemeClr val="tx2"/>
                </a:solidFill>
              </a:rPr>
              <a:t>female gods </a:t>
            </a:r>
            <a:r>
              <a:rPr lang="en-US" sz="2000" dirty="0">
                <a:solidFill>
                  <a:schemeClr val="bg1"/>
                </a:solidFill>
              </a:rPr>
              <a:t>associated with controlling or influencing </a:t>
            </a:r>
            <a:r>
              <a:rPr lang="en-US" sz="2000" dirty="0">
                <a:solidFill>
                  <a:schemeClr val="tx2"/>
                </a:solidFill>
              </a:rPr>
              <a:t>nature</a:t>
            </a:r>
            <a:r>
              <a:rPr lang="en-US" sz="2000" dirty="0">
                <a:solidFill>
                  <a:schemeClr val="bg1"/>
                </a:solidFill>
              </a:rPr>
              <a:t>.</a:t>
            </a:r>
          </a:p>
          <a:p>
            <a:pPr marL="342900" lvl="0" indent="-342900">
              <a:buAutoNum type="arabicPeriod"/>
            </a:pPr>
            <a:endParaRPr lang="en-US" sz="2000" dirty="0">
              <a:solidFill>
                <a:schemeClr val="bg1"/>
              </a:solidFill>
            </a:endParaRPr>
          </a:p>
          <a:p>
            <a:pPr marL="342900" lvl="0" indent="-342900">
              <a:buAutoNum type="arabicPeriod"/>
            </a:pPr>
            <a:r>
              <a:rPr lang="en-US" sz="2000" dirty="0">
                <a:solidFill>
                  <a:srgbClr val="00B0F0"/>
                </a:solidFill>
              </a:rPr>
              <a:t>Hades</a:t>
            </a:r>
            <a:r>
              <a:rPr lang="en-US" sz="2000" dirty="0">
                <a:solidFill>
                  <a:schemeClr val="bg1"/>
                </a:solidFill>
              </a:rPr>
              <a:t> </a:t>
            </a:r>
            <a:r>
              <a:rPr lang="en-US" sz="2000" dirty="0">
                <a:solidFill>
                  <a:schemeClr val="tx2"/>
                </a:solidFill>
              </a:rPr>
              <a:t>torments</a:t>
            </a:r>
            <a:r>
              <a:rPr lang="en-US" sz="2000" dirty="0">
                <a:solidFill>
                  <a:schemeClr val="bg1"/>
                </a:solidFill>
              </a:rPr>
              <a:t> others in the underworld.</a:t>
            </a:r>
          </a:p>
        </p:txBody>
      </p:sp>
      <p:sp>
        <p:nvSpPr>
          <p:cNvPr id="4" name="Rectangle 3">
            <a:extLst>
              <a:ext uri="{FF2B5EF4-FFF2-40B4-BE49-F238E27FC236}">
                <a16:creationId xmlns:a16="http://schemas.microsoft.com/office/drawing/2014/main" id="{053AC83A-9E77-4E99-B55C-B5E976C403F1}"/>
              </a:ext>
            </a:extLst>
          </p:cNvPr>
          <p:cNvSpPr/>
          <p:nvPr/>
        </p:nvSpPr>
        <p:spPr>
          <a:xfrm>
            <a:off x="6249347" y="6107652"/>
            <a:ext cx="2483372" cy="400110"/>
          </a:xfrm>
          <a:prstGeom prst="rect">
            <a:avLst/>
          </a:prstGeom>
        </p:spPr>
        <p:txBody>
          <a:bodyPr wrap="none">
            <a:spAutoFit/>
          </a:bodyPr>
          <a:lstStyle/>
          <a:p>
            <a:pPr lvl="0" algn="r"/>
            <a:r>
              <a:rPr lang="en-US" sz="2000" dirty="0">
                <a:solidFill>
                  <a:srgbClr val="FFDD00"/>
                </a:solidFill>
              </a:rPr>
              <a:t>Self-score: ______ /6</a:t>
            </a:r>
          </a:p>
        </p:txBody>
      </p:sp>
    </p:spTree>
    <p:extLst>
      <p:ext uri="{BB962C8B-B14F-4D97-AF65-F5344CB8AC3E}">
        <p14:creationId xmlns:p14="http://schemas.microsoft.com/office/powerpoint/2010/main" val="45690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22</a:t>
            </a:r>
          </a:p>
        </p:txBody>
      </p:sp>
      <p:sp>
        <p:nvSpPr>
          <p:cNvPr id="3" name="TextBox 2">
            <a:extLst>
              <a:ext uri="{FF2B5EF4-FFF2-40B4-BE49-F238E27FC236}">
                <a16:creationId xmlns:a16="http://schemas.microsoft.com/office/drawing/2014/main" id="{00613E7B-F47E-4E01-ABFE-D8A55D67CFE2}"/>
              </a:ext>
            </a:extLst>
          </p:cNvPr>
          <p:cNvSpPr txBox="1"/>
          <p:nvPr/>
        </p:nvSpPr>
        <p:spPr>
          <a:xfrm>
            <a:off x="0" y="1690062"/>
            <a:ext cx="9081198" cy="3477875"/>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Which </a:t>
            </a:r>
            <a:r>
              <a:rPr lang="en-US" sz="2000" dirty="0">
                <a:solidFill>
                  <a:srgbClr val="00B0F0"/>
                </a:solidFill>
              </a:rPr>
              <a:t>god</a:t>
            </a:r>
            <a:r>
              <a:rPr lang="en-US" sz="2000" b="1" dirty="0">
                <a:solidFill>
                  <a:schemeClr val="bg1"/>
                </a:solidFill>
              </a:rPr>
              <a:t> </a:t>
            </a:r>
            <a:r>
              <a:rPr lang="en-US" sz="2000" dirty="0">
                <a:solidFill>
                  <a:schemeClr val="bg1"/>
                </a:solidFill>
              </a:rPr>
              <a:t>or </a:t>
            </a:r>
            <a:r>
              <a:rPr lang="en-US" sz="2000" dirty="0">
                <a:solidFill>
                  <a:srgbClr val="00B0F0"/>
                </a:solidFill>
              </a:rPr>
              <a:t>goddess</a:t>
            </a:r>
            <a:r>
              <a:rPr lang="en-US" sz="2000" b="1" dirty="0">
                <a:solidFill>
                  <a:schemeClr val="bg1"/>
                </a:solidFill>
              </a:rPr>
              <a:t> </a:t>
            </a:r>
            <a:r>
              <a:rPr lang="en-US" sz="2000" dirty="0">
                <a:solidFill>
                  <a:schemeClr val="bg1"/>
                </a:solidFill>
              </a:rPr>
              <a:t>was known for hunting?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How is Orpheus </a:t>
            </a:r>
            <a:r>
              <a:rPr lang="en-US" sz="2000" dirty="0">
                <a:solidFill>
                  <a:schemeClr val="tx2"/>
                </a:solidFill>
              </a:rPr>
              <a:t>tormented</a:t>
            </a:r>
            <a:r>
              <a:rPr lang="en-US" sz="2000" dirty="0">
                <a:solidFill>
                  <a:schemeClr val="bg1"/>
                </a:solidFill>
              </a:rPr>
              <a:t> at the end of his myth? </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a:t>
            </a:r>
            <a:r>
              <a:rPr lang="en-US" sz="2000" dirty="0">
                <a:solidFill>
                  <a:srgbClr val="00B0F0"/>
                </a:solidFill>
              </a:rPr>
              <a:t>hamartia</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Name two </a:t>
            </a:r>
            <a:r>
              <a:rPr lang="en-US" sz="2000" dirty="0">
                <a:solidFill>
                  <a:srgbClr val="00B0F0"/>
                </a:solidFill>
              </a:rPr>
              <a:t>hero</a:t>
            </a:r>
            <a:r>
              <a:rPr lang="en-US" sz="2000" b="1" dirty="0">
                <a:solidFill>
                  <a:schemeClr val="bg1"/>
                </a:solidFill>
              </a:rPr>
              <a:t> </a:t>
            </a:r>
            <a:r>
              <a:rPr lang="en-US" sz="2000" dirty="0">
                <a:solidFill>
                  <a:srgbClr val="00B0F0"/>
                </a:solidFill>
              </a:rPr>
              <a:t>myths</a:t>
            </a:r>
            <a:r>
              <a:rPr lang="en-US" sz="2000" b="1" dirty="0">
                <a:solidFill>
                  <a:schemeClr val="bg1"/>
                </a:solidFill>
              </a:rPr>
              <a:t>.</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an</a:t>
            </a:r>
            <a:r>
              <a:rPr lang="en-US" sz="2000" b="1" dirty="0">
                <a:solidFill>
                  <a:schemeClr val="bg1"/>
                </a:solidFill>
              </a:rPr>
              <a:t> </a:t>
            </a:r>
            <a:r>
              <a:rPr lang="en-US" sz="2000" dirty="0">
                <a:solidFill>
                  <a:srgbClr val="00B0F0"/>
                </a:solidFill>
              </a:rPr>
              <a:t>oracle</a:t>
            </a:r>
            <a:r>
              <a:rPr lang="en-US" sz="2000" dirty="0">
                <a:solidFill>
                  <a:schemeClr val="bg1"/>
                </a:solidFill>
              </a:rPr>
              <a:t>?</a:t>
            </a:r>
            <a:r>
              <a:rPr lang="en-US" sz="2000" b="1" dirty="0">
                <a:solidFill>
                  <a:schemeClr val="bg1"/>
                </a:solidFill>
              </a:rPr>
              <a:t> </a:t>
            </a:r>
            <a:endParaRPr lang="en-US" sz="2000" dirty="0">
              <a:solidFill>
                <a:schemeClr val="bg1"/>
              </a:solidFill>
            </a:endParaRP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Name one </a:t>
            </a:r>
            <a:r>
              <a:rPr lang="en-US" sz="2000" dirty="0">
                <a:solidFill>
                  <a:srgbClr val="00B0F0"/>
                </a:solidFill>
              </a:rPr>
              <a:t>prophecy</a:t>
            </a:r>
            <a:r>
              <a:rPr lang="en-US" sz="2000" b="1" dirty="0">
                <a:solidFill>
                  <a:schemeClr val="bg1"/>
                </a:solidFill>
              </a:rPr>
              <a:t> </a:t>
            </a:r>
            <a:r>
              <a:rPr lang="en-US" sz="2000" dirty="0">
                <a:solidFill>
                  <a:schemeClr val="bg1"/>
                </a:solidFill>
              </a:rPr>
              <a:t>and explain what the </a:t>
            </a:r>
            <a:r>
              <a:rPr lang="en-US" sz="2000" dirty="0">
                <a:solidFill>
                  <a:srgbClr val="00B0F0"/>
                </a:solidFill>
              </a:rPr>
              <a:t>prophecy</a:t>
            </a:r>
            <a:r>
              <a:rPr lang="en-US" sz="2000" b="1" dirty="0">
                <a:solidFill>
                  <a:schemeClr val="bg1"/>
                </a:solidFill>
              </a:rPr>
              <a:t> </a:t>
            </a:r>
            <a:r>
              <a:rPr lang="en-US" sz="2000" dirty="0">
                <a:solidFill>
                  <a:schemeClr val="bg1"/>
                </a:solidFill>
              </a:rPr>
              <a:t>was. </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054867" y="2538094"/>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200092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22</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3785652"/>
          </a:xfrm>
          <a:prstGeom prst="rect">
            <a:avLst/>
          </a:prstGeom>
          <a:noFill/>
        </p:spPr>
        <p:txBody>
          <a:bodyPr wrap="square" rtlCol="0">
            <a:spAutoFit/>
          </a:bodyPr>
          <a:lstStyle/>
          <a:p>
            <a:pPr marL="457200" lvl="0" indent="-457200">
              <a:buFont typeface="+mj-lt"/>
              <a:buAutoNum type="arabicPeriod"/>
            </a:pPr>
            <a:r>
              <a:rPr lang="en-US" sz="2000" dirty="0">
                <a:solidFill>
                  <a:srgbClr val="00B0F0"/>
                </a:solidFill>
              </a:rPr>
              <a:t>Artemis </a:t>
            </a:r>
            <a:r>
              <a:rPr lang="en-US" sz="2000" dirty="0">
                <a:solidFill>
                  <a:schemeClr val="bg1"/>
                </a:solidFill>
              </a:rPr>
              <a:t>is known for hunting.</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srgbClr val="00B0F0"/>
                </a:solidFill>
              </a:rPr>
              <a:t>Orpheus </a:t>
            </a:r>
            <a:r>
              <a:rPr lang="en-US" sz="2000" dirty="0">
                <a:solidFill>
                  <a:schemeClr val="bg1"/>
                </a:solidFill>
              </a:rPr>
              <a:t>is</a:t>
            </a:r>
            <a:r>
              <a:rPr lang="en-US" sz="2000" dirty="0">
                <a:solidFill>
                  <a:srgbClr val="00B0F0"/>
                </a:solidFill>
              </a:rPr>
              <a:t> </a:t>
            </a:r>
            <a:r>
              <a:rPr lang="en-US" sz="2000" dirty="0">
                <a:solidFill>
                  <a:schemeClr val="tx2"/>
                </a:solidFill>
              </a:rPr>
              <a:t>tormented</a:t>
            </a:r>
            <a:r>
              <a:rPr lang="en-US" sz="2000" dirty="0">
                <a:solidFill>
                  <a:srgbClr val="00B0F0"/>
                </a:solidFill>
              </a:rPr>
              <a:t> </a:t>
            </a:r>
            <a:r>
              <a:rPr lang="en-US" sz="2000" dirty="0">
                <a:solidFill>
                  <a:schemeClr val="bg1"/>
                </a:solidFill>
              </a:rPr>
              <a:t>by </a:t>
            </a:r>
            <a:r>
              <a:rPr lang="en-US" sz="2000" dirty="0">
                <a:solidFill>
                  <a:schemeClr val="tx2"/>
                </a:solidFill>
              </a:rPr>
              <a:t>not being able to look at Eurydice.</a:t>
            </a:r>
          </a:p>
          <a:p>
            <a:pPr marL="457200" lvl="0" indent="-457200">
              <a:buFont typeface="+mj-lt"/>
              <a:buAutoNum type="arabicPeriod"/>
            </a:pPr>
            <a:endParaRPr lang="en-US" sz="2000" dirty="0">
              <a:solidFill>
                <a:prstClr val="white"/>
              </a:solidFill>
            </a:endParaRPr>
          </a:p>
          <a:p>
            <a:pPr marL="457200" indent="-457200">
              <a:buFont typeface="+mj-lt"/>
              <a:buAutoNum type="arabicPeriod"/>
            </a:pPr>
            <a:r>
              <a:rPr lang="en-US" sz="2000" dirty="0">
                <a:solidFill>
                  <a:srgbClr val="00B0F0"/>
                </a:solidFill>
              </a:rPr>
              <a:t>Hamartia</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 is a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fatal flaw </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that leads to the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downfall</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 of the hero(</a:t>
            </a:r>
            <a:r>
              <a:rPr lang="en-US" sz="2000" dirty="0" err="1">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ine</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a:t>
            </a:r>
          </a:p>
          <a:p>
            <a:pPr marL="45720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schemeClr val="bg1"/>
                </a:solidFill>
              </a:rPr>
              <a:t>Two </a:t>
            </a:r>
            <a:r>
              <a:rPr lang="en-US" sz="2000" dirty="0">
                <a:solidFill>
                  <a:srgbClr val="00B0F0"/>
                </a:solidFill>
              </a:rPr>
              <a:t>hero myths</a:t>
            </a:r>
            <a:r>
              <a:rPr lang="en-US" sz="2000" b="1" dirty="0">
                <a:solidFill>
                  <a:prstClr val="white"/>
                </a:solidFill>
              </a:rPr>
              <a:t> </a:t>
            </a:r>
            <a:r>
              <a:rPr lang="en-US" sz="2000" dirty="0">
                <a:solidFill>
                  <a:prstClr val="white"/>
                </a:solidFill>
                <a:latin typeface="Franklin Gothic Book" panose="020B0503020102020204" pitchFamily="34" charset="0"/>
                <a:ea typeface="Calibri" panose="020F0502020204030204" pitchFamily="34" charset="0"/>
                <a:cs typeface="Times New Roman" panose="02020603050405020304" pitchFamily="18" charset="0"/>
              </a:rPr>
              <a:t>are </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the stories of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Perseus </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and</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 Daedalus</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t>
            </a:r>
            <a:endParaRPr lang="en-US" sz="2000" dirty="0">
              <a:solidFill>
                <a:schemeClr val="bg1"/>
              </a:solidFill>
            </a:endParaRP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An  </a:t>
            </a:r>
            <a:r>
              <a:rPr lang="en-US" sz="2000" dirty="0">
                <a:solidFill>
                  <a:srgbClr val="00B0F0"/>
                </a:solidFill>
              </a:rPr>
              <a:t>oracle</a:t>
            </a:r>
            <a:r>
              <a:rPr lang="en-US" sz="2000" dirty="0">
                <a:solidFill>
                  <a:prstClr val="white"/>
                </a:solidFill>
              </a:rPr>
              <a:t> is a person believed to speak for the gods and to be able to answer questions about the future.</a:t>
            </a:r>
          </a:p>
          <a:p>
            <a:pPr marL="457200" lvl="0" indent="-457200">
              <a:buFont typeface="+mj-lt"/>
              <a:buAutoNum type="arabicPeriod"/>
            </a:pPr>
            <a:endParaRPr lang="en-US" sz="2000" dirty="0">
              <a:solidFill>
                <a:prstClr val="white"/>
              </a:solidFill>
            </a:endParaRPr>
          </a:p>
          <a:p>
            <a:pPr marL="457200" lvl="0" indent="-457200">
              <a:buFont typeface="+mj-lt"/>
              <a:buAutoNum type="arabicPeriod"/>
            </a:pPr>
            <a:r>
              <a:rPr lang="en-US" sz="2000" dirty="0">
                <a:solidFill>
                  <a:prstClr val="white"/>
                </a:solidFill>
              </a:rPr>
              <a:t>One prophesy is &lt;</a:t>
            </a:r>
            <a:r>
              <a:rPr lang="en-US" sz="2000" dirty="0">
                <a:solidFill>
                  <a:srgbClr val="FF0000"/>
                </a:solidFill>
              </a:rPr>
              <a:t>insert answer here</a:t>
            </a:r>
            <a:r>
              <a:rPr lang="en-US" sz="2000" dirty="0">
                <a:solidFill>
                  <a:prstClr val="white"/>
                </a:solidFill>
              </a:rPr>
              <a:t>&gt; which said that &lt;</a:t>
            </a:r>
            <a:r>
              <a:rPr lang="en-US" sz="2000" dirty="0">
                <a:solidFill>
                  <a:srgbClr val="FF0000"/>
                </a:solidFill>
              </a:rPr>
              <a:t>insert answer here</a:t>
            </a:r>
            <a:r>
              <a:rPr lang="en-US" sz="2000" dirty="0">
                <a:solidFill>
                  <a:prstClr val="white"/>
                </a:solidFill>
              </a:rPr>
              <a:t>&gt;.</a:t>
            </a:r>
            <a:endParaRPr lang="en-US" sz="2000" dirty="0">
              <a:solidFill>
                <a:schemeClr val="bg1"/>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303888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4</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491609"/>
            <a:ext cx="8938009" cy="5955476"/>
          </a:xfrm>
          <a:prstGeom prst="rect">
            <a:avLst/>
          </a:prstGeom>
          <a:noFill/>
        </p:spPr>
        <p:txBody>
          <a:bodyPr wrap="square" rtlCol="0">
            <a:spAutoFit/>
          </a:bodyPr>
          <a:lstStyle/>
          <a:p>
            <a:pPr marL="457200" lvl="0" indent="-457200">
              <a:buFont typeface="+mj-lt"/>
              <a:buAutoNum type="arabicPeriod"/>
            </a:pPr>
            <a:r>
              <a:rPr lang="en-US" sz="1900" dirty="0">
                <a:solidFill>
                  <a:schemeClr val="bg1"/>
                </a:solidFill>
              </a:rPr>
              <a:t>What was </a:t>
            </a:r>
            <a:r>
              <a:rPr lang="en-US" sz="1900" dirty="0">
                <a:solidFill>
                  <a:srgbClr val="00B0F0"/>
                </a:solidFill>
              </a:rPr>
              <a:t>Zeus</a:t>
            </a:r>
            <a:r>
              <a:rPr lang="en-US" sz="1900" dirty="0">
                <a:solidFill>
                  <a:schemeClr val="bg1"/>
                </a:solidFill>
              </a:rPr>
              <a:t> best known for?   </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 What is</a:t>
            </a:r>
            <a:r>
              <a:rPr lang="en-US" sz="1900" b="1" dirty="0">
                <a:solidFill>
                  <a:schemeClr val="bg1"/>
                </a:solidFill>
              </a:rPr>
              <a:t> </a:t>
            </a:r>
            <a:r>
              <a:rPr lang="en-US" sz="1900" dirty="0">
                <a:solidFill>
                  <a:schemeClr val="bg1"/>
                </a:solidFill>
              </a:rPr>
              <a:t>a </a:t>
            </a:r>
            <a:r>
              <a:rPr lang="en-US" sz="1900" dirty="0">
                <a:solidFill>
                  <a:srgbClr val="00B0F0"/>
                </a:solidFill>
              </a:rPr>
              <a:t>prophecy</a:t>
            </a:r>
            <a:r>
              <a:rPr lang="en-US" sz="1900" dirty="0">
                <a:solidFill>
                  <a:schemeClr val="bg1"/>
                </a:solidFill>
              </a:rPr>
              <a:t>?  </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 What is a </a:t>
            </a:r>
            <a:r>
              <a:rPr lang="en-US" sz="1900" dirty="0">
                <a:solidFill>
                  <a:srgbClr val="00B0F0"/>
                </a:solidFill>
              </a:rPr>
              <a:t>nature</a:t>
            </a:r>
            <a:r>
              <a:rPr lang="en-US" sz="1900" b="1" dirty="0">
                <a:solidFill>
                  <a:schemeClr val="bg1"/>
                </a:solidFill>
              </a:rPr>
              <a:t> </a:t>
            </a:r>
            <a:r>
              <a:rPr lang="en-US" sz="1900" dirty="0">
                <a:solidFill>
                  <a:srgbClr val="00B0F0"/>
                </a:solidFill>
              </a:rPr>
              <a:t>myth</a:t>
            </a:r>
            <a:r>
              <a:rPr lang="en-US" sz="1900" dirty="0">
                <a:solidFill>
                  <a:schemeClr val="bg1"/>
                </a:solidFill>
              </a:rPr>
              <a:t>?</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What is an </a:t>
            </a:r>
            <a:r>
              <a:rPr lang="en-US" sz="1900" dirty="0">
                <a:solidFill>
                  <a:srgbClr val="00B0F0"/>
                </a:solidFill>
              </a:rPr>
              <a:t>origin</a:t>
            </a:r>
            <a:r>
              <a:rPr lang="en-US" sz="1900" b="1" dirty="0">
                <a:solidFill>
                  <a:schemeClr val="bg1"/>
                </a:solidFill>
              </a:rPr>
              <a:t> </a:t>
            </a:r>
            <a:r>
              <a:rPr lang="en-US" sz="1900" dirty="0">
                <a:solidFill>
                  <a:srgbClr val="00B0F0"/>
                </a:solidFill>
              </a:rPr>
              <a:t>myth</a:t>
            </a:r>
            <a:r>
              <a:rPr lang="en-US" sz="1900" dirty="0">
                <a:solidFill>
                  <a:schemeClr val="bg1"/>
                </a:solidFill>
              </a:rPr>
              <a:t>?</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b="1" dirty="0">
                <a:solidFill>
                  <a:schemeClr val="bg1"/>
                </a:solidFill>
              </a:rPr>
              <a:t> </a:t>
            </a:r>
            <a:r>
              <a:rPr lang="en-US" sz="1900" dirty="0">
                <a:solidFill>
                  <a:schemeClr val="bg1"/>
                </a:solidFill>
              </a:rPr>
              <a:t>Who is</a:t>
            </a:r>
            <a:r>
              <a:rPr lang="en-US" sz="1900" b="1" dirty="0">
                <a:solidFill>
                  <a:schemeClr val="bg1"/>
                </a:solidFill>
              </a:rPr>
              <a:t> </a:t>
            </a:r>
            <a:r>
              <a:rPr lang="en-US" sz="1900" dirty="0">
                <a:solidFill>
                  <a:srgbClr val="00B0F0"/>
                </a:solidFill>
              </a:rPr>
              <a:t>Poseidon</a:t>
            </a:r>
            <a:r>
              <a:rPr lang="en-US" sz="1900" dirty="0">
                <a:solidFill>
                  <a:schemeClr val="bg1"/>
                </a:solidFill>
              </a:rPr>
              <a:t>?</a:t>
            </a:r>
            <a:r>
              <a:rPr lang="en-US" sz="1900" b="1" dirty="0">
                <a:solidFill>
                  <a:schemeClr val="bg1"/>
                </a:solidFill>
              </a:rPr>
              <a:t> </a:t>
            </a:r>
            <a:endParaRPr lang="en-US" sz="1900" dirty="0">
              <a:solidFill>
                <a:schemeClr val="bg1"/>
              </a:solidFill>
            </a:endParaRP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 Who is </a:t>
            </a:r>
            <a:r>
              <a:rPr lang="en-US" sz="1900" dirty="0">
                <a:solidFill>
                  <a:srgbClr val="00B0F0"/>
                </a:solidFill>
              </a:rPr>
              <a:t>Zeus</a:t>
            </a:r>
            <a:r>
              <a:rPr lang="en-US" sz="1900" dirty="0">
                <a:solidFill>
                  <a:schemeClr val="bg1"/>
                </a:solidFill>
              </a:rPr>
              <a:t> and </a:t>
            </a:r>
            <a:r>
              <a:rPr lang="en-US" sz="1900" dirty="0">
                <a:solidFill>
                  <a:srgbClr val="00B0F0"/>
                </a:solidFill>
              </a:rPr>
              <a:t>Poseidon’s</a:t>
            </a:r>
            <a:r>
              <a:rPr lang="en-US" sz="1900" dirty="0">
                <a:solidFill>
                  <a:schemeClr val="bg1"/>
                </a:solidFill>
              </a:rPr>
              <a:t> brother? </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 What was the role of the </a:t>
            </a:r>
            <a:r>
              <a:rPr lang="en-US" sz="1900" dirty="0">
                <a:solidFill>
                  <a:srgbClr val="00B0F0"/>
                </a:solidFill>
              </a:rPr>
              <a:t>oracle</a:t>
            </a:r>
            <a:r>
              <a:rPr lang="en-US" sz="1900" dirty="0">
                <a:solidFill>
                  <a:schemeClr val="bg1"/>
                </a:solidFill>
              </a:rPr>
              <a:t>?  </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 What is </a:t>
            </a:r>
            <a:r>
              <a:rPr lang="en-US" sz="1900" dirty="0">
                <a:solidFill>
                  <a:schemeClr val="tx2"/>
                </a:solidFill>
              </a:rPr>
              <a:t>virtue</a:t>
            </a:r>
            <a:r>
              <a:rPr lang="en-US" sz="1900" dirty="0">
                <a:solidFill>
                  <a:schemeClr val="bg1"/>
                </a:solidFill>
              </a:rPr>
              <a:t>?   </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 What would it mean to suffer the </a:t>
            </a:r>
            <a:r>
              <a:rPr lang="en-US" sz="1900" dirty="0">
                <a:solidFill>
                  <a:schemeClr val="tx2"/>
                </a:solidFill>
              </a:rPr>
              <a:t>wrath</a:t>
            </a:r>
            <a:r>
              <a:rPr lang="en-US" sz="1900" dirty="0">
                <a:solidFill>
                  <a:schemeClr val="bg1"/>
                </a:solidFill>
              </a:rPr>
              <a:t> of the gods? </a:t>
            </a:r>
          </a:p>
          <a:p>
            <a:pPr marL="457200" indent="-457200">
              <a:buFont typeface="+mj-lt"/>
              <a:buAutoNum type="arabicPeriod"/>
            </a:pPr>
            <a:endParaRPr lang="en-US" sz="1900" dirty="0">
              <a:solidFill>
                <a:schemeClr val="bg1"/>
              </a:solidFill>
            </a:endParaRPr>
          </a:p>
          <a:p>
            <a:pPr marL="457200" indent="-457200">
              <a:buFont typeface="+mj-lt"/>
              <a:buAutoNum type="arabicPeriod"/>
            </a:pPr>
            <a:r>
              <a:rPr lang="en-US" sz="1900" dirty="0">
                <a:solidFill>
                  <a:schemeClr val="bg1"/>
                </a:solidFill>
              </a:rPr>
              <a:t> Who was the </a:t>
            </a:r>
            <a:r>
              <a:rPr lang="en-US" sz="1900" dirty="0">
                <a:solidFill>
                  <a:srgbClr val="00B0F0"/>
                </a:solidFill>
              </a:rPr>
              <a:t>goddess of the harvest</a:t>
            </a:r>
            <a:r>
              <a:rPr lang="en-US" sz="1900" dirty="0">
                <a:solidFill>
                  <a:schemeClr val="bg1"/>
                </a:solidFill>
              </a:rPr>
              <a:t>?</a:t>
            </a:r>
          </a:p>
          <a:p>
            <a:r>
              <a:rPr lang="en-US" sz="2000" dirty="0">
                <a:solidFill>
                  <a:schemeClr val="bg1"/>
                </a:solidFill>
              </a:rPr>
              <a:t>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5541144" y="1649067"/>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10217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28800" y="0"/>
            <a:ext cx="5655330" cy="821719"/>
          </a:xfrm>
          <a:noFill/>
        </p:spPr>
        <p:txBody>
          <a:bodyPr>
            <a:normAutofit/>
          </a:bodyPr>
          <a:lstStyle/>
          <a:p>
            <a:pPr algn="ctr" eaLnBrk="1" hangingPunct="1"/>
            <a:r>
              <a:rPr lang="en-US" sz="2700" dirty="0">
                <a:solidFill>
                  <a:schemeClr val="tx2"/>
                </a:solidFill>
              </a:rPr>
              <a:t>Retrieval Practice Answers: Lesson 4</a:t>
            </a: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1032125"/>
            <a:ext cx="8938009" cy="5224507"/>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 </a:t>
            </a:r>
            <a:r>
              <a:rPr lang="en-US" sz="2000" dirty="0">
                <a:solidFill>
                  <a:srgbClr val="00B0F0"/>
                </a:solidFill>
              </a:rPr>
              <a:t>Zeus </a:t>
            </a:r>
            <a:r>
              <a:rPr lang="en-US" sz="2000" dirty="0">
                <a:solidFill>
                  <a:schemeClr val="bg1"/>
                </a:solidFill>
              </a:rPr>
              <a:t>is best known for </a:t>
            </a:r>
            <a:r>
              <a:rPr lang="en-US" sz="2000" dirty="0">
                <a:solidFill>
                  <a:schemeClr val="tx2"/>
                </a:solidFill>
              </a:rPr>
              <a:t>being the King of the Gods.</a:t>
            </a:r>
            <a:endParaRPr lang="en-US" sz="2000" dirty="0">
              <a:solidFill>
                <a:schemeClr val="bg1"/>
              </a:solidFill>
            </a:endParaRP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 A</a:t>
            </a:r>
            <a:r>
              <a:rPr lang="en-US" sz="2000" dirty="0">
                <a:solidFill>
                  <a:srgbClr val="00B0F0"/>
                </a:solidFill>
              </a:rPr>
              <a:t> prophesy </a:t>
            </a:r>
            <a:r>
              <a:rPr lang="en-US" sz="2000" dirty="0">
                <a:solidFill>
                  <a:schemeClr val="bg1"/>
                </a:solidFill>
              </a:rPr>
              <a:t>is a </a:t>
            </a:r>
            <a:r>
              <a:rPr lang="en-US" sz="2000" dirty="0">
                <a:solidFill>
                  <a:schemeClr val="tx2"/>
                </a:solidFill>
              </a:rPr>
              <a:t>prediction</a:t>
            </a:r>
            <a:r>
              <a:rPr lang="en-US" sz="2000" dirty="0">
                <a:solidFill>
                  <a:schemeClr val="bg1"/>
                </a:solidFill>
              </a:rPr>
              <a:t> about what will happen </a:t>
            </a:r>
            <a:r>
              <a:rPr lang="en-US" sz="2000" dirty="0">
                <a:solidFill>
                  <a:schemeClr val="tx2"/>
                </a:solidFill>
              </a:rPr>
              <a:t>in the future.</a:t>
            </a: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 A </a:t>
            </a:r>
            <a:r>
              <a:rPr lang="en-US" sz="2000" dirty="0">
                <a:solidFill>
                  <a:srgbClr val="00B0F0"/>
                </a:solidFill>
              </a:rPr>
              <a:t>nature myth </a:t>
            </a:r>
            <a:r>
              <a:rPr lang="en-US" sz="2000" dirty="0">
                <a:solidFill>
                  <a:schemeClr val="bg1"/>
                </a:solidFill>
              </a:rPr>
              <a:t>is a myth that describes how </a:t>
            </a:r>
            <a:r>
              <a:rPr lang="en-US" sz="2000" dirty="0">
                <a:solidFill>
                  <a:schemeClr val="tx2"/>
                </a:solidFill>
              </a:rPr>
              <a:t>parts of nature came to be.</a:t>
            </a:r>
          </a:p>
          <a:p>
            <a:pPr marL="457200" indent="-457200">
              <a:buFont typeface="+mj-lt"/>
              <a:buAutoNum type="arabicPeriod"/>
            </a:pPr>
            <a:endParaRPr lang="en-US" sz="2000" dirty="0">
              <a:solidFill>
                <a:schemeClr val="tx2"/>
              </a:solidFill>
            </a:endParaRPr>
          </a:p>
          <a:p>
            <a:pPr marL="457200" indent="-457200">
              <a:buFont typeface="+mj-lt"/>
              <a:buAutoNum type="arabicPeriod"/>
            </a:pPr>
            <a:r>
              <a:rPr lang="en-US" sz="2000" dirty="0">
                <a:solidFill>
                  <a:schemeClr val="bg1"/>
                </a:solidFill>
              </a:rPr>
              <a:t> An</a:t>
            </a:r>
            <a:r>
              <a:rPr lang="en-US" sz="2000" dirty="0">
                <a:solidFill>
                  <a:srgbClr val="00B0F0"/>
                </a:solidFill>
              </a:rPr>
              <a:t> origin myth </a:t>
            </a:r>
            <a:r>
              <a:rPr lang="en-US" sz="2000" dirty="0">
                <a:solidFill>
                  <a:schemeClr val="bg1"/>
                </a:solidFill>
              </a:rPr>
              <a:t>describes how things like the </a:t>
            </a:r>
            <a:r>
              <a:rPr lang="en-US" sz="2000" dirty="0">
                <a:solidFill>
                  <a:schemeClr val="tx2"/>
                </a:solidFill>
              </a:rPr>
              <a:t>universe, the gods, and all life were created.</a:t>
            </a:r>
          </a:p>
          <a:p>
            <a:pPr marL="457200" indent="-457200">
              <a:buFont typeface="+mj-lt"/>
              <a:buAutoNum type="arabicPeriod"/>
            </a:pPr>
            <a:endParaRPr lang="en-US" sz="2000" dirty="0">
              <a:solidFill>
                <a:schemeClr val="tx2">
                  <a:lumMod val="60000"/>
                  <a:lumOff val="40000"/>
                </a:schemeClr>
              </a:solidFill>
            </a:endParaRPr>
          </a:p>
          <a:p>
            <a:pPr marL="457200" indent="-457200">
              <a:buFont typeface="+mj-lt"/>
              <a:buAutoNum type="arabicPeriod"/>
            </a:pPr>
            <a:r>
              <a:rPr lang="en-US" sz="2000" dirty="0">
                <a:solidFill>
                  <a:schemeClr val="bg1"/>
                </a:solidFill>
              </a:rPr>
              <a:t> </a:t>
            </a:r>
            <a:r>
              <a:rPr lang="en-US" sz="2000" dirty="0">
                <a:solidFill>
                  <a:srgbClr val="00B0F0"/>
                </a:solidFill>
              </a:rPr>
              <a:t>Poseidon</a:t>
            </a:r>
            <a:r>
              <a:rPr lang="en-US" sz="2000" dirty="0">
                <a:solidFill>
                  <a:schemeClr val="bg1"/>
                </a:solidFill>
              </a:rPr>
              <a:t> is </a:t>
            </a:r>
            <a:r>
              <a:rPr lang="en-US" sz="2000" dirty="0">
                <a:solidFill>
                  <a:schemeClr val="tx2"/>
                </a:solidFill>
              </a:rPr>
              <a:t>the Ruler of the Sea.</a:t>
            </a:r>
            <a:endParaRPr lang="en-US" sz="2000" dirty="0">
              <a:solidFill>
                <a:schemeClr val="bg1"/>
              </a:solidFill>
            </a:endParaRPr>
          </a:p>
          <a:p>
            <a:pPr marL="457200" indent="-457200">
              <a:buFont typeface="+mj-lt"/>
              <a:buAutoNum type="arabicPeriod"/>
            </a:pPr>
            <a:endParaRPr lang="en-US" sz="2000" dirty="0">
              <a:solidFill>
                <a:schemeClr val="bg1"/>
              </a:solidFill>
            </a:endParaRPr>
          </a:p>
          <a:p>
            <a:pPr marL="457200" indent="-457200">
              <a:buFont typeface="+mj-lt"/>
              <a:buAutoNum type="arabicPeriod"/>
            </a:pPr>
            <a:r>
              <a:rPr lang="en-US" sz="2000" dirty="0">
                <a:solidFill>
                  <a:schemeClr val="bg1"/>
                </a:solidFill>
              </a:rPr>
              <a:t> </a:t>
            </a:r>
            <a:r>
              <a:rPr lang="en-US" sz="2000" dirty="0">
                <a:solidFill>
                  <a:srgbClr val="00B0F0"/>
                </a:solidFill>
              </a:rPr>
              <a:t>Zeus</a:t>
            </a:r>
            <a:r>
              <a:rPr lang="en-US" sz="2000" dirty="0">
                <a:solidFill>
                  <a:schemeClr val="bg1"/>
                </a:solidFill>
              </a:rPr>
              <a:t> and </a:t>
            </a:r>
            <a:r>
              <a:rPr lang="en-US" sz="2000" dirty="0">
                <a:solidFill>
                  <a:srgbClr val="00B0F0"/>
                </a:solidFill>
              </a:rPr>
              <a:t>Poseidon’s</a:t>
            </a:r>
            <a:r>
              <a:rPr lang="en-US" sz="2000" dirty="0">
                <a:solidFill>
                  <a:schemeClr val="bg1"/>
                </a:solidFill>
              </a:rPr>
              <a:t> brother is </a:t>
            </a:r>
            <a:r>
              <a:rPr lang="en-US" sz="2000" dirty="0">
                <a:solidFill>
                  <a:srgbClr val="00B0F0"/>
                </a:solidFill>
              </a:rPr>
              <a:t>Hades.</a:t>
            </a:r>
          </a:p>
          <a:p>
            <a:pPr marL="457200" indent="-457200">
              <a:buFont typeface="+mj-lt"/>
              <a:buAutoNum type="arabicPeriod"/>
            </a:pPr>
            <a:endParaRPr lang="en-US" sz="2000" dirty="0">
              <a:solidFill>
                <a:srgbClr val="00B0F0"/>
              </a:solidFill>
            </a:endParaRPr>
          </a:p>
          <a:p>
            <a:pPr marL="457200" indent="-457200">
              <a:buFont typeface="+mj-lt"/>
              <a:buAutoNum type="arabicPeriod"/>
            </a:pPr>
            <a:r>
              <a:rPr lang="en-US" sz="2000" dirty="0">
                <a:solidFill>
                  <a:schemeClr val="bg1"/>
                </a:solidFill>
              </a:rPr>
              <a:t>The role of the </a:t>
            </a:r>
            <a:r>
              <a:rPr lang="en-US" sz="2000" dirty="0">
                <a:solidFill>
                  <a:srgbClr val="00B0F0"/>
                </a:solidFill>
              </a:rPr>
              <a:t>oracle </a:t>
            </a:r>
            <a:r>
              <a:rPr lang="en-US" sz="2000" dirty="0">
                <a:solidFill>
                  <a:schemeClr val="bg1"/>
                </a:solidFill>
              </a:rPr>
              <a:t>is to </a:t>
            </a:r>
            <a:r>
              <a:rPr lang="en-US" sz="2000" dirty="0">
                <a:solidFill>
                  <a:schemeClr val="tx2"/>
                </a:solidFill>
              </a:rPr>
              <a:t>speak for the gods </a:t>
            </a:r>
            <a:r>
              <a:rPr lang="en-US" sz="2000" dirty="0">
                <a:solidFill>
                  <a:schemeClr val="bg1"/>
                </a:solidFill>
              </a:rPr>
              <a:t>and answer </a:t>
            </a:r>
            <a:r>
              <a:rPr lang="en-US" sz="2000" dirty="0">
                <a:solidFill>
                  <a:schemeClr val="tx2"/>
                </a:solidFill>
              </a:rPr>
              <a:t>questions about the future.</a:t>
            </a:r>
          </a:p>
          <a:p>
            <a:r>
              <a:rPr lang="en-US" sz="2000" dirty="0">
                <a:solidFill>
                  <a:schemeClr val="bg1"/>
                </a:solidFill>
              </a:rPr>
              <a:t> </a:t>
            </a:r>
            <a:endParaRPr lang="en-US" sz="1350" dirty="0">
              <a:solidFill>
                <a:schemeClr val="bg1"/>
              </a:solidFill>
            </a:endParaRPr>
          </a:p>
          <a:p>
            <a:pPr marL="257175" indent="-257175" algn="r">
              <a:buAutoNum type="arabicPeriod" startAt="7"/>
            </a:pPr>
            <a:endParaRPr lang="en-US" sz="1350" dirty="0">
              <a:solidFill>
                <a:schemeClr val="bg1"/>
              </a:solidFill>
            </a:endParaRPr>
          </a:p>
        </p:txBody>
      </p:sp>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28800" y="0"/>
            <a:ext cx="5655330" cy="821719"/>
          </a:xfrm>
          <a:noFill/>
        </p:spPr>
        <p:txBody>
          <a:bodyPr>
            <a:normAutofit fontScale="90000"/>
          </a:bodyPr>
          <a:lstStyle/>
          <a:p>
            <a:pPr algn="ctr" eaLnBrk="1" hangingPunct="1"/>
            <a:r>
              <a:rPr lang="en-US" sz="2700" dirty="0">
                <a:solidFill>
                  <a:schemeClr val="tx2"/>
                </a:solidFill>
              </a:rPr>
              <a:t>Retrieval Practice Answers: Lesson 4 (continued)</a:t>
            </a: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533250"/>
            <a:ext cx="8938009" cy="2562240"/>
          </a:xfrm>
          <a:prstGeom prst="rect">
            <a:avLst/>
          </a:prstGeom>
          <a:noFill/>
        </p:spPr>
        <p:txBody>
          <a:bodyPr wrap="square" rtlCol="0">
            <a:spAutoFit/>
          </a:bodyPr>
          <a:lstStyle/>
          <a:p>
            <a:r>
              <a:rPr lang="en-US" sz="2000" dirty="0">
                <a:solidFill>
                  <a:schemeClr val="bg1"/>
                </a:solidFill>
              </a:rPr>
              <a:t> </a:t>
            </a:r>
          </a:p>
          <a:p>
            <a:r>
              <a:rPr lang="en-US" sz="2000" dirty="0">
                <a:solidFill>
                  <a:schemeClr val="bg1"/>
                </a:solidFill>
              </a:rPr>
              <a:t>8.    </a:t>
            </a:r>
            <a:r>
              <a:rPr lang="en-US" sz="2000" dirty="0">
                <a:solidFill>
                  <a:schemeClr val="tx2"/>
                </a:solidFill>
              </a:rPr>
              <a:t>Virtue</a:t>
            </a:r>
            <a:r>
              <a:rPr lang="en-US" sz="2000" dirty="0">
                <a:solidFill>
                  <a:schemeClr val="bg1"/>
                </a:solidFill>
              </a:rPr>
              <a:t> is showing </a:t>
            </a:r>
            <a:r>
              <a:rPr lang="en-US" sz="2000" dirty="0">
                <a:solidFill>
                  <a:schemeClr val="tx2"/>
                </a:solidFill>
              </a:rPr>
              <a:t>good and moral qualities</a:t>
            </a:r>
            <a:r>
              <a:rPr lang="en-US" sz="2000" dirty="0">
                <a:solidFill>
                  <a:schemeClr val="bg1"/>
                </a:solidFill>
              </a:rPr>
              <a:t>.</a:t>
            </a:r>
          </a:p>
          <a:p>
            <a:endParaRPr lang="en-US" sz="2000" dirty="0">
              <a:solidFill>
                <a:schemeClr val="bg1"/>
              </a:solidFill>
            </a:endParaRPr>
          </a:p>
          <a:p>
            <a:r>
              <a:rPr lang="en-US" sz="2000" dirty="0">
                <a:solidFill>
                  <a:schemeClr val="bg1"/>
                </a:solidFill>
              </a:rPr>
              <a:t>9.    To suffer the </a:t>
            </a:r>
            <a:r>
              <a:rPr lang="en-US" sz="2000" dirty="0">
                <a:solidFill>
                  <a:schemeClr val="tx2"/>
                </a:solidFill>
              </a:rPr>
              <a:t>wrath</a:t>
            </a:r>
            <a:r>
              <a:rPr lang="en-US" sz="2000" dirty="0">
                <a:solidFill>
                  <a:schemeClr val="bg1"/>
                </a:solidFill>
              </a:rPr>
              <a:t> of the gods is to be </a:t>
            </a:r>
            <a:r>
              <a:rPr lang="en-US" sz="2000" dirty="0">
                <a:solidFill>
                  <a:schemeClr val="tx2"/>
                </a:solidFill>
              </a:rPr>
              <a:t>punished</a:t>
            </a:r>
            <a:r>
              <a:rPr lang="en-US" sz="2000" dirty="0">
                <a:solidFill>
                  <a:schemeClr val="bg1"/>
                </a:solidFill>
              </a:rPr>
              <a:t> for making the gods angry.</a:t>
            </a:r>
          </a:p>
          <a:p>
            <a:endParaRPr lang="en-US" sz="2000" dirty="0">
              <a:solidFill>
                <a:schemeClr val="bg1"/>
              </a:solidFill>
            </a:endParaRPr>
          </a:p>
          <a:p>
            <a:r>
              <a:rPr lang="en-US" sz="2000" dirty="0">
                <a:solidFill>
                  <a:schemeClr val="bg1"/>
                </a:solidFill>
              </a:rPr>
              <a:t>10.  The </a:t>
            </a:r>
            <a:r>
              <a:rPr lang="en-US" sz="2000" dirty="0">
                <a:solidFill>
                  <a:srgbClr val="00B0F0"/>
                </a:solidFill>
              </a:rPr>
              <a:t>goddess of the harvest </a:t>
            </a:r>
            <a:r>
              <a:rPr lang="en-US" sz="2000" dirty="0">
                <a:solidFill>
                  <a:schemeClr val="bg1"/>
                </a:solidFill>
              </a:rPr>
              <a:t>is </a:t>
            </a:r>
            <a:r>
              <a:rPr lang="en-US" sz="2000" dirty="0">
                <a:solidFill>
                  <a:schemeClr val="tx2"/>
                </a:solidFill>
              </a:rPr>
              <a:t>Demeter</a:t>
            </a:r>
            <a:r>
              <a:rPr lang="en-US" sz="2000" dirty="0">
                <a:solidFill>
                  <a:schemeClr val="bg1"/>
                </a:solidFill>
              </a:rPr>
              <a:t>.</a:t>
            </a:r>
          </a:p>
          <a:p>
            <a:pPr marL="257175" indent="-257175">
              <a:buAutoNum type="arabicPeriod" startAt="7"/>
            </a:pPr>
            <a:endParaRPr lang="en-US" sz="1350" dirty="0">
              <a:solidFill>
                <a:schemeClr val="bg1"/>
              </a:solidFill>
            </a:endParaRPr>
          </a:p>
          <a:p>
            <a:pPr marL="257175" indent="-257175">
              <a:buAutoNum type="arabicPeriod" startAt="7"/>
            </a:pPr>
            <a:endParaRPr lang="en-US" sz="1350" dirty="0">
              <a:solidFill>
                <a:schemeClr val="bg1"/>
              </a:solidFill>
            </a:endParaRPr>
          </a:p>
          <a:p>
            <a:pPr algn="r"/>
            <a:endParaRPr lang="en-US" sz="1350" dirty="0">
              <a:solidFill>
                <a:schemeClr val="bg1"/>
              </a:solidFill>
            </a:endParaRPr>
          </a:p>
        </p:txBody>
      </p:sp>
      <p:sp>
        <p:nvSpPr>
          <p:cNvPr id="4" name="Rectangle 3">
            <a:extLst>
              <a:ext uri="{FF2B5EF4-FFF2-40B4-BE49-F238E27FC236}">
                <a16:creationId xmlns:a16="http://schemas.microsoft.com/office/drawing/2014/main" id="{7F6F619F-9238-494E-BEB5-78A824209F75}"/>
              </a:ext>
            </a:extLst>
          </p:cNvPr>
          <p:cNvSpPr/>
          <p:nvPr/>
        </p:nvSpPr>
        <p:spPr>
          <a:xfrm>
            <a:off x="6100033" y="3762511"/>
            <a:ext cx="2625783" cy="400110"/>
          </a:xfrm>
          <a:prstGeom prst="rect">
            <a:avLst/>
          </a:prstGeom>
        </p:spPr>
        <p:txBody>
          <a:bodyPr wrap="none">
            <a:spAutoFit/>
          </a:bodyPr>
          <a:lstStyle/>
          <a:p>
            <a:pPr lvl="0" algn="r"/>
            <a:r>
              <a:rPr lang="en-US" sz="2000" dirty="0">
                <a:solidFill>
                  <a:srgbClr val="FFDD00"/>
                </a:solidFill>
              </a:rPr>
              <a:t>Self-score: ______ /10</a:t>
            </a:r>
          </a:p>
        </p:txBody>
      </p:sp>
    </p:spTree>
    <p:extLst>
      <p:ext uri="{BB962C8B-B14F-4D97-AF65-F5344CB8AC3E}">
        <p14:creationId xmlns:p14="http://schemas.microsoft.com/office/powerpoint/2010/main" val="55560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81554" y="113673"/>
            <a:ext cx="5655330" cy="836525"/>
          </a:xfrm>
          <a:noFill/>
        </p:spPr>
        <p:txBody>
          <a:bodyPr>
            <a:normAutofit/>
          </a:bodyPr>
          <a:lstStyle/>
          <a:p>
            <a:pPr algn="ctr" eaLnBrk="1" hangingPunct="1"/>
            <a:r>
              <a:rPr lang="en-US" sz="2700" dirty="0">
                <a:solidFill>
                  <a:schemeClr val="tx2"/>
                </a:solidFill>
              </a:rPr>
              <a:t>Retrieval Practice:  Lesson 10</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120491" y="1658033"/>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
        <p:nvSpPr>
          <p:cNvPr id="4" name="TextBox 3">
            <a:extLst>
              <a:ext uri="{FF2B5EF4-FFF2-40B4-BE49-F238E27FC236}">
                <a16:creationId xmlns:a16="http://schemas.microsoft.com/office/drawing/2014/main" id="{2AD515B5-4FA5-43AA-B77E-672F457D62A8}"/>
              </a:ext>
            </a:extLst>
          </p:cNvPr>
          <p:cNvSpPr txBox="1"/>
          <p:nvPr/>
        </p:nvSpPr>
        <p:spPr>
          <a:xfrm>
            <a:off x="614515" y="821508"/>
            <a:ext cx="8189407" cy="4708981"/>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What god </a:t>
            </a:r>
            <a:r>
              <a:rPr lang="en-US" sz="2000" b="1" dirty="0">
                <a:solidFill>
                  <a:schemeClr val="tx2"/>
                </a:solidFill>
              </a:rPr>
              <a:t>reigned</a:t>
            </a:r>
            <a:r>
              <a:rPr lang="en-US" sz="2000" b="1" dirty="0">
                <a:solidFill>
                  <a:schemeClr val="bg1"/>
                </a:solidFill>
              </a:rPr>
              <a:t> </a:t>
            </a:r>
            <a:r>
              <a:rPr lang="en-US" sz="2000" dirty="0">
                <a:solidFill>
                  <a:schemeClr val="bg1"/>
                </a:solidFill>
              </a:rPr>
              <a:t>over the seasons and agriculture?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How did Prometheus </a:t>
            </a:r>
            <a:r>
              <a:rPr lang="en-US" sz="2000" b="1" dirty="0">
                <a:solidFill>
                  <a:schemeClr val="tx2"/>
                </a:solidFill>
              </a:rPr>
              <a:t>defy</a:t>
            </a:r>
            <a:r>
              <a:rPr lang="en-US" sz="2000" b="1" dirty="0">
                <a:solidFill>
                  <a:schemeClr val="bg1"/>
                </a:solidFill>
              </a:rPr>
              <a:t> </a:t>
            </a:r>
            <a:r>
              <a:rPr lang="en-US" sz="2000" dirty="0">
                <a:solidFill>
                  <a:schemeClr val="bg1"/>
                </a:solidFill>
              </a:rPr>
              <a:t>Zeus?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a:t>
            </a:r>
            <a:r>
              <a:rPr lang="en-US" sz="2000" b="1" dirty="0">
                <a:solidFill>
                  <a:srgbClr val="00B0F0"/>
                </a:solidFill>
              </a:rPr>
              <a:t>humility</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How did </a:t>
            </a:r>
            <a:r>
              <a:rPr lang="en-US" sz="2000" dirty="0">
                <a:solidFill>
                  <a:srgbClr val="00B0F0"/>
                </a:solidFill>
              </a:rPr>
              <a:t>Hermes</a:t>
            </a:r>
            <a:r>
              <a:rPr lang="en-US" sz="2000" dirty="0">
                <a:solidFill>
                  <a:schemeClr val="bg1"/>
                </a:solidFill>
              </a:rPr>
              <a:t> </a:t>
            </a:r>
            <a:r>
              <a:rPr lang="en-US" sz="2000" b="1" dirty="0">
                <a:solidFill>
                  <a:schemeClr val="tx2"/>
                </a:solidFill>
              </a:rPr>
              <a:t>enlighten</a:t>
            </a:r>
            <a:r>
              <a:rPr lang="en-US" sz="2000" dirty="0">
                <a:solidFill>
                  <a:schemeClr val="bg1"/>
                </a:solidFill>
              </a:rPr>
              <a:t> Apollo?</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Who is</a:t>
            </a:r>
            <a:r>
              <a:rPr lang="en-US" sz="2000" b="1" dirty="0">
                <a:solidFill>
                  <a:schemeClr val="bg1"/>
                </a:solidFill>
              </a:rPr>
              <a:t> </a:t>
            </a:r>
            <a:r>
              <a:rPr lang="en-US" sz="2000" b="1" dirty="0">
                <a:solidFill>
                  <a:srgbClr val="00B0F0"/>
                </a:solidFill>
              </a:rPr>
              <a:t>Hephaestus</a:t>
            </a:r>
            <a:r>
              <a:rPr lang="en-US" sz="2000" dirty="0">
                <a:solidFill>
                  <a:schemeClr val="bg1"/>
                </a:solidFill>
              </a:rPr>
              <a:t>?</a:t>
            </a:r>
            <a:r>
              <a:rPr lang="en-US" sz="2000" b="1" dirty="0">
                <a:solidFill>
                  <a:schemeClr val="bg1"/>
                </a:solidFill>
              </a:rPr>
              <a:t> </a:t>
            </a:r>
            <a:endParaRPr lang="en-US" sz="2000" dirty="0">
              <a:solidFill>
                <a:schemeClr val="bg1"/>
              </a:solidFill>
            </a:endParaRP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Describe what makes </a:t>
            </a:r>
            <a:r>
              <a:rPr lang="en-US" sz="2000" dirty="0">
                <a:solidFill>
                  <a:srgbClr val="00B0F0"/>
                </a:solidFill>
              </a:rPr>
              <a:t>Hermes</a:t>
            </a:r>
            <a:r>
              <a:rPr lang="en-US" sz="2000" dirty="0">
                <a:solidFill>
                  <a:schemeClr val="bg1"/>
                </a:solidFill>
              </a:rPr>
              <a:t> </a:t>
            </a:r>
            <a:r>
              <a:rPr lang="en-US" sz="2000" b="1" dirty="0">
                <a:solidFill>
                  <a:schemeClr val="tx2"/>
                </a:solidFill>
              </a:rPr>
              <a:t>precocious</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was the cause of </a:t>
            </a:r>
            <a:r>
              <a:rPr lang="en-US" sz="2000" dirty="0">
                <a:solidFill>
                  <a:srgbClr val="00B0F0"/>
                </a:solidFill>
              </a:rPr>
              <a:t>Athene’s</a:t>
            </a:r>
            <a:r>
              <a:rPr lang="en-US" sz="2000" dirty="0">
                <a:solidFill>
                  <a:schemeClr val="bg1"/>
                </a:solidFill>
              </a:rPr>
              <a:t> </a:t>
            </a:r>
            <a:r>
              <a:rPr lang="en-US" sz="2000" b="1" dirty="0">
                <a:solidFill>
                  <a:schemeClr val="tx2"/>
                </a:solidFill>
              </a:rPr>
              <a:t>quarrel</a:t>
            </a:r>
            <a:r>
              <a:rPr lang="en-US" sz="2000" b="1" dirty="0">
                <a:solidFill>
                  <a:schemeClr val="bg1"/>
                </a:solidFill>
              </a:rPr>
              <a:t> </a:t>
            </a:r>
            <a:r>
              <a:rPr lang="en-US" sz="2000" dirty="0">
                <a:solidFill>
                  <a:schemeClr val="bg1"/>
                </a:solidFill>
              </a:rPr>
              <a:t>with Arachne?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Why would the Greeks describe Poseidon as </a:t>
            </a:r>
            <a:r>
              <a:rPr lang="en-US" sz="2000" b="1" dirty="0">
                <a:solidFill>
                  <a:schemeClr val="tx2"/>
                </a:solidFill>
              </a:rPr>
              <a:t>wrathful</a:t>
            </a:r>
            <a:r>
              <a:rPr lang="en-US" sz="2000" dirty="0">
                <a:solidFill>
                  <a:schemeClr val="bg1"/>
                </a:solidFill>
              </a:rPr>
              <a:t>? </a:t>
            </a:r>
          </a:p>
        </p:txBody>
      </p:sp>
    </p:spTree>
    <p:extLst>
      <p:ext uri="{BB962C8B-B14F-4D97-AF65-F5344CB8AC3E}">
        <p14:creationId xmlns:p14="http://schemas.microsoft.com/office/powerpoint/2010/main" val="122255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89552" y="83936"/>
            <a:ext cx="5655330" cy="836525"/>
          </a:xfrm>
          <a:noFill/>
        </p:spPr>
        <p:txBody>
          <a:bodyPr>
            <a:normAutofit fontScale="90000"/>
          </a:bodyPr>
          <a:lstStyle/>
          <a:p>
            <a:pPr algn="ctr" eaLnBrk="1" hangingPunct="1"/>
            <a:r>
              <a:rPr lang="en-US" sz="2700" dirty="0">
                <a:solidFill>
                  <a:schemeClr val="tx2"/>
                </a:solidFill>
              </a:rPr>
              <a:t>Retrieval Practice Answers:  Lesson 10</a:t>
            </a:r>
          </a:p>
        </p:txBody>
      </p:sp>
      <p:sp>
        <p:nvSpPr>
          <p:cNvPr id="3" name="TextBox 2">
            <a:extLst>
              <a:ext uri="{FF2B5EF4-FFF2-40B4-BE49-F238E27FC236}">
                <a16:creationId xmlns:a16="http://schemas.microsoft.com/office/drawing/2014/main" id="{00613E7B-F47E-4E01-ABFE-D8A55D67CFE2}"/>
              </a:ext>
            </a:extLst>
          </p:cNvPr>
          <p:cNvSpPr txBox="1"/>
          <p:nvPr/>
        </p:nvSpPr>
        <p:spPr>
          <a:xfrm>
            <a:off x="266281" y="920461"/>
            <a:ext cx="8611438" cy="5016758"/>
          </a:xfrm>
          <a:prstGeom prst="rect">
            <a:avLst/>
          </a:prstGeom>
          <a:noFill/>
        </p:spPr>
        <p:txBody>
          <a:bodyPr wrap="square" rtlCol="0">
            <a:spAutoFit/>
          </a:bodyPr>
          <a:lstStyle/>
          <a:p>
            <a:pPr marL="457200" lvl="0" indent="-457200">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Demeter </a:t>
            </a:r>
            <a:r>
              <a:rPr lang="en-US" sz="2000" dirty="0">
                <a:solidFill>
                  <a:schemeClr val="tx2"/>
                </a:solidFill>
                <a:ea typeface="Calibri" panose="020F0502020204030204" pitchFamily="34" charset="0"/>
                <a:cs typeface="Times New Roman" panose="02020603050405020304" pitchFamily="18" charset="0"/>
              </a:rPr>
              <a:t>reigned</a:t>
            </a:r>
            <a:r>
              <a:rPr lang="en-US" sz="2000" dirty="0">
                <a:solidFill>
                  <a:schemeClr val="bg1"/>
                </a:solidFill>
                <a:ea typeface="Calibri" panose="020F0502020204030204" pitchFamily="34" charset="0"/>
                <a:cs typeface="Times New Roman" panose="02020603050405020304" pitchFamily="18" charset="0"/>
              </a:rPr>
              <a:t> over seasons and agriculture</a:t>
            </a:r>
            <a:r>
              <a:rPr lang="en-US" sz="2000" dirty="0">
                <a:solidFill>
                  <a:schemeClr val="bg1"/>
                </a:solidFill>
              </a:rPr>
              <a:t>. </a:t>
            </a:r>
            <a:endParaRPr lang="en-US" sz="2000" dirty="0">
              <a:solidFill>
                <a:schemeClr val="bg1"/>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Prometheus </a:t>
            </a:r>
            <a:r>
              <a:rPr lang="en-US" sz="2000" dirty="0">
                <a:solidFill>
                  <a:schemeClr val="tx2"/>
                </a:solidFill>
                <a:ea typeface="Calibri" panose="020F0502020204030204" pitchFamily="34" charset="0"/>
                <a:cs typeface="Times New Roman" panose="02020603050405020304" pitchFamily="18" charset="0"/>
              </a:rPr>
              <a:t>defied</a:t>
            </a:r>
            <a:r>
              <a:rPr lang="en-US" sz="2000" dirty="0">
                <a:solidFill>
                  <a:prstClr val="white"/>
                </a:solidFill>
                <a:ea typeface="Calibri" panose="020F0502020204030204" pitchFamily="34" charset="0"/>
                <a:cs typeface="Times New Roman" panose="02020603050405020304" pitchFamily="18" charset="0"/>
              </a:rPr>
              <a:t> </a:t>
            </a:r>
            <a:r>
              <a:rPr lang="en-US" sz="2000" dirty="0">
                <a:solidFill>
                  <a:srgbClr val="00B0F0"/>
                </a:solidFill>
                <a:ea typeface="Calibri" panose="020F0502020204030204" pitchFamily="34" charset="0"/>
                <a:cs typeface="Times New Roman" panose="02020603050405020304" pitchFamily="18" charset="0"/>
              </a:rPr>
              <a:t>Zeus</a:t>
            </a:r>
            <a:r>
              <a:rPr lang="en-US" sz="2000" dirty="0">
                <a:solidFill>
                  <a:prstClr val="white"/>
                </a:solidFill>
                <a:ea typeface="Calibri" panose="020F0502020204030204" pitchFamily="34" charset="0"/>
                <a:cs typeface="Times New Roman" panose="02020603050405020304" pitchFamily="18" charset="0"/>
              </a:rPr>
              <a:t> by </a:t>
            </a:r>
            <a:r>
              <a:rPr lang="en-US" sz="2000" dirty="0">
                <a:solidFill>
                  <a:schemeClr val="tx2"/>
                </a:solidFill>
                <a:ea typeface="Calibri" panose="020F0502020204030204" pitchFamily="34" charset="0"/>
                <a:cs typeface="Times New Roman" panose="02020603050405020304" pitchFamily="18" charset="0"/>
              </a:rPr>
              <a:t>stealing fire and giving it to humans.</a:t>
            </a: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Humility</a:t>
            </a:r>
            <a:r>
              <a:rPr lang="en-US" sz="2000" b="1" dirty="0">
                <a:solidFill>
                  <a:prstClr val="white"/>
                </a:solidFill>
                <a:ea typeface="Calibri" panose="020F0502020204030204" pitchFamily="34" charset="0"/>
                <a:cs typeface="Times New Roman" panose="02020603050405020304" pitchFamily="18" charset="0"/>
              </a:rPr>
              <a:t> </a:t>
            </a:r>
            <a:r>
              <a:rPr lang="en-US" sz="2000" dirty="0">
                <a:solidFill>
                  <a:prstClr val="white"/>
                </a:solidFill>
                <a:ea typeface="Calibri" panose="020F0502020204030204" pitchFamily="34" charset="0"/>
                <a:cs typeface="Times New Roman" panose="02020603050405020304" pitchFamily="18" charset="0"/>
              </a:rPr>
              <a:t>is </a:t>
            </a:r>
            <a:r>
              <a:rPr lang="en-US" sz="2000" dirty="0">
                <a:solidFill>
                  <a:schemeClr val="tx2"/>
                </a:solidFill>
                <a:ea typeface="Calibri" panose="020F0502020204030204" pitchFamily="34" charset="0"/>
                <a:cs typeface="Times New Roman" panose="02020603050405020304" pitchFamily="18" charset="0"/>
              </a:rPr>
              <a:t>modesty</a:t>
            </a:r>
            <a:r>
              <a:rPr lang="en-US" sz="2000" dirty="0">
                <a:solidFill>
                  <a:prstClr val="white"/>
                </a:solidFill>
                <a:ea typeface="Calibri" panose="020F0502020204030204" pitchFamily="34" charset="0"/>
                <a:cs typeface="Times New Roman" panose="02020603050405020304" pitchFamily="18" charset="0"/>
              </a:rPr>
              <a:t> or </a:t>
            </a:r>
            <a:r>
              <a:rPr lang="en-US" sz="2000" dirty="0">
                <a:solidFill>
                  <a:schemeClr val="tx2"/>
                </a:solidFill>
                <a:ea typeface="Calibri" panose="020F0502020204030204" pitchFamily="34" charset="0"/>
                <a:cs typeface="Times New Roman" panose="02020603050405020304" pitchFamily="18" charset="0"/>
              </a:rPr>
              <a:t>not believing you are better </a:t>
            </a:r>
            <a:r>
              <a:rPr lang="en-US" sz="2000" dirty="0">
                <a:solidFill>
                  <a:prstClr val="white"/>
                </a:solidFill>
                <a:ea typeface="Calibri" panose="020F0502020204030204" pitchFamily="34" charset="0"/>
                <a:cs typeface="Times New Roman" panose="02020603050405020304" pitchFamily="18" charset="0"/>
              </a:rPr>
              <a:t>than others.</a:t>
            </a: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Hermes </a:t>
            </a:r>
            <a:r>
              <a:rPr lang="en-US" sz="2000" dirty="0">
                <a:solidFill>
                  <a:schemeClr val="tx2"/>
                </a:solidFill>
                <a:ea typeface="Calibri" panose="020F0502020204030204" pitchFamily="34" charset="0"/>
                <a:cs typeface="Times New Roman" panose="02020603050405020304" pitchFamily="18" charset="0"/>
              </a:rPr>
              <a:t>enlightened</a:t>
            </a:r>
            <a:r>
              <a:rPr lang="en-US" sz="2000" dirty="0">
                <a:solidFill>
                  <a:srgbClr val="00B0F0"/>
                </a:solidFill>
                <a:ea typeface="Calibri" panose="020F0502020204030204" pitchFamily="34" charset="0"/>
                <a:cs typeface="Times New Roman" panose="02020603050405020304" pitchFamily="18" charset="0"/>
              </a:rPr>
              <a:t> Apollo </a:t>
            </a:r>
            <a:r>
              <a:rPr lang="en-US" sz="2000" dirty="0">
                <a:solidFill>
                  <a:schemeClr val="bg1"/>
                </a:solidFill>
              </a:rPr>
              <a:t>by</a:t>
            </a:r>
            <a:r>
              <a:rPr lang="en-US" sz="2000" dirty="0">
                <a:solidFill>
                  <a:schemeClr val="tx2"/>
                </a:solidFill>
              </a:rPr>
              <a:t> introducing Apollo to the lyre and the pipes </a:t>
            </a:r>
            <a:r>
              <a:rPr lang="en-US" sz="2000" dirty="0">
                <a:solidFill>
                  <a:schemeClr val="bg1"/>
                </a:solidFill>
              </a:rPr>
              <a:t>and</a:t>
            </a:r>
            <a:r>
              <a:rPr lang="en-US" sz="2000" dirty="0">
                <a:solidFill>
                  <a:schemeClr val="tx2"/>
                </a:solidFill>
              </a:rPr>
              <a:t> teaching him how to play.</a:t>
            </a:r>
          </a:p>
          <a:p>
            <a:pPr marL="457200" lvl="0" indent="-457200">
              <a:buFont typeface="+mj-lt"/>
              <a:buAutoNum type="arabicPeriod"/>
            </a:pPr>
            <a:endParaRPr lang="en-US" sz="2000" dirty="0">
              <a:solidFill>
                <a:schemeClr val="tx2"/>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Hephaestus</a:t>
            </a:r>
            <a:r>
              <a:rPr lang="en-US" sz="2000" dirty="0">
                <a:solidFill>
                  <a:prstClr val="white"/>
                </a:solidFill>
                <a:ea typeface="Calibri" panose="020F0502020204030204" pitchFamily="34" charset="0"/>
                <a:cs typeface="Times New Roman" panose="02020603050405020304" pitchFamily="18" charset="0"/>
              </a:rPr>
              <a:t> is the god of the forge and blacksmiths.</a:t>
            </a:r>
            <a:endParaRPr lang="en-US" sz="2000" dirty="0">
              <a:solidFill>
                <a:schemeClr val="tx2"/>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schemeClr val="tx2"/>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Hermes</a:t>
            </a:r>
            <a:r>
              <a:rPr lang="en-US" sz="2000" dirty="0">
                <a:solidFill>
                  <a:prstClr val="white"/>
                </a:solidFill>
                <a:ea typeface="Calibri" panose="020F0502020204030204" pitchFamily="34" charset="0"/>
                <a:cs typeface="Times New Roman" panose="02020603050405020304" pitchFamily="18" charset="0"/>
              </a:rPr>
              <a:t> is </a:t>
            </a:r>
            <a:r>
              <a:rPr lang="en-US" sz="2000" dirty="0">
                <a:solidFill>
                  <a:schemeClr val="tx2"/>
                </a:solidFill>
                <a:ea typeface="Calibri" panose="020F0502020204030204" pitchFamily="34" charset="0"/>
                <a:cs typeface="Times New Roman" panose="02020603050405020304" pitchFamily="18" charset="0"/>
              </a:rPr>
              <a:t>precocious </a:t>
            </a:r>
            <a:r>
              <a:rPr lang="en-US" sz="2000" dirty="0">
                <a:solidFill>
                  <a:schemeClr val="bg1"/>
                </a:solidFill>
              </a:rPr>
              <a:t>because he </a:t>
            </a:r>
            <a:r>
              <a:rPr lang="en-US" sz="2000" dirty="0">
                <a:solidFill>
                  <a:schemeClr val="tx2"/>
                </a:solidFill>
              </a:rPr>
              <a:t>snuck out of his crib.</a:t>
            </a:r>
            <a:endParaRPr lang="en-US" sz="2000" dirty="0">
              <a:solidFill>
                <a:schemeClr val="tx2"/>
              </a:solidFill>
              <a:ea typeface="Calibri" panose="020F0502020204030204" pitchFamily="34" charset="0"/>
              <a:cs typeface="Times New Roman" panose="02020603050405020304" pitchFamily="18" charset="0"/>
            </a:endParaRPr>
          </a:p>
          <a:p>
            <a:pPr marL="457200" lvl="0" indent="-4572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Athene </a:t>
            </a:r>
            <a:r>
              <a:rPr lang="en-US" sz="2000" dirty="0">
                <a:solidFill>
                  <a:schemeClr val="bg1"/>
                </a:solidFill>
                <a:ea typeface="Calibri" panose="020F0502020204030204" pitchFamily="34" charset="0"/>
                <a:cs typeface="Times New Roman" panose="02020603050405020304" pitchFamily="18" charset="0"/>
              </a:rPr>
              <a:t>quarreled with </a:t>
            </a:r>
            <a:r>
              <a:rPr lang="en-US" sz="2000" dirty="0">
                <a:solidFill>
                  <a:srgbClr val="00B0F0"/>
                </a:solidFill>
                <a:ea typeface="Calibri" panose="020F0502020204030204" pitchFamily="34" charset="0"/>
                <a:cs typeface="Times New Roman" panose="02020603050405020304" pitchFamily="18" charset="0"/>
              </a:rPr>
              <a:t>Arachne </a:t>
            </a:r>
            <a:r>
              <a:rPr lang="en-US" sz="2000" dirty="0">
                <a:solidFill>
                  <a:schemeClr val="bg1"/>
                </a:solidFill>
                <a:ea typeface="Calibri" panose="020F0502020204030204" pitchFamily="34" charset="0"/>
                <a:cs typeface="Times New Roman" panose="02020603050405020304" pitchFamily="18" charset="0"/>
              </a:rPr>
              <a:t>because </a:t>
            </a:r>
            <a:r>
              <a:rPr lang="en-US" sz="2000" dirty="0">
                <a:solidFill>
                  <a:srgbClr val="00B0F0"/>
                </a:solidFill>
                <a:ea typeface="Calibri" panose="020F0502020204030204" pitchFamily="34" charset="0"/>
                <a:cs typeface="Times New Roman" panose="02020603050405020304" pitchFamily="18" charset="0"/>
              </a:rPr>
              <a:t>Arachne</a:t>
            </a:r>
            <a:r>
              <a:rPr lang="en-US" sz="2000" dirty="0">
                <a:solidFill>
                  <a:schemeClr val="bg1"/>
                </a:solidFill>
                <a:ea typeface="Calibri" panose="020F0502020204030204" pitchFamily="34" charset="0"/>
                <a:cs typeface="Times New Roman" panose="02020603050405020304" pitchFamily="18" charset="0"/>
              </a:rPr>
              <a:t> was </a:t>
            </a:r>
            <a:r>
              <a:rPr lang="en-US" sz="2000" dirty="0">
                <a:solidFill>
                  <a:schemeClr val="tx2"/>
                </a:solidFill>
                <a:ea typeface="Calibri" panose="020F0502020204030204" pitchFamily="34" charset="0"/>
                <a:cs typeface="Times New Roman" panose="02020603050405020304" pitchFamily="18" charset="0"/>
              </a:rPr>
              <a:t>bragging</a:t>
            </a:r>
            <a:r>
              <a:rPr lang="en-US" sz="2000" dirty="0">
                <a:solidFill>
                  <a:schemeClr val="bg1"/>
                </a:solidFill>
                <a:ea typeface="Calibri" panose="020F0502020204030204" pitchFamily="34" charset="0"/>
                <a:cs typeface="Times New Roman" panose="02020603050405020304" pitchFamily="18" charset="0"/>
              </a:rPr>
              <a:t> that she was better at </a:t>
            </a:r>
            <a:r>
              <a:rPr lang="en-US" sz="2000" dirty="0">
                <a:solidFill>
                  <a:schemeClr val="tx2"/>
                </a:solidFill>
                <a:ea typeface="Calibri" panose="020F0502020204030204" pitchFamily="34" charset="0"/>
                <a:cs typeface="Times New Roman" panose="02020603050405020304" pitchFamily="18" charset="0"/>
              </a:rPr>
              <a:t>weaving</a:t>
            </a:r>
            <a:r>
              <a:rPr lang="en-US" sz="2000" dirty="0">
                <a:solidFill>
                  <a:schemeClr val="bg1"/>
                </a:solidFill>
                <a:ea typeface="Calibri" panose="020F0502020204030204" pitchFamily="34" charset="0"/>
                <a:cs typeface="Times New Roman" panose="02020603050405020304" pitchFamily="18" charset="0"/>
              </a:rPr>
              <a:t> than </a:t>
            </a:r>
            <a:r>
              <a:rPr lang="en-US" sz="2000" dirty="0">
                <a:solidFill>
                  <a:srgbClr val="00B0F0"/>
                </a:solidFill>
                <a:ea typeface="Calibri" panose="020F0502020204030204" pitchFamily="34" charset="0"/>
                <a:cs typeface="Times New Roman" panose="02020603050405020304" pitchFamily="18" charset="0"/>
              </a:rPr>
              <a:t>Athene</a:t>
            </a:r>
            <a:r>
              <a:rPr lang="en-US" sz="2000" dirty="0">
                <a:solidFill>
                  <a:schemeClr val="bg1"/>
                </a:solidFill>
                <a:ea typeface="Calibri" panose="020F0502020204030204" pitchFamily="34" charset="0"/>
                <a:cs typeface="Times New Roman" panose="02020603050405020304" pitchFamily="18" charset="0"/>
              </a:rPr>
              <a:t>.</a:t>
            </a:r>
          </a:p>
          <a:p>
            <a:pPr lvl="0"/>
            <a:endParaRPr lang="en-US" sz="2000" dirty="0">
              <a:solidFill>
                <a:srgbClr val="00B0F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76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5" y="436604"/>
            <a:ext cx="5655330" cy="836525"/>
          </a:xfrm>
          <a:noFill/>
        </p:spPr>
        <p:txBody>
          <a:bodyPr>
            <a:normAutofit fontScale="90000"/>
          </a:bodyPr>
          <a:lstStyle/>
          <a:p>
            <a:pPr algn="ctr" eaLnBrk="1" hangingPunct="1"/>
            <a:r>
              <a:rPr lang="en-US" sz="2700" dirty="0">
                <a:solidFill>
                  <a:schemeClr val="tx2"/>
                </a:solidFill>
              </a:rPr>
              <a:t>Retrieval Practice Answers:  Lesson 10</a:t>
            </a:r>
            <a:br>
              <a:rPr lang="en-US" sz="2700" dirty="0">
                <a:solidFill>
                  <a:schemeClr val="tx2"/>
                </a:solidFill>
              </a:rPr>
            </a:br>
            <a:r>
              <a:rPr lang="en-US" sz="2700" dirty="0">
                <a:solidFill>
                  <a:schemeClr val="tx2"/>
                </a:solidFill>
              </a:rPr>
              <a:t>(continued)</a:t>
            </a:r>
          </a:p>
        </p:txBody>
      </p:sp>
      <p:sp>
        <p:nvSpPr>
          <p:cNvPr id="3" name="TextBox 2">
            <a:extLst>
              <a:ext uri="{FF2B5EF4-FFF2-40B4-BE49-F238E27FC236}">
                <a16:creationId xmlns:a16="http://schemas.microsoft.com/office/drawing/2014/main" id="{00613E7B-F47E-4E01-ABFE-D8A55D67CFE2}"/>
              </a:ext>
            </a:extLst>
          </p:cNvPr>
          <p:cNvSpPr txBox="1"/>
          <p:nvPr/>
        </p:nvSpPr>
        <p:spPr>
          <a:xfrm>
            <a:off x="266281" y="1273129"/>
            <a:ext cx="8611438" cy="1007968"/>
          </a:xfrm>
          <a:prstGeom prst="rect">
            <a:avLst/>
          </a:prstGeom>
          <a:noFill/>
        </p:spPr>
        <p:txBody>
          <a:bodyPr wrap="square" rtlCol="0">
            <a:spAutoFit/>
          </a:bodyPr>
          <a:lstStyle/>
          <a:p>
            <a:pPr lvl="0"/>
            <a:endParaRPr lang="en-US" sz="2000" dirty="0">
              <a:solidFill>
                <a:srgbClr val="00B0F0"/>
              </a:solidFill>
              <a:ea typeface="Calibri" panose="020F0502020204030204" pitchFamily="34" charset="0"/>
              <a:cs typeface="Times New Roman" panose="02020603050405020304" pitchFamily="18" charset="0"/>
            </a:endParaRPr>
          </a:p>
          <a:p>
            <a:pPr lvl="0"/>
            <a:r>
              <a:rPr lang="en-US" sz="2000" dirty="0">
                <a:solidFill>
                  <a:schemeClr val="bg1"/>
                </a:solidFill>
                <a:ea typeface="Calibri" panose="020F0502020204030204" pitchFamily="34" charset="0"/>
                <a:cs typeface="Times New Roman" panose="02020603050405020304" pitchFamily="18" charset="0"/>
              </a:rPr>
              <a:t>8.       The Greeks would describe </a:t>
            </a:r>
            <a:r>
              <a:rPr lang="en-US" sz="2000" dirty="0">
                <a:solidFill>
                  <a:srgbClr val="00B0F0"/>
                </a:solidFill>
                <a:ea typeface="Calibri" panose="020F0502020204030204" pitchFamily="34" charset="0"/>
                <a:cs typeface="Times New Roman" panose="02020603050405020304" pitchFamily="18" charset="0"/>
              </a:rPr>
              <a:t>Poseidon </a:t>
            </a:r>
            <a:r>
              <a:rPr lang="en-US" sz="2000" dirty="0">
                <a:solidFill>
                  <a:schemeClr val="bg1"/>
                </a:solidFill>
                <a:ea typeface="Calibri" panose="020F0502020204030204" pitchFamily="34" charset="0"/>
                <a:cs typeface="Times New Roman" panose="02020603050405020304" pitchFamily="18" charset="0"/>
              </a:rPr>
              <a:t>as</a:t>
            </a:r>
            <a:r>
              <a:rPr lang="en-US" sz="2000" dirty="0">
                <a:solidFill>
                  <a:srgbClr val="00B0F0"/>
                </a:solidFill>
                <a:ea typeface="Calibri" panose="020F0502020204030204" pitchFamily="34" charset="0"/>
                <a:cs typeface="Times New Roman" panose="02020603050405020304" pitchFamily="18" charset="0"/>
              </a:rPr>
              <a:t> </a:t>
            </a:r>
            <a:r>
              <a:rPr lang="en-US" sz="2000" dirty="0">
                <a:solidFill>
                  <a:schemeClr val="tx2"/>
                </a:solidFill>
                <a:ea typeface="Calibri" panose="020F0502020204030204" pitchFamily="34" charset="0"/>
                <a:cs typeface="Times New Roman" panose="02020603050405020304" pitchFamily="18" charset="0"/>
              </a:rPr>
              <a:t>wrathful</a:t>
            </a:r>
            <a:r>
              <a:rPr lang="en-US" sz="2000" dirty="0">
                <a:solidFill>
                  <a:schemeClr val="bg1"/>
                </a:solidFill>
                <a:ea typeface="Calibri" panose="020F0502020204030204" pitchFamily="34" charset="0"/>
                <a:cs typeface="Times New Roman" panose="02020603050405020304" pitchFamily="18" charset="0"/>
              </a:rPr>
              <a:t> because they had to  </a:t>
            </a:r>
          </a:p>
          <a:p>
            <a:pPr lvl="0"/>
            <a:r>
              <a:rPr lang="en-US" sz="2000" dirty="0">
                <a:solidFill>
                  <a:schemeClr val="bg1"/>
                </a:solidFill>
                <a:ea typeface="Calibri" panose="020F0502020204030204" pitchFamily="34" charset="0"/>
                <a:cs typeface="Times New Roman" panose="02020603050405020304" pitchFamily="18" charset="0"/>
              </a:rPr>
              <a:t>          deal with rough seas and could blame the storms on </a:t>
            </a:r>
            <a:r>
              <a:rPr lang="en-US" sz="2000" dirty="0">
                <a:solidFill>
                  <a:srgbClr val="00B0F0"/>
                </a:solidFill>
                <a:ea typeface="Calibri" panose="020F0502020204030204" pitchFamily="34" charset="0"/>
                <a:cs typeface="Times New Roman" panose="02020603050405020304" pitchFamily="18" charset="0"/>
              </a:rPr>
              <a:t>Poseidon</a:t>
            </a:r>
            <a:r>
              <a:rPr lang="en-US" sz="2000" dirty="0">
                <a:solidFill>
                  <a:schemeClr val="bg1"/>
                </a:solidFill>
                <a:ea typeface="Calibri" panose="020F0502020204030204" pitchFamily="34" charset="0"/>
                <a:cs typeface="Times New Roman" panose="02020603050405020304" pitchFamily="18" charset="0"/>
              </a:rPr>
              <a:t>.</a:t>
            </a:r>
          </a:p>
        </p:txBody>
      </p:sp>
      <p:sp>
        <p:nvSpPr>
          <p:cNvPr id="2" name="Rectangle 1">
            <a:extLst>
              <a:ext uri="{FF2B5EF4-FFF2-40B4-BE49-F238E27FC236}">
                <a16:creationId xmlns:a16="http://schemas.microsoft.com/office/drawing/2014/main" id="{77006D92-E26E-454B-975A-EDAC673D7A73}"/>
              </a:ext>
            </a:extLst>
          </p:cNvPr>
          <p:cNvSpPr/>
          <p:nvPr/>
        </p:nvSpPr>
        <p:spPr>
          <a:xfrm>
            <a:off x="6157979" y="3646506"/>
            <a:ext cx="2483372" cy="400110"/>
          </a:xfrm>
          <a:prstGeom prst="rect">
            <a:avLst/>
          </a:prstGeom>
        </p:spPr>
        <p:txBody>
          <a:bodyPr wrap="none">
            <a:spAutoFit/>
          </a:bodyPr>
          <a:lstStyle/>
          <a:p>
            <a:pPr lvl="0" algn="r"/>
            <a:r>
              <a:rPr lang="en-US" sz="2000" dirty="0">
                <a:solidFill>
                  <a:srgbClr val="FFDD00"/>
                </a:solidFill>
              </a:rPr>
              <a:t>Self-score: ______ /8</a:t>
            </a:r>
          </a:p>
        </p:txBody>
      </p:sp>
    </p:spTree>
    <p:extLst>
      <p:ext uri="{BB962C8B-B14F-4D97-AF65-F5344CB8AC3E}">
        <p14:creationId xmlns:p14="http://schemas.microsoft.com/office/powerpoint/2010/main" val="143478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1312" y="0"/>
            <a:ext cx="5655330" cy="836525"/>
          </a:xfrm>
          <a:noFill/>
        </p:spPr>
        <p:txBody>
          <a:bodyPr>
            <a:normAutofit/>
          </a:bodyPr>
          <a:lstStyle/>
          <a:p>
            <a:pPr algn="ctr" eaLnBrk="1" hangingPunct="1"/>
            <a:r>
              <a:rPr lang="en-US" sz="2700" dirty="0">
                <a:solidFill>
                  <a:schemeClr val="tx2"/>
                </a:solidFill>
              </a:rPr>
              <a:t>Retrieval Practice:  Lesson 13</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381837" y="839667"/>
            <a:ext cx="9081198" cy="4401205"/>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What is </a:t>
            </a:r>
            <a:r>
              <a:rPr lang="en-US" sz="2000" dirty="0">
                <a:solidFill>
                  <a:srgbClr val="00B0F0"/>
                </a:solidFill>
              </a:rPr>
              <a:t>fate</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Who was the </a:t>
            </a:r>
            <a:r>
              <a:rPr lang="en-US" sz="2000" dirty="0">
                <a:solidFill>
                  <a:srgbClr val="00B0F0"/>
                </a:solidFill>
              </a:rPr>
              <a:t>messenger god</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What’s one example of </a:t>
            </a:r>
            <a:r>
              <a:rPr lang="en-US" sz="2000" dirty="0">
                <a:solidFill>
                  <a:srgbClr val="00B0F0"/>
                </a:solidFill>
              </a:rPr>
              <a:t>metamorphosis</a:t>
            </a:r>
            <a:r>
              <a:rPr lang="en-US" sz="2000" b="1" dirty="0">
                <a:solidFill>
                  <a:schemeClr val="bg1"/>
                </a:solidFill>
              </a:rPr>
              <a:t> </a:t>
            </a:r>
            <a:r>
              <a:rPr lang="en-US" sz="2000" dirty="0">
                <a:solidFill>
                  <a:schemeClr val="bg1"/>
                </a:solidFill>
              </a:rPr>
              <a:t>from the myths you’ve read?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How is an </a:t>
            </a:r>
            <a:r>
              <a:rPr lang="en-US" sz="2000" dirty="0">
                <a:solidFill>
                  <a:srgbClr val="00B0F0"/>
                </a:solidFill>
              </a:rPr>
              <a:t>oracle</a:t>
            </a:r>
            <a:r>
              <a:rPr lang="en-US" sz="2000" dirty="0">
                <a:solidFill>
                  <a:schemeClr val="bg1"/>
                </a:solidFill>
              </a:rPr>
              <a:t> related to </a:t>
            </a:r>
            <a:r>
              <a:rPr lang="en-US" sz="2000" dirty="0">
                <a:solidFill>
                  <a:srgbClr val="00B0F0"/>
                </a:solidFill>
              </a:rPr>
              <a:t>prophecy</a:t>
            </a:r>
            <a:r>
              <a:rPr lang="en-US" sz="2000" dirty="0">
                <a:solidFill>
                  <a:schemeClr val="bg1"/>
                </a:solidFill>
              </a:rPr>
              <a:t>?</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Who is</a:t>
            </a:r>
            <a:r>
              <a:rPr lang="en-US" sz="2000" b="1" dirty="0">
                <a:solidFill>
                  <a:schemeClr val="bg1"/>
                </a:solidFill>
              </a:rPr>
              <a:t> </a:t>
            </a:r>
            <a:r>
              <a:rPr lang="en-US" sz="2000" dirty="0">
                <a:solidFill>
                  <a:srgbClr val="00B0F0"/>
                </a:solidFill>
              </a:rPr>
              <a:t>Hephaestus</a:t>
            </a:r>
            <a:r>
              <a:rPr lang="en-US" sz="2000" dirty="0">
                <a:solidFill>
                  <a:schemeClr val="bg1"/>
                </a:solidFill>
              </a:rPr>
              <a:t>?</a:t>
            </a:r>
            <a:r>
              <a:rPr lang="en-US" sz="2000" b="1" dirty="0">
                <a:solidFill>
                  <a:schemeClr val="bg1"/>
                </a:solidFill>
              </a:rPr>
              <a:t> </a:t>
            </a:r>
            <a:endParaRPr lang="en-US" sz="2000" dirty="0">
              <a:solidFill>
                <a:schemeClr val="bg1"/>
              </a:solidFill>
            </a:endParaRP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How did Echo </a:t>
            </a:r>
            <a:r>
              <a:rPr lang="en-US" sz="2000" dirty="0">
                <a:solidFill>
                  <a:schemeClr val="tx2"/>
                </a:solidFill>
              </a:rPr>
              <a:t>meddle</a:t>
            </a:r>
            <a:r>
              <a:rPr lang="en-US" sz="2000" b="1" dirty="0">
                <a:solidFill>
                  <a:schemeClr val="bg1"/>
                </a:solidFill>
              </a:rPr>
              <a:t> </a:t>
            </a:r>
            <a:r>
              <a:rPr lang="en-US" sz="2000" dirty="0">
                <a:solidFill>
                  <a:schemeClr val="bg1"/>
                </a:solidFill>
              </a:rPr>
              <a:t>with </a:t>
            </a:r>
            <a:r>
              <a:rPr lang="en-US" sz="2000" dirty="0">
                <a:solidFill>
                  <a:srgbClr val="00B0F0"/>
                </a:solidFill>
              </a:rPr>
              <a:t>Hera’s</a:t>
            </a:r>
            <a:r>
              <a:rPr lang="en-US" sz="2000" dirty="0">
                <a:solidFill>
                  <a:schemeClr val="bg1"/>
                </a:solidFill>
              </a:rPr>
              <a:t> plan to catch </a:t>
            </a:r>
            <a:r>
              <a:rPr lang="en-US" sz="2000" dirty="0">
                <a:solidFill>
                  <a:srgbClr val="00B0F0"/>
                </a:solidFill>
              </a:rPr>
              <a:t>Zeus</a:t>
            </a:r>
            <a:r>
              <a:rPr lang="en-US" sz="2000" dirty="0">
                <a:solidFill>
                  <a:schemeClr val="bg1"/>
                </a:solidFill>
              </a:rPr>
              <a:t>? </a:t>
            </a:r>
          </a:p>
          <a:p>
            <a:pPr marL="45720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was the purpose of </a:t>
            </a:r>
            <a:r>
              <a:rPr lang="en-US" sz="2000" dirty="0">
                <a:solidFill>
                  <a:srgbClr val="00B0F0"/>
                </a:solidFill>
              </a:rPr>
              <a:t>nature myths</a:t>
            </a:r>
            <a:r>
              <a:rPr lang="en-US" sz="2000" dirty="0">
                <a:solidFill>
                  <a:schemeClr val="bg1"/>
                </a:solidFill>
              </a:rPr>
              <a:t>?  </a:t>
            </a:r>
          </a:p>
          <a:p>
            <a:endParaRPr lang="en-US" sz="2000" dirty="0">
              <a:solidFill>
                <a:schemeClr val="bg1"/>
              </a:solidFill>
            </a:endParaRPr>
          </a:p>
        </p:txBody>
      </p:sp>
      <p:sp>
        <p:nvSpPr>
          <p:cNvPr id="4" name="Explosion: 8 Points 3">
            <a:extLst>
              <a:ext uri="{FF2B5EF4-FFF2-40B4-BE49-F238E27FC236}">
                <a16:creationId xmlns:a16="http://schemas.microsoft.com/office/drawing/2014/main" id="{7CC9358F-B277-4CC4-8392-EA0926C50D03}"/>
              </a:ext>
            </a:extLst>
          </p:cNvPr>
          <p:cNvSpPr/>
          <p:nvPr/>
        </p:nvSpPr>
        <p:spPr>
          <a:xfrm>
            <a:off x="5830601" y="4428042"/>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97389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43818"/>
            <a:ext cx="5655330" cy="836525"/>
          </a:xfrm>
          <a:noFill/>
        </p:spPr>
        <p:txBody>
          <a:bodyPr>
            <a:normAutofit fontScale="90000"/>
          </a:bodyPr>
          <a:lstStyle/>
          <a:p>
            <a:pPr algn="ctr" eaLnBrk="1" hangingPunct="1"/>
            <a:r>
              <a:rPr lang="en-US" sz="2700" dirty="0">
                <a:solidFill>
                  <a:schemeClr val="tx2"/>
                </a:solidFill>
              </a:rPr>
              <a:t>Retrieval Practice Answers:  Lesson 13</a:t>
            </a:r>
          </a:p>
        </p:txBody>
      </p:sp>
      <p:sp>
        <p:nvSpPr>
          <p:cNvPr id="3" name="TextBox 2">
            <a:extLst>
              <a:ext uri="{FF2B5EF4-FFF2-40B4-BE49-F238E27FC236}">
                <a16:creationId xmlns:a16="http://schemas.microsoft.com/office/drawing/2014/main" id="{00613E7B-F47E-4E01-ABFE-D8A55D67CFE2}"/>
              </a:ext>
            </a:extLst>
          </p:cNvPr>
          <p:cNvSpPr txBox="1"/>
          <p:nvPr/>
        </p:nvSpPr>
        <p:spPr>
          <a:xfrm>
            <a:off x="31401" y="839666"/>
            <a:ext cx="9081198" cy="4524315"/>
          </a:xfrm>
          <a:prstGeom prst="rect">
            <a:avLst/>
          </a:prstGeom>
          <a:noFill/>
        </p:spPr>
        <p:txBody>
          <a:bodyPr wrap="square" rtlCol="0">
            <a:spAutoFit/>
          </a:bodyPr>
          <a:lstStyle/>
          <a:p>
            <a:pPr marL="457200" lvl="0" indent="-457200">
              <a:buFontTx/>
              <a:buAutoNum type="arabicPeriod"/>
            </a:pPr>
            <a:r>
              <a:rPr lang="en-US" sz="2000" dirty="0">
                <a:solidFill>
                  <a:srgbClr val="00B0F0"/>
                </a:solidFill>
              </a:rPr>
              <a:t>Fate</a:t>
            </a:r>
            <a:r>
              <a:rPr lang="en-US" sz="2000" dirty="0">
                <a:solidFill>
                  <a:prstClr val="white"/>
                </a:solidFill>
              </a:rPr>
              <a:t> is a power beyond human control that is believed to determine what happens to people.</a:t>
            </a:r>
          </a:p>
          <a:p>
            <a:pPr marL="457200" lvl="0" indent="-457200">
              <a:buFontTx/>
              <a:buAutoNum type="arabicPeriod"/>
            </a:pPr>
            <a:endParaRPr lang="en-US" dirty="0">
              <a:solidFill>
                <a:prstClr val="white"/>
              </a:solidFill>
            </a:endParaRPr>
          </a:p>
          <a:p>
            <a:pPr marL="457200" lvl="0" indent="-457200">
              <a:buFontTx/>
              <a:buAutoNum type="arabicPeriod" startAt="2"/>
            </a:pPr>
            <a:r>
              <a:rPr lang="en-US" sz="2000" dirty="0">
                <a:solidFill>
                  <a:prstClr val="white"/>
                </a:solidFill>
              </a:rPr>
              <a:t>The </a:t>
            </a:r>
            <a:r>
              <a:rPr lang="en-US" sz="2000" dirty="0">
                <a:solidFill>
                  <a:srgbClr val="00B0F0"/>
                </a:solidFill>
              </a:rPr>
              <a:t>messenger god </a:t>
            </a:r>
            <a:r>
              <a:rPr lang="en-US" sz="2000" dirty="0">
                <a:solidFill>
                  <a:schemeClr val="bg1"/>
                </a:solidFill>
              </a:rPr>
              <a:t>is </a:t>
            </a:r>
            <a:r>
              <a:rPr lang="en-US" sz="2000" dirty="0">
                <a:solidFill>
                  <a:schemeClr val="tx2"/>
                </a:solidFill>
              </a:rPr>
              <a:t>Hermes.</a:t>
            </a:r>
          </a:p>
          <a:p>
            <a:pPr marL="457200" lvl="0" indent="-457200">
              <a:buFontTx/>
              <a:buAutoNum type="arabicPeriod" startAt="2"/>
            </a:pPr>
            <a:endParaRPr lang="en-US" dirty="0">
              <a:solidFill>
                <a:prstClr val="white"/>
              </a:solidFill>
            </a:endParaRPr>
          </a:p>
          <a:p>
            <a:pPr marL="457200" lvl="0" indent="-457200">
              <a:buFontTx/>
              <a:buAutoNum type="arabicPeriod" startAt="3"/>
            </a:pPr>
            <a:r>
              <a:rPr lang="en-US" sz="2000" dirty="0">
                <a:solidFill>
                  <a:prstClr val="white"/>
                </a:solidFill>
              </a:rPr>
              <a:t>An example of </a:t>
            </a:r>
            <a:r>
              <a:rPr lang="en-US" sz="2000" dirty="0">
                <a:solidFill>
                  <a:srgbClr val="00B0F0"/>
                </a:solidFill>
              </a:rPr>
              <a:t>metamorphosis</a:t>
            </a:r>
            <a:r>
              <a:rPr lang="en-US" sz="2000" dirty="0">
                <a:solidFill>
                  <a:prstClr val="white"/>
                </a:solidFill>
              </a:rPr>
              <a:t> is &lt;</a:t>
            </a:r>
            <a:r>
              <a:rPr lang="en-US" sz="2000" dirty="0">
                <a:solidFill>
                  <a:srgbClr val="FF0000"/>
                </a:solidFill>
              </a:rPr>
              <a:t>insert answer here</a:t>
            </a:r>
            <a:r>
              <a:rPr lang="en-US" sz="2000" dirty="0">
                <a:solidFill>
                  <a:schemeClr val="bg1"/>
                </a:solidFill>
              </a:rPr>
              <a:t>&gt;.</a:t>
            </a:r>
          </a:p>
          <a:p>
            <a:pPr marL="457200" lvl="0" indent="-457200">
              <a:buFontTx/>
              <a:buAutoNum type="arabicPeriod" startAt="3"/>
            </a:pPr>
            <a:endParaRPr lang="en-US" dirty="0">
              <a:solidFill>
                <a:prstClr val="white"/>
              </a:solidFill>
            </a:endParaRPr>
          </a:p>
          <a:p>
            <a:pPr marL="457200" lvl="0" indent="-457200">
              <a:buFontTx/>
              <a:buAutoNum type="arabicPeriod" startAt="4"/>
            </a:pPr>
            <a:r>
              <a:rPr lang="en-US" sz="2000" dirty="0">
                <a:solidFill>
                  <a:schemeClr val="bg1"/>
                </a:solidFill>
              </a:rPr>
              <a:t>An</a:t>
            </a:r>
            <a:r>
              <a:rPr lang="en-US" sz="2000" dirty="0">
                <a:solidFill>
                  <a:srgbClr val="00B0F0"/>
                </a:solidFill>
              </a:rPr>
              <a:t> oracle </a:t>
            </a:r>
            <a:r>
              <a:rPr lang="en-US" sz="2000" dirty="0">
                <a:solidFill>
                  <a:schemeClr val="bg1"/>
                </a:solidFill>
              </a:rPr>
              <a:t>often answers people’s </a:t>
            </a:r>
            <a:r>
              <a:rPr lang="en-US" sz="2000" dirty="0">
                <a:solidFill>
                  <a:schemeClr val="tx2"/>
                </a:solidFill>
              </a:rPr>
              <a:t>questions about the future </a:t>
            </a:r>
            <a:r>
              <a:rPr lang="en-US" sz="2000" dirty="0">
                <a:solidFill>
                  <a:schemeClr val="bg1"/>
                </a:solidFill>
              </a:rPr>
              <a:t>with a </a:t>
            </a:r>
            <a:r>
              <a:rPr lang="en-US" sz="2000" dirty="0">
                <a:solidFill>
                  <a:srgbClr val="00B0F0"/>
                </a:solidFill>
              </a:rPr>
              <a:t>prophesy.</a:t>
            </a:r>
          </a:p>
          <a:p>
            <a:pPr marL="457200" lvl="0" indent="-457200">
              <a:buFontTx/>
              <a:buAutoNum type="arabicPeriod" startAt="4"/>
            </a:pPr>
            <a:endParaRPr lang="en-US" dirty="0">
              <a:solidFill>
                <a:schemeClr val="bg1"/>
              </a:solidFill>
            </a:endParaRPr>
          </a:p>
          <a:p>
            <a:pPr marL="457200" lvl="0" indent="-457200">
              <a:buFontTx/>
              <a:buAutoNum type="arabicPeriod" startAt="5"/>
            </a:pPr>
            <a:r>
              <a:rPr lang="en-US" sz="2000" dirty="0">
                <a:solidFill>
                  <a:srgbClr val="00B0F0"/>
                </a:solidFill>
              </a:rPr>
              <a:t>Hephaestus</a:t>
            </a:r>
            <a:r>
              <a:rPr lang="en-US" sz="2000" dirty="0">
                <a:solidFill>
                  <a:prstClr val="white"/>
                </a:solidFill>
              </a:rPr>
              <a:t> is the God of forges and blacksmiths.</a:t>
            </a:r>
          </a:p>
          <a:p>
            <a:pPr marL="457200" lvl="0" indent="-457200">
              <a:buFontTx/>
              <a:buAutoNum type="arabicPeriod" startAt="5"/>
            </a:pPr>
            <a:endParaRPr lang="en-US" dirty="0">
              <a:solidFill>
                <a:prstClr val="white"/>
              </a:solidFill>
            </a:endParaRPr>
          </a:p>
          <a:p>
            <a:pPr marL="457200" lvl="0" indent="-457200">
              <a:buFontTx/>
              <a:buAutoNum type="arabicPeriod" startAt="6"/>
            </a:pPr>
            <a:r>
              <a:rPr lang="en-US" sz="2000" dirty="0">
                <a:solidFill>
                  <a:srgbClr val="00B0F0"/>
                </a:solidFill>
              </a:rPr>
              <a:t>Echo </a:t>
            </a:r>
            <a:r>
              <a:rPr lang="en-US" sz="2000" dirty="0">
                <a:solidFill>
                  <a:schemeClr val="tx2"/>
                </a:solidFill>
              </a:rPr>
              <a:t>meddled</a:t>
            </a:r>
            <a:r>
              <a:rPr lang="en-US" sz="2000" dirty="0">
                <a:solidFill>
                  <a:srgbClr val="00B0F0"/>
                </a:solidFill>
              </a:rPr>
              <a:t> </a:t>
            </a:r>
            <a:r>
              <a:rPr lang="en-US" sz="2000" dirty="0">
                <a:solidFill>
                  <a:prstClr val="white"/>
                </a:solidFill>
              </a:rPr>
              <a:t> with Hera’s plan to catch Zeus by </a:t>
            </a:r>
            <a:r>
              <a:rPr lang="en-US" sz="2000" dirty="0">
                <a:solidFill>
                  <a:schemeClr val="tx2"/>
                </a:solidFill>
              </a:rPr>
              <a:t>lying to Hera, saying </a:t>
            </a:r>
            <a:r>
              <a:rPr lang="en-US" sz="2000" dirty="0">
                <a:solidFill>
                  <a:srgbClr val="00B0F0"/>
                </a:solidFill>
              </a:rPr>
              <a:t>Zeus</a:t>
            </a:r>
            <a:r>
              <a:rPr lang="en-US" sz="2000" dirty="0">
                <a:solidFill>
                  <a:schemeClr val="tx2"/>
                </a:solidFill>
              </a:rPr>
              <a:t> wants to see her on Mount Olympus.</a:t>
            </a:r>
            <a:endParaRPr lang="en-US" sz="2000" dirty="0">
              <a:solidFill>
                <a:prstClr val="white"/>
              </a:solidFill>
            </a:endParaRPr>
          </a:p>
          <a:p>
            <a:pPr lvl="0"/>
            <a:endParaRPr lang="en-US" dirty="0">
              <a:solidFill>
                <a:prstClr val="white"/>
              </a:solidFill>
            </a:endParaRPr>
          </a:p>
          <a:p>
            <a:pPr marL="457200" lvl="0" indent="-457200">
              <a:buFontTx/>
              <a:buAutoNum type="arabicPeriod" startAt="7"/>
            </a:pPr>
            <a:r>
              <a:rPr lang="en-US" sz="2000" dirty="0">
                <a:solidFill>
                  <a:schemeClr val="bg1"/>
                </a:solidFill>
              </a:rPr>
              <a:t>The purpose of </a:t>
            </a:r>
            <a:r>
              <a:rPr lang="en-US" sz="2000" dirty="0">
                <a:solidFill>
                  <a:srgbClr val="00B0F0"/>
                </a:solidFill>
              </a:rPr>
              <a:t>nature myths </a:t>
            </a:r>
            <a:r>
              <a:rPr lang="en-US" sz="2000" dirty="0">
                <a:solidFill>
                  <a:schemeClr val="bg1"/>
                </a:solidFill>
              </a:rPr>
              <a:t>was to describe how </a:t>
            </a:r>
            <a:r>
              <a:rPr lang="en-US" sz="2000" dirty="0">
                <a:solidFill>
                  <a:schemeClr val="tx2"/>
                </a:solidFill>
              </a:rPr>
              <a:t>parts of nature </a:t>
            </a:r>
            <a:r>
              <a:rPr lang="en-US" sz="2000" dirty="0">
                <a:solidFill>
                  <a:schemeClr val="bg1"/>
                </a:solidFill>
              </a:rPr>
              <a:t>came</a:t>
            </a:r>
            <a:r>
              <a:rPr lang="en-US" sz="2000" dirty="0">
                <a:solidFill>
                  <a:schemeClr val="tx2"/>
                </a:solidFill>
              </a:rPr>
              <a:t> to be.</a:t>
            </a:r>
          </a:p>
        </p:txBody>
      </p:sp>
      <p:sp>
        <p:nvSpPr>
          <p:cNvPr id="4" name="Rectangle 3">
            <a:extLst>
              <a:ext uri="{FF2B5EF4-FFF2-40B4-BE49-F238E27FC236}">
                <a16:creationId xmlns:a16="http://schemas.microsoft.com/office/drawing/2014/main" id="{9584543E-C012-4056-A6A2-C1377CFBA1D4}"/>
              </a:ext>
            </a:extLst>
          </p:cNvPr>
          <p:cNvSpPr/>
          <p:nvPr/>
        </p:nvSpPr>
        <p:spPr>
          <a:xfrm>
            <a:off x="6576580" y="6218091"/>
            <a:ext cx="2250937" cy="369332"/>
          </a:xfrm>
          <a:prstGeom prst="rect">
            <a:avLst/>
          </a:prstGeom>
        </p:spPr>
        <p:txBody>
          <a:bodyPr wrap="none">
            <a:spAutoFit/>
          </a:bodyPr>
          <a:lstStyle/>
          <a:p>
            <a:pPr lvl="0" algn="r"/>
            <a:r>
              <a:rPr lang="en-US" dirty="0">
                <a:solidFill>
                  <a:srgbClr val="FFDD00"/>
                </a:solidFill>
              </a:rPr>
              <a:t>Self-score: ______ /7</a:t>
            </a:r>
          </a:p>
        </p:txBody>
      </p:sp>
    </p:spTree>
    <p:extLst>
      <p:ext uri="{BB962C8B-B14F-4D97-AF65-F5344CB8AC3E}">
        <p14:creationId xmlns:p14="http://schemas.microsoft.com/office/powerpoint/2010/main" val="10237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6326</TotalTime>
  <Words>1506</Words>
  <Application>Microsoft Office PowerPoint</Application>
  <PresentationFormat>On-screen Show (4:3)</PresentationFormat>
  <Paragraphs>216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Franklin Gothic Book</vt:lpstr>
      <vt:lpstr>Franklin Gothic Medium</vt:lpstr>
      <vt:lpstr>Verdana</vt:lpstr>
      <vt:lpstr>USI</vt:lpstr>
      <vt:lpstr>Retrieval Practice Heroes, Gods and Monsters</vt:lpstr>
      <vt:lpstr>Retrieval Practice: Lesson 4 </vt:lpstr>
      <vt:lpstr>Retrieval Practice Answers: Lesson 4</vt:lpstr>
      <vt:lpstr>Retrieval Practice Answers: Lesson 4 (continued)</vt:lpstr>
      <vt:lpstr>Retrieval Practice:  Lesson 10</vt:lpstr>
      <vt:lpstr>Retrieval Practice Answers:  Lesson 10</vt:lpstr>
      <vt:lpstr>Retrieval Practice Answers:  Lesson 10 (continued)</vt:lpstr>
      <vt:lpstr>Retrieval Practice:  Lesson 13</vt:lpstr>
      <vt:lpstr>Retrieval Practice Answers:  Lesson 13</vt:lpstr>
      <vt:lpstr>Retrieval Practice: Lesson 18</vt:lpstr>
      <vt:lpstr>Retrieval Practice Answers: Lesson 18</vt:lpstr>
      <vt:lpstr>Retrieval Practice: Lesson 22</vt:lpstr>
      <vt:lpstr>Retrieval Practice Answers: Lesson 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Beth Verrilli</cp:lastModifiedBy>
  <cp:revision>61</cp:revision>
  <dcterms:created xsi:type="dcterms:W3CDTF">2020-07-09T13:53:08Z</dcterms:created>
  <dcterms:modified xsi:type="dcterms:W3CDTF">2020-07-23T14:08:25Z</dcterms:modified>
</cp:coreProperties>
</file>