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3"/>
  </p:notesMasterIdLst>
  <p:sldIdLst>
    <p:sldId id="1073" r:id="rId2"/>
    <p:sldId id="1074" r:id="rId3"/>
    <p:sldId id="1078" r:id="rId4"/>
    <p:sldId id="1075" r:id="rId5"/>
    <p:sldId id="1098" r:id="rId6"/>
    <p:sldId id="1086" r:id="rId7"/>
    <p:sldId id="1087" r:id="rId8"/>
    <p:sldId id="1088" r:id="rId9"/>
    <p:sldId id="1089" r:id="rId10"/>
    <p:sldId id="1099" r:id="rId11"/>
    <p:sldId id="1090" r:id="rId12"/>
    <p:sldId id="1091" r:id="rId13"/>
    <p:sldId id="1092" r:id="rId14"/>
    <p:sldId id="1093" r:id="rId15"/>
    <p:sldId id="1100" r:id="rId16"/>
    <p:sldId id="1094" r:id="rId17"/>
    <p:sldId id="1095" r:id="rId18"/>
    <p:sldId id="1101" r:id="rId19"/>
    <p:sldId id="1096" r:id="rId20"/>
    <p:sldId id="1097" r:id="rId21"/>
    <p:sldId id="110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213" autoAdjust="0"/>
  </p:normalViewPr>
  <p:slideViewPr>
    <p:cSldViewPr snapToGrid="0">
      <p:cViewPr>
        <p:scale>
          <a:sx n="66" d="100"/>
          <a:sy n="66" d="100"/>
        </p:scale>
        <p:origin x="294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58FB4-961A-4B9D-AF1E-28E719AB7D3A}" type="datetimeFigureOut">
              <a:rPr lang="en-US" smtClean="0"/>
              <a:t>9/7/2021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236B4-BDDC-4FB7-8889-15A1241A04E6}" type="slidenum">
              <a:rPr lang="en-US" smtClean="0"/>
              <a:t>‹#›</a:t>
            </a:fld>
            <a:endParaRPr lang="en-US"/>
          </a:p>
        </p:txBody>
      </p:sp>
    </p:spTree>
    <p:extLst>
      <p:ext uri="{BB962C8B-B14F-4D97-AF65-F5344CB8AC3E}">
        <p14:creationId xmlns:p14="http://schemas.microsoft.com/office/powerpoint/2010/main" val="115556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charset="0"/>
              </a:rPr>
              <a:t>Welcome! We are thrilled that are using our retrieval practice resource for the Esperanza Rising Curriculum Unit.  </a:t>
            </a:r>
          </a:p>
          <a:p>
            <a:r>
              <a:rPr lang="en-US" sz="1200" b="1" kern="1200" dirty="0">
                <a:solidFill>
                  <a:schemeClr val="tx1"/>
                </a:solidFill>
                <a:effectLst/>
                <a:latin typeface="+mn-lt"/>
                <a:ea typeface="+mn-ea"/>
                <a:cs typeface="+mn-cs"/>
              </a:rPr>
              <a:t>Retrieval Practice</a:t>
            </a:r>
          </a:p>
          <a:p>
            <a:r>
              <a:rPr lang="en-US" sz="1200" kern="1200" dirty="0">
                <a:solidFill>
                  <a:schemeClr val="tx1"/>
                </a:solidFill>
                <a:effectLst/>
                <a:latin typeface="+mn-lt"/>
                <a:ea typeface="+mn-ea"/>
                <a:cs typeface="+mn-cs"/>
              </a:rPr>
              <a:t>Retrieval Practice is an academic system in which you ask students questions designed to help encode key knowledge into long-term memory. These questions draw on knowledge from the Knowledge Organizer, the novel itself, or recently read embedded texts.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Tips for Planning &amp; Implementation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 your target response for each Retrieval Practice question. You might note these responses in your teacher-created version of the student packet or simply print out this RP deck.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Decide how students will respond to each Active Practice question: Turn and Talk, Cold Call, Raise Hands, Everybody Writes. Students do not need to write the response for every Retrieval Practice question.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activity is designed to be fast and energetic with little discussion. The purpose is the retrieval. This helps encode the information in long term memory. A common mistake is to spend time discussing answers to these questions. If students are dying to discuss, it is of course permissible from time to time but doing so is likely to disrupt lesson timings. Occasionally, teachers may choose to engage in brief discussion based on data or to leverage student enthusiasm, but the focus of this section of the lesson should be quick, efficient, and accurate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charset="0"/>
              </a:rPr>
              <a:t>You will find two slides per retrieval practice.  The first slide lists the questions.  The second slide lists the answers.   Each slide is labeled at the top with the lesson number.  Within this deck you will find retrieval practice for lessons 3, 8, 12, 13, 16, 18, and 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Arial" charset="0"/>
              </a:rPr>
              <a:t>We currently have included timestamps for each set of questions but know that you may modify these timestamps depending on the needs of your students and length of your ELA block. Ideally, you want to ensure retrieval practice (both worktime and review) takes only 10 minutes.</a:t>
            </a:r>
          </a:p>
          <a:p>
            <a:pPr eaLnBrk="1" hangingPunct="1"/>
            <a:endParaRPr lang="en-US" sz="1000" b="1" dirty="0">
              <a:latin typeface="Arial" charset="0"/>
            </a:endParaRPr>
          </a:p>
          <a:p>
            <a:pPr eaLnBrk="1" hangingPunct="1"/>
            <a:r>
              <a:rPr lang="en-US" sz="1000" b="1" dirty="0">
                <a:latin typeface="Arial" charset="0"/>
              </a:rPr>
              <a:t>Things to note:</a:t>
            </a:r>
          </a:p>
          <a:p>
            <a:pPr marL="228600" indent="-228600" eaLnBrk="1" hangingPunct="1">
              <a:buAutoNum type="arabicParenR"/>
            </a:pPr>
            <a:r>
              <a:rPr lang="en-US" sz="1000" b="0" dirty="0">
                <a:latin typeface="Arial" charset="0"/>
              </a:rPr>
              <a:t>Key terms from the knowledge organizer are written in blue.</a:t>
            </a:r>
          </a:p>
          <a:p>
            <a:pPr marL="228600" indent="-228600" eaLnBrk="1" hangingPunct="1">
              <a:buAutoNum type="arabicParenR"/>
            </a:pPr>
            <a:r>
              <a:rPr lang="en-US" sz="1000" b="0" dirty="0">
                <a:latin typeface="Arial" charset="0"/>
              </a:rPr>
              <a:t>Answers are written with key ideas or vocabulary in gold.</a:t>
            </a:r>
          </a:p>
          <a:p>
            <a:pPr marL="228600" indent="-228600" eaLnBrk="1" hangingPunct="1">
              <a:buAutoNum type="arabicParenR"/>
            </a:pPr>
            <a:r>
              <a:rPr lang="en-US" sz="1000" b="0" dirty="0">
                <a:latin typeface="Arial" charset="0"/>
              </a:rPr>
              <a:t>Answers which require examples from the teacher are noted in red.  Additional examples are sometimes listed in the notes section of the slide.</a:t>
            </a:r>
          </a:p>
          <a:p>
            <a:pPr marL="228600" indent="-228600" eaLnBrk="1" hangingPunct="1">
              <a:buAutoNum type="arabicParenR"/>
            </a:pPr>
            <a:r>
              <a:rPr lang="en-US" sz="1000" b="0" dirty="0">
                <a:latin typeface="Arial" charset="0"/>
              </a:rPr>
              <a:t>Each retrieval practice is designed to be student self-scoring with each question worth 1 point unless otherwise noted on the slide.  This will allow students to complete, score, and self-report their work.</a:t>
            </a:r>
          </a:p>
        </p:txBody>
      </p:sp>
    </p:spTree>
    <p:extLst>
      <p:ext uri="{BB962C8B-B14F-4D97-AF65-F5344CB8AC3E}">
        <p14:creationId xmlns:p14="http://schemas.microsoft.com/office/powerpoint/2010/main" val="259306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021725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4139767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1045876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966985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142586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430129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4187291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1315485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924446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49359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0" dirty="0">
              <a:latin typeface="Arial" charset="0"/>
            </a:endParaRPr>
          </a:p>
        </p:txBody>
      </p:sp>
    </p:spTree>
    <p:extLst>
      <p:ext uri="{BB962C8B-B14F-4D97-AF65-F5344CB8AC3E}">
        <p14:creationId xmlns:p14="http://schemas.microsoft.com/office/powerpoint/2010/main" val="78976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2599136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20558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a:p>
            <a:pPr eaLnBrk="1" hangingPunct="1"/>
            <a:r>
              <a:rPr lang="en-US" sz="1000" b="0" dirty="0">
                <a:latin typeface="Arial" charset="0"/>
              </a:rPr>
              <a:t>#2:  Examples of personification include the land is “ready to deliver.”  Additionally, Esperanza gives the fruit to Papa after cutting it, for him to hold up and celebrate – invoking an image of the birth of a child. </a:t>
            </a:r>
          </a:p>
        </p:txBody>
      </p:sp>
    </p:spTree>
    <p:extLst>
      <p:ext uri="{BB962C8B-B14F-4D97-AF65-F5344CB8AC3E}">
        <p14:creationId xmlns:p14="http://schemas.microsoft.com/office/powerpoint/2010/main" val="194308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215748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276609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16827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116620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459225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61529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0757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2"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2" name="Title 1"/>
          <p:cNvSpPr>
            <a:spLocks noGrp="1"/>
          </p:cNvSpPr>
          <p:nvPr>
            <p:ph type="ctrTitle"/>
          </p:nvPr>
        </p:nvSpPr>
        <p:spPr>
          <a:xfrm>
            <a:off x="917760" y="2130429"/>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5" y="6356354"/>
            <a:ext cx="655237" cy="365125"/>
          </a:xfrm>
        </p:spPr>
        <p:txBody>
          <a:bodyPr/>
          <a:lstStyle>
            <a:lvl1pPr>
              <a:defRPr sz="600"/>
            </a:lvl1pPr>
          </a:lstStyle>
          <a:p>
            <a:fld id="{68C2560D-EC28-3B41-86E8-18F1CE0113B4}" type="datetimeFigureOut">
              <a:rPr lang="en-US" smtClean="0"/>
              <a:pPr/>
              <a:t>9/7/2021</a:t>
            </a:fld>
            <a:endParaRPr lang="en-US" dirty="0"/>
          </a:p>
        </p:txBody>
      </p:sp>
      <p:sp>
        <p:nvSpPr>
          <p:cNvPr id="9" name="Slide Number Placeholder 5"/>
          <p:cNvSpPr>
            <a:spLocks noGrp="1"/>
          </p:cNvSpPr>
          <p:nvPr>
            <p:ph type="sldNum" sz="quarter" idx="12"/>
          </p:nvPr>
        </p:nvSpPr>
        <p:spPr>
          <a:xfrm>
            <a:off x="8139330" y="6356354"/>
            <a:ext cx="547470" cy="365125"/>
          </a:xfrm>
        </p:spPr>
        <p:txBody>
          <a:bodyPr/>
          <a:lstStyle>
            <a:lvl1pPr>
              <a:defRPr sz="600"/>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19934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1800">
              <a:solidFill>
                <a:srgbClr val="4C4C4C"/>
              </a:solidFill>
            </a:endParaRPr>
          </a:p>
        </p:txBody>
      </p:sp>
      <p:sp>
        <p:nvSpPr>
          <p:cNvPr id="3" name="Content Placeholder 2"/>
          <p:cNvSpPr>
            <a:spLocks noGrp="1"/>
          </p:cNvSpPr>
          <p:nvPr>
            <p:ph idx="1"/>
          </p:nvPr>
        </p:nvSpPr>
        <p:spPr>
          <a:xfrm>
            <a:off x="656760" y="990604"/>
            <a:ext cx="7871014"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587189" y="152400"/>
            <a:ext cx="8328213" cy="563562"/>
          </a:xfrm>
          <a:prstGeom prst="rect">
            <a:avLst/>
          </a:prstGeom>
        </p:spPr>
        <p:txBody>
          <a:bodyPr>
            <a:normAutofit/>
          </a:bodyPr>
          <a:lstStyle>
            <a:lvl1pPr>
              <a:defRPr sz="2400"/>
            </a:lvl1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Click to edit Master title style</a:t>
            </a:r>
          </a:p>
        </p:txBody>
      </p:sp>
      <p:cxnSp>
        <p:nvCxnSpPr>
          <p:cNvPr id="14" name="Straight Connector 13"/>
          <p:cNvCxnSpPr/>
          <p:nvPr userDrawn="1"/>
        </p:nvCxnSpPr>
        <p:spPr>
          <a:xfrm>
            <a:off x="584139" y="685800"/>
            <a:ext cx="8255062" cy="0"/>
          </a:xfrm>
          <a:prstGeom prst="line">
            <a:avLst/>
          </a:prstGeom>
          <a:noFill/>
          <a:ln w="25400" cap="flat" cmpd="sng" algn="ctr">
            <a:solidFill>
              <a:srgbClr val="FFDD00"/>
            </a:solidFill>
            <a:prstDash val="solid"/>
          </a:ln>
          <a:effectLst>
            <a:outerShdw blurRad="40000" dist="20000" dir="5400000" rotWithShape="0">
              <a:srgbClr val="000000">
                <a:alpha val="38000"/>
              </a:srgbClr>
            </a:outerShdw>
          </a:effectLst>
        </p:spPr>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66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Gold Bar">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3F3F3F"/>
              </a:solidFill>
            </a:endParaRPr>
          </a:p>
        </p:txBody>
      </p:sp>
      <p:sp>
        <p:nvSpPr>
          <p:cNvPr id="2" name="Title 1"/>
          <p:cNvSpPr>
            <a:spLocks noGrp="1"/>
          </p:cNvSpPr>
          <p:nvPr>
            <p:ph type="title"/>
          </p:nvPr>
        </p:nvSpPr>
        <p:spPr>
          <a:xfrm>
            <a:off x="587189" y="76505"/>
            <a:ext cx="8252013" cy="563562"/>
          </a:xfrm>
        </p:spPr>
        <p:txBody>
          <a:bodyPr>
            <a:normAutofit/>
          </a:bodyPr>
          <a:lstStyle>
            <a:lvl1pPr>
              <a:defRPr sz="24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64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p:nvSpPr>
        <p:spPr>
          <a:xfrm>
            <a:off x="457203" y="6"/>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18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98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3F3F3F"/>
              </a:solidFill>
            </a:endParaRPr>
          </a:p>
        </p:txBody>
      </p:sp>
      <p:sp>
        <p:nvSpPr>
          <p:cNvPr id="3" name="Content Placeholder 2"/>
          <p:cNvSpPr>
            <a:spLocks noGrp="1"/>
          </p:cNvSpPr>
          <p:nvPr>
            <p:ph idx="1"/>
          </p:nvPr>
        </p:nvSpPr>
        <p:spPr>
          <a:xfrm>
            <a:off x="625461" y="1066804"/>
            <a:ext cx="8213740"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itle 1"/>
          <p:cNvSpPr>
            <a:spLocks noGrp="1"/>
          </p:cNvSpPr>
          <p:nvPr>
            <p:ph type="title"/>
          </p:nvPr>
        </p:nvSpPr>
        <p:spPr>
          <a:xfrm>
            <a:off x="587189" y="152400"/>
            <a:ext cx="8252013" cy="563562"/>
          </a:xfrm>
        </p:spPr>
        <p:txBody>
          <a:bodyPr>
            <a:normAutofit/>
          </a:bodyPr>
          <a:lstStyle>
            <a:lvl1pPr>
              <a:defRPr sz="2400"/>
            </a:lvl1pPr>
          </a:lstStyle>
          <a:p>
            <a:r>
              <a:rPr lang="en-US" dirty="0"/>
              <a:t>Click to edit Master title style</a:t>
            </a:r>
          </a:p>
        </p:txBody>
      </p:sp>
      <p:cxnSp>
        <p:nvCxnSpPr>
          <p:cNvPr id="14" name="Straight Connector 13"/>
          <p:cNvCxnSpPr/>
          <p:nvPr userDrawn="1"/>
        </p:nvCxnSpPr>
        <p:spPr>
          <a:xfrm>
            <a:off x="584139" y="685800"/>
            <a:ext cx="8255062" cy="24066"/>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14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24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2" y="2715641"/>
            <a:ext cx="8686799" cy="2490177"/>
          </a:xfrm>
          <a:solidFill>
            <a:srgbClr val="4C4C4C">
              <a:alpha val="80000"/>
            </a:srgbClr>
          </a:solidFill>
        </p:spPr>
        <p:txBody>
          <a:bodyPr>
            <a:normAutofit/>
          </a:bodyPr>
          <a:lstStyle>
            <a:lvl1pPr>
              <a:defRPr sz="2100">
                <a:solidFill>
                  <a:schemeClr val="bg1"/>
                </a:solidFill>
              </a:defRPr>
            </a:lvl1pPr>
            <a:lvl2pPr>
              <a:defRPr sz="2100">
                <a:solidFill>
                  <a:schemeClr val="bg1"/>
                </a:solidFill>
              </a:defRPr>
            </a:lvl2pPr>
            <a:lvl3pPr>
              <a:defRPr sz="2100">
                <a:solidFill>
                  <a:schemeClr val="bg1"/>
                </a:solidFill>
              </a:defRPr>
            </a:lvl3pPr>
            <a:lvl4pPr>
              <a:defRPr sz="2100">
                <a:solidFill>
                  <a:schemeClr val="bg1"/>
                </a:solidFill>
              </a:defRPr>
            </a:lvl4pPr>
            <a:lvl5pPr>
              <a:defRPr sz="21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96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p:cNvSpPr/>
          <p:nvPr userDrawn="1"/>
        </p:nvSpPr>
        <p:spPr>
          <a:xfrm>
            <a:off x="457203"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57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4"/>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3"/>
            <a:ext cx="868746" cy="365125"/>
          </a:xfrm>
          <a:prstGeom prst="rect">
            <a:avLst/>
          </a:prstGeom>
        </p:spPr>
        <p:txBody>
          <a:bodyPr/>
          <a:lstStyle>
            <a:lvl1pPr>
              <a:defRPr sz="750">
                <a:solidFill>
                  <a:srgbClr val="7E7E7E"/>
                </a:solidFill>
              </a:defRPr>
            </a:lvl1pPr>
          </a:lstStyle>
          <a:p>
            <a:pPr fontAlgn="base">
              <a:spcBef>
                <a:spcPct val="0"/>
              </a:spcBef>
              <a:spcAft>
                <a:spcPct val="0"/>
              </a:spcAft>
            </a:pPr>
            <a:fld id="{68C2560D-EC28-3B41-86E8-18F1CE0113B4}" type="datetimeFigureOut">
              <a:rPr lang="en-US" smtClean="0">
                <a:latin typeface="Verdana" pitchFamily="34" charset="0"/>
              </a:rPr>
              <a:pPr fontAlgn="base">
                <a:spcBef>
                  <a:spcPct val="0"/>
                </a:spcBef>
                <a:spcAft>
                  <a:spcPct val="0"/>
                </a:spcAft>
              </a:pPr>
              <a:t>9/7/2021</a:t>
            </a:fld>
            <a:endParaRPr lang="en-US" dirty="0">
              <a:latin typeface="Verdana" pitchFamily="34" charset="0"/>
            </a:endParaRPr>
          </a:p>
        </p:txBody>
      </p:sp>
      <p:sp>
        <p:nvSpPr>
          <p:cNvPr id="9" name="Slide Number Placeholder 5"/>
          <p:cNvSpPr>
            <a:spLocks noGrp="1"/>
          </p:cNvSpPr>
          <p:nvPr>
            <p:ph type="sldNum" sz="quarter" idx="4"/>
          </p:nvPr>
        </p:nvSpPr>
        <p:spPr>
          <a:xfrm>
            <a:off x="8139330" y="6287673"/>
            <a:ext cx="547470" cy="365125"/>
          </a:xfrm>
          <a:prstGeom prst="rect">
            <a:avLst/>
          </a:prstGeom>
        </p:spPr>
        <p:txBody>
          <a:bodyPr/>
          <a:lstStyle>
            <a:lvl1pPr algn="r">
              <a:defRPr sz="750">
                <a:solidFill>
                  <a:srgbClr val="7E7E7E"/>
                </a:solidFill>
              </a:defRPr>
            </a:lvl1pPr>
          </a:lstStyle>
          <a:p>
            <a:pPr fontAlgn="base">
              <a:spcBef>
                <a:spcPct val="0"/>
              </a:spcBef>
              <a:spcAft>
                <a:spcPct val="0"/>
              </a:spcAft>
            </a:pPr>
            <a:fld id="{2066355A-084C-D24E-9AD2-7E4FC41EA627}" type="slidenum">
              <a:rPr lang="en-US" smtClean="0">
                <a:latin typeface="Verdana" pitchFamily="34" charset="0"/>
              </a:rPr>
              <a:pPr fontAlgn="base">
                <a:spcBef>
                  <a:spcPct val="0"/>
                </a:spcBef>
                <a:spcAft>
                  <a:spcPct val="0"/>
                </a:spcAft>
              </a:pPr>
              <a:t>‹#›</a:t>
            </a:fld>
            <a:endParaRPr lang="en-US" dirty="0">
              <a:latin typeface="Verdana" pitchFamily="34" charset="0"/>
            </a:endParaRPr>
          </a:p>
        </p:txBody>
      </p:sp>
      <p:pic>
        <p:nvPicPr>
          <p:cNvPr id="6" name="Picture 5">
            <a:extLst>
              <a:ext uri="{FF2B5EF4-FFF2-40B4-BE49-F238E27FC236}">
                <a16:creationId xmlns:a16="http://schemas.microsoft.com/office/drawing/2014/main" id="{B90B8162-3FF9-49DB-A002-666F953DD39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28701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744334" y="857251"/>
            <a:ext cx="5655330" cy="1431131"/>
          </a:xfrm>
          <a:noFill/>
        </p:spPr>
        <p:txBody>
          <a:bodyPr>
            <a:normAutofit/>
          </a:bodyPr>
          <a:lstStyle/>
          <a:p>
            <a:pPr algn="ctr" eaLnBrk="1" hangingPunct="1"/>
            <a:r>
              <a:rPr lang="en-US" sz="2700" dirty="0">
                <a:solidFill>
                  <a:schemeClr val="tx2"/>
                </a:solidFill>
              </a:rPr>
              <a:t>Retrieval Practice</a:t>
            </a:r>
            <a:br>
              <a:rPr lang="en-US" sz="2700" dirty="0">
                <a:solidFill>
                  <a:schemeClr val="tx2"/>
                </a:solidFill>
              </a:rPr>
            </a:br>
            <a:r>
              <a:rPr lang="en-US" sz="2700" dirty="0">
                <a:solidFill>
                  <a:schemeClr val="tx2"/>
                </a:solidFill>
              </a:rPr>
              <a:t>Esperanza Rising</a:t>
            </a:r>
          </a:p>
        </p:txBody>
      </p:sp>
      <p:pic>
        <p:nvPicPr>
          <p:cNvPr id="5" name="Picture 20">
            <a:extLst>
              <a:ext uri="{FF2B5EF4-FFF2-40B4-BE49-F238E27FC236}">
                <a16:creationId xmlns:a16="http://schemas.microsoft.com/office/drawing/2014/main" id="{903A1FB8-11F6-4958-944E-B144EE657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270818" y="2305857"/>
            <a:ext cx="2505141" cy="363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70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fontScale="90000"/>
          </a:bodyPr>
          <a:lstStyle/>
          <a:p>
            <a:pPr algn="ctr" eaLnBrk="1" hangingPunct="1"/>
            <a:r>
              <a:rPr lang="en-US" sz="2800" dirty="0">
                <a:solidFill>
                  <a:schemeClr val="tx2"/>
                </a:solidFill>
              </a:rPr>
              <a:t>Retrieval Practice Answers:  Lesson 12</a:t>
            </a:r>
            <a:br>
              <a:rPr lang="en-US" sz="2800" dirty="0">
                <a:solidFill>
                  <a:schemeClr val="tx2"/>
                </a:solidFill>
              </a:rPr>
            </a:br>
            <a:r>
              <a:rPr lang="en-US" sz="2800" dirty="0">
                <a:solidFill>
                  <a:schemeClr val="tx2"/>
                </a:solidFill>
              </a:rPr>
              <a:t>(continued)</a:t>
            </a:r>
          </a:p>
        </p:txBody>
      </p:sp>
      <p:sp>
        <p:nvSpPr>
          <p:cNvPr id="2" name="TextBox 1">
            <a:extLst>
              <a:ext uri="{FF2B5EF4-FFF2-40B4-BE49-F238E27FC236}">
                <a16:creationId xmlns:a16="http://schemas.microsoft.com/office/drawing/2014/main" id="{918EEDF7-A111-447D-9347-85C7A4CBB014}"/>
              </a:ext>
            </a:extLst>
          </p:cNvPr>
          <p:cNvSpPr txBox="1"/>
          <p:nvPr/>
        </p:nvSpPr>
        <p:spPr>
          <a:xfrm>
            <a:off x="0" y="931989"/>
            <a:ext cx="9006840" cy="3477875"/>
          </a:xfrm>
          <a:prstGeom prst="rect">
            <a:avLst/>
          </a:prstGeom>
          <a:noFill/>
        </p:spPr>
        <p:txBody>
          <a:bodyPr wrap="square" rtlCol="0">
            <a:spAutoFit/>
          </a:bodyPr>
          <a:lstStyle/>
          <a:p>
            <a:pPr marL="457200" indent="-457200">
              <a:buAutoNum type="arabicPeriod" startAt="5"/>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Esperanza’s labor camp is slightly better  compared to a typical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shanty town </a:t>
            </a:r>
            <a:r>
              <a:rPr lang="en-US" sz="2000" dirty="0">
                <a:solidFill>
                  <a:schemeClr val="tx2"/>
                </a:solidFill>
                <a:effectLst/>
                <a:latin typeface="Franklin Gothic Book" panose="020B0503020102020204" pitchFamily="34" charset="0"/>
                <a:ea typeface="Calibri" panose="020F0502020204030204" pitchFamily="34" charset="0"/>
                <a:cs typeface="Times New Roman" panose="02020603050405020304" pitchFamily="18" charset="0"/>
              </a:rPr>
              <a:t>because it has running water</a:t>
            </a:r>
            <a:r>
              <a:rPr lang="en-US" sz="20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p>
          <a:p>
            <a:pPr marL="457200" indent="-457200">
              <a:buAutoNum type="arabicPeriod" startAt="5"/>
            </a:pPr>
            <a:endParaRPr lang="en-US" sz="2000" b="1" dirty="0">
              <a:solidFill>
                <a:schemeClr val="bg1"/>
              </a:solidFill>
              <a:latin typeface="Franklin Gothic Book" panose="020B0503020102020204" pitchFamily="34" charset="0"/>
              <a:cs typeface="Times New Roman" panose="02020603050405020304" pitchFamily="18" charset="0"/>
            </a:endParaRPr>
          </a:p>
          <a:p>
            <a:pPr marL="457200" indent="-457200">
              <a:buAutoNum type="arabicPeriod" startAt="5"/>
            </a:pPr>
            <a:r>
              <a:rPr lang="en-US" sz="2000" dirty="0">
                <a:solidFill>
                  <a:schemeClr val="bg1"/>
                </a:solidFill>
              </a:rPr>
              <a:t>The </a:t>
            </a:r>
            <a:r>
              <a:rPr lang="en-US" sz="2000" b="1" dirty="0">
                <a:solidFill>
                  <a:srgbClr val="00B0F0"/>
                </a:solidFill>
              </a:rPr>
              <a:t>Okie migration </a:t>
            </a:r>
            <a:r>
              <a:rPr lang="en-US" sz="2000" dirty="0">
                <a:solidFill>
                  <a:schemeClr val="bg1"/>
                </a:solidFill>
              </a:rPr>
              <a:t>is when </a:t>
            </a:r>
            <a:r>
              <a:rPr lang="en-US" sz="2000" dirty="0">
                <a:solidFill>
                  <a:schemeClr val="tx2"/>
                </a:solidFill>
              </a:rPr>
              <a:t>farmers from the Great Plains moved to California to seek work.</a:t>
            </a:r>
            <a:r>
              <a:rPr lang="en-US" sz="2000" dirty="0">
                <a:solidFill>
                  <a:schemeClr val="bg1"/>
                </a:solidFill>
              </a:rPr>
              <a:t>  As many as 7,000 arrived per month.  There are not enough jobs for them and are often turned away at the border. </a:t>
            </a:r>
          </a:p>
          <a:p>
            <a:pPr marL="457200" indent="-457200">
              <a:buAutoNum type="arabicPeriod" startAt="5"/>
            </a:pPr>
            <a:endParaRPr lang="en-US" sz="2000" dirty="0">
              <a:solidFill>
                <a:schemeClr val="bg1"/>
              </a:solidFill>
            </a:endParaRPr>
          </a:p>
          <a:p>
            <a:pPr marL="457200" indent="-457200">
              <a:buAutoNum type="arabicPeriod" startAt="5"/>
            </a:pPr>
            <a:r>
              <a:rPr lang="en-US" sz="2000" dirty="0">
                <a:solidFill>
                  <a:schemeClr val="bg1"/>
                </a:solidFill>
              </a:rPr>
              <a:t> The </a:t>
            </a:r>
            <a:r>
              <a:rPr lang="en-US" sz="2000" b="1" dirty="0">
                <a:solidFill>
                  <a:srgbClr val="00B0F0"/>
                </a:solidFill>
              </a:rPr>
              <a:t>Golden State </a:t>
            </a:r>
            <a:r>
              <a:rPr lang="en-US" sz="2000" dirty="0">
                <a:solidFill>
                  <a:schemeClr val="bg1"/>
                </a:solidFill>
              </a:rPr>
              <a:t>was </a:t>
            </a:r>
            <a:r>
              <a:rPr lang="en-US" sz="2000" dirty="0">
                <a:solidFill>
                  <a:schemeClr val="tx2"/>
                </a:solidFill>
              </a:rPr>
              <a:t>California</a:t>
            </a:r>
            <a:r>
              <a:rPr lang="en-US" sz="2000" dirty="0">
                <a:solidFill>
                  <a:schemeClr val="bg1"/>
                </a:solidFill>
              </a:rPr>
              <a:t>.  It was called this because people spoke of it as </a:t>
            </a:r>
            <a:r>
              <a:rPr lang="en-US" sz="2000" dirty="0">
                <a:solidFill>
                  <a:schemeClr val="tx2"/>
                </a:solidFill>
              </a:rPr>
              <a:t>a paradise </a:t>
            </a:r>
            <a:r>
              <a:rPr lang="en-US" sz="2000" dirty="0">
                <a:solidFill>
                  <a:schemeClr val="bg1"/>
                </a:solidFill>
              </a:rPr>
              <a:t>filled with flourishing farms and jobs.</a:t>
            </a:r>
          </a:p>
          <a:p>
            <a:pPr marL="457200" indent="-457200">
              <a:buAutoNum type="arabicPeriod" startAt="5"/>
            </a:pPr>
            <a:endParaRPr lang="en-US" sz="2000" dirty="0">
              <a:solidFill>
                <a:schemeClr val="bg1"/>
              </a:solidFill>
            </a:endParaRPr>
          </a:p>
          <a:p>
            <a:pPr marL="457200" indent="-457200">
              <a:buAutoNum type="arabicPeriod" startAt="5"/>
            </a:pPr>
            <a:endParaRPr lang="en-US" sz="2000" dirty="0">
              <a:solidFill>
                <a:schemeClr val="bg1"/>
              </a:solidFill>
            </a:endParaRPr>
          </a:p>
        </p:txBody>
      </p:sp>
      <p:sp>
        <p:nvSpPr>
          <p:cNvPr id="5" name="TextBox 4">
            <a:extLst>
              <a:ext uri="{FF2B5EF4-FFF2-40B4-BE49-F238E27FC236}">
                <a16:creationId xmlns:a16="http://schemas.microsoft.com/office/drawing/2014/main" id="{8FB82076-B886-4E7E-9F38-BB1679CCC64D}"/>
              </a:ext>
            </a:extLst>
          </p:cNvPr>
          <p:cNvSpPr txBox="1"/>
          <p:nvPr/>
        </p:nvSpPr>
        <p:spPr>
          <a:xfrm>
            <a:off x="4085772" y="5192876"/>
            <a:ext cx="4601028" cy="369332"/>
          </a:xfrm>
          <a:prstGeom prst="rect">
            <a:avLst/>
          </a:prstGeom>
          <a:noFill/>
        </p:spPr>
        <p:txBody>
          <a:bodyPr wrap="square">
            <a:spAutoFit/>
          </a:bodyPr>
          <a:lstStyle/>
          <a:p>
            <a:pPr marR="0" lvl="0" algn="r">
              <a:spcBef>
                <a:spcPts val="0"/>
              </a:spcBef>
              <a:spcAft>
                <a:spcPts val="0"/>
              </a:spcAft>
              <a:buClr>
                <a:schemeClr val="bg1"/>
              </a:buClr>
            </a:pPr>
            <a:r>
              <a:rPr lang="en-US" sz="1800" dirty="0">
                <a:solidFill>
                  <a:schemeClr val="tx2"/>
                </a:solidFill>
              </a:rPr>
              <a:t>Self-Score ______/</a:t>
            </a:r>
            <a:r>
              <a:rPr lang="en-US" dirty="0">
                <a:solidFill>
                  <a:schemeClr val="tx2"/>
                </a:solidFill>
              </a:rPr>
              <a:t>7</a:t>
            </a:r>
            <a:endParaRPr lang="en-US" sz="1800" dirty="0">
              <a:solidFill>
                <a:schemeClr val="tx2"/>
              </a:solidFill>
            </a:endParaRPr>
          </a:p>
        </p:txBody>
      </p:sp>
    </p:spTree>
    <p:extLst>
      <p:ext uri="{BB962C8B-B14F-4D97-AF65-F5344CB8AC3E}">
        <p14:creationId xmlns:p14="http://schemas.microsoft.com/office/powerpoint/2010/main" val="353971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a:bodyPr>
          <a:lstStyle/>
          <a:p>
            <a:pPr algn="ctr" eaLnBrk="1" hangingPunct="1"/>
            <a:r>
              <a:rPr lang="en-US" sz="2800" dirty="0">
                <a:solidFill>
                  <a:schemeClr val="tx2"/>
                </a:solidFill>
              </a:rPr>
              <a:t>Retrieval Practice:  Lesson 13</a:t>
            </a:r>
          </a:p>
        </p:txBody>
      </p:sp>
      <p:sp>
        <p:nvSpPr>
          <p:cNvPr id="2" name="TextBox 1">
            <a:extLst>
              <a:ext uri="{FF2B5EF4-FFF2-40B4-BE49-F238E27FC236}">
                <a16:creationId xmlns:a16="http://schemas.microsoft.com/office/drawing/2014/main" id="{918EEDF7-A111-447D-9347-85C7A4CBB014}"/>
              </a:ext>
            </a:extLst>
          </p:cNvPr>
          <p:cNvSpPr txBox="1"/>
          <p:nvPr/>
        </p:nvSpPr>
        <p:spPr>
          <a:xfrm>
            <a:off x="121920" y="685800"/>
            <a:ext cx="8884920" cy="4093428"/>
          </a:xfrm>
          <a:prstGeom prst="rect">
            <a:avLst/>
          </a:prstGeom>
          <a:noFill/>
        </p:spPr>
        <p:txBody>
          <a:bodyPr wrap="square" rtlCol="0">
            <a:spAutoFit/>
          </a:bodyPr>
          <a:lstStyle/>
          <a:p>
            <a:pPr marL="342900" marR="0" lvl="0" indent="-3429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Who was </a:t>
            </a:r>
            <a:r>
              <a:rPr lang="en-US" sz="2000" b="1" dirty="0">
                <a:solidFill>
                  <a:srgbClr val="00B0F0"/>
                </a:solidFill>
                <a:effectLst/>
                <a:ea typeface="Calibri" panose="020F0502020204030204" pitchFamily="34" charset="0"/>
                <a:cs typeface="Times New Roman" panose="02020603050405020304" pitchFamily="18" charset="0"/>
              </a:rPr>
              <a:t>Dorothea Lange</a:t>
            </a:r>
            <a:r>
              <a:rPr lang="en-US" sz="2000" dirty="0">
                <a:solidFill>
                  <a:schemeClr val="bg1"/>
                </a:solidFill>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solidFill>
                  <a:schemeClr val="bg1"/>
                </a:solidFill>
                <a:effectLst/>
                <a:ea typeface="Calibri" panose="020F0502020204030204" pitchFamily="34" charset="0"/>
                <a:cs typeface="Times New Roman" panose="02020603050405020304" pitchFamily="18" charset="0"/>
              </a:rPr>
              <a:t> </a:t>
            </a:r>
          </a:p>
          <a:p>
            <a:pPr marR="0" lvl="0">
              <a:spcBef>
                <a:spcPts val="0"/>
              </a:spcBef>
              <a:spcAft>
                <a:spcPts val="0"/>
              </a:spcAft>
            </a:pPr>
            <a:r>
              <a:rPr lang="en-US" sz="2000" dirty="0">
                <a:solidFill>
                  <a:schemeClr val="bg1"/>
                </a:solidFill>
                <a:effectLst/>
                <a:ea typeface="Calibri" panose="020F0502020204030204" pitchFamily="34" charset="0"/>
                <a:cs typeface="Times New Roman" panose="02020603050405020304" pitchFamily="18" charset="0"/>
              </a:rPr>
              <a:t>2.  Describe the content or style of her photographs.</a:t>
            </a:r>
          </a:p>
          <a:p>
            <a:pPr marL="0" marR="0">
              <a:spcBef>
                <a:spcPts val="0"/>
              </a:spcBef>
              <a:spcAft>
                <a:spcPts val="0"/>
              </a:spcAft>
            </a:pPr>
            <a:r>
              <a:rPr lang="en-US" sz="2000" dirty="0">
                <a:solidFill>
                  <a:schemeClr val="bg1"/>
                </a:solidFill>
                <a:effectLst/>
                <a:ea typeface="Calibri" panose="020F0502020204030204" pitchFamily="34" charset="0"/>
                <a:cs typeface="Times New Roman" panose="02020603050405020304" pitchFamily="18" charset="0"/>
              </a:rPr>
              <a:t> </a:t>
            </a:r>
          </a:p>
          <a:p>
            <a:pPr marR="0" lvl="0">
              <a:spcBef>
                <a:spcPts val="0"/>
              </a:spcBef>
              <a:spcAft>
                <a:spcPts val="0"/>
              </a:spcAft>
            </a:pPr>
            <a:r>
              <a:rPr lang="en-US" sz="2000" dirty="0">
                <a:solidFill>
                  <a:schemeClr val="bg1"/>
                </a:solidFill>
                <a:ea typeface="Calibri" panose="020F0502020204030204" pitchFamily="34" charset="0"/>
                <a:cs typeface="Times New Roman" panose="02020603050405020304" pitchFamily="18" charset="0"/>
              </a:rPr>
              <a:t>3.  </a:t>
            </a:r>
            <a:r>
              <a:rPr lang="en-US" sz="2000" dirty="0">
                <a:solidFill>
                  <a:schemeClr val="bg1"/>
                </a:solidFill>
                <a:effectLst/>
                <a:ea typeface="Calibri" panose="020F0502020204030204" pitchFamily="34" charset="0"/>
                <a:cs typeface="Times New Roman" panose="02020603050405020304" pitchFamily="18" charset="0"/>
              </a:rPr>
              <a:t>What is </a:t>
            </a:r>
            <a:r>
              <a:rPr lang="en-US" sz="2000" b="1" dirty="0">
                <a:solidFill>
                  <a:srgbClr val="00B0F0"/>
                </a:solidFill>
                <a:effectLst/>
                <a:ea typeface="Calibri" panose="020F0502020204030204" pitchFamily="34" charset="0"/>
                <a:cs typeface="Times New Roman" panose="02020603050405020304" pitchFamily="18" charset="0"/>
              </a:rPr>
              <a:t>labor strike</a:t>
            </a:r>
            <a:r>
              <a:rPr lang="en-US" sz="2000" dirty="0">
                <a:solidFill>
                  <a:schemeClr val="bg1"/>
                </a:solidFill>
                <a:effectLst/>
                <a:ea typeface="Calibri" panose="020F0502020204030204" pitchFamily="34" charset="0"/>
                <a:cs typeface="Times New Roman" panose="02020603050405020304" pitchFamily="18" charset="0"/>
              </a:rPr>
              <a:t>?</a:t>
            </a:r>
          </a:p>
          <a:p>
            <a:pPr marL="0" marR="0">
              <a:spcBef>
                <a:spcPts val="0"/>
              </a:spcBef>
              <a:spcAft>
                <a:spcPts val="0"/>
              </a:spcAft>
            </a:pPr>
            <a:r>
              <a:rPr lang="en-US" sz="2000" dirty="0">
                <a:solidFill>
                  <a:schemeClr val="bg1"/>
                </a:solidFill>
                <a:effectLst/>
                <a:ea typeface="Calibri" panose="020F0502020204030204" pitchFamily="34" charset="0"/>
                <a:cs typeface="Times New Roman" panose="02020603050405020304" pitchFamily="18" charset="0"/>
              </a:rPr>
              <a:t> </a:t>
            </a:r>
          </a:p>
          <a:p>
            <a:pPr marR="0" lvl="0">
              <a:spcBef>
                <a:spcPts val="0"/>
              </a:spcBef>
              <a:spcAft>
                <a:spcPts val="0"/>
              </a:spcAft>
            </a:pPr>
            <a:r>
              <a:rPr lang="en-US" sz="2000" dirty="0">
                <a:solidFill>
                  <a:schemeClr val="bg1"/>
                </a:solidFill>
                <a:effectLst/>
                <a:ea typeface="Calibri" panose="020F0502020204030204" pitchFamily="34" charset="0"/>
                <a:cs typeface="Times New Roman" panose="02020603050405020304" pitchFamily="18" charset="0"/>
              </a:rPr>
              <a:t>4.  Why would someone participate in </a:t>
            </a:r>
            <a:r>
              <a:rPr lang="en-US" sz="2000" b="1" dirty="0">
                <a:solidFill>
                  <a:srgbClr val="00B0F0"/>
                </a:solidFill>
                <a:effectLst/>
                <a:ea typeface="Calibri" panose="020F0502020204030204" pitchFamily="34" charset="0"/>
                <a:cs typeface="Times New Roman" panose="02020603050405020304" pitchFamily="18" charset="0"/>
              </a:rPr>
              <a:t>strike</a:t>
            </a:r>
            <a:r>
              <a:rPr lang="en-US" sz="2000" dirty="0">
                <a:solidFill>
                  <a:schemeClr val="bg1"/>
                </a:solidFill>
                <a:effectLst/>
                <a:ea typeface="Calibri" panose="020F0502020204030204" pitchFamily="34" charset="0"/>
                <a:cs typeface="Times New Roman" panose="02020603050405020304" pitchFamily="18" charset="0"/>
              </a:rPr>
              <a:t>?</a:t>
            </a:r>
          </a:p>
          <a:p>
            <a:pPr marL="0" marR="0">
              <a:spcBef>
                <a:spcPts val="0"/>
              </a:spcBef>
              <a:spcAft>
                <a:spcPts val="0"/>
              </a:spcAft>
            </a:pPr>
            <a:r>
              <a:rPr lang="en-US" sz="2000" dirty="0">
                <a:solidFill>
                  <a:schemeClr val="bg1"/>
                </a:solidFill>
                <a:effectLst/>
                <a:ea typeface="Calibri" panose="020F0502020204030204" pitchFamily="34" charset="0"/>
                <a:cs typeface="Times New Roman" panose="02020603050405020304" pitchFamily="18" charset="0"/>
              </a:rPr>
              <a:t> </a:t>
            </a:r>
          </a:p>
          <a:p>
            <a:pPr marR="0" lvl="0">
              <a:spcBef>
                <a:spcPts val="0"/>
              </a:spcBef>
              <a:spcAft>
                <a:spcPts val="0"/>
              </a:spcAft>
            </a:pPr>
            <a:r>
              <a:rPr lang="en-US" sz="2000" dirty="0">
                <a:solidFill>
                  <a:schemeClr val="bg1"/>
                </a:solidFill>
                <a:effectLst/>
                <a:ea typeface="Calibri" panose="020F0502020204030204" pitchFamily="34" charset="0"/>
                <a:cs typeface="Times New Roman" panose="02020603050405020304" pitchFamily="18" charset="0"/>
              </a:rPr>
              <a:t>5.  What happened to the population of California between 1860 and 1930? Why do you think that was?</a:t>
            </a:r>
          </a:p>
          <a:p>
            <a:pPr marL="0" marR="0">
              <a:spcBef>
                <a:spcPts val="0"/>
              </a:spcBef>
              <a:spcAft>
                <a:spcPts val="0"/>
              </a:spcAft>
            </a:pPr>
            <a:r>
              <a:rPr lang="en-US" sz="2000" dirty="0">
                <a:solidFill>
                  <a:schemeClr val="bg1"/>
                </a:solidFill>
                <a:effectLst/>
                <a:ea typeface="Calibri" panose="020F0502020204030204" pitchFamily="34" charset="0"/>
                <a:cs typeface="Times New Roman" panose="02020603050405020304" pitchFamily="18" charset="0"/>
              </a:rPr>
              <a:t> </a:t>
            </a:r>
          </a:p>
          <a:p>
            <a:pPr marR="0" lvl="0">
              <a:spcBef>
                <a:spcPts val="0"/>
              </a:spcBef>
              <a:spcAft>
                <a:spcPts val="0"/>
              </a:spcAft>
            </a:pPr>
            <a:r>
              <a:rPr lang="en-US" sz="2000" dirty="0">
                <a:solidFill>
                  <a:schemeClr val="bg1"/>
                </a:solidFill>
                <a:effectLst/>
                <a:ea typeface="Calibri" panose="020F0502020204030204" pitchFamily="34" charset="0"/>
                <a:cs typeface="Times New Roman" panose="02020603050405020304" pitchFamily="18" charset="0"/>
              </a:rPr>
              <a:t>6.  Why did </a:t>
            </a:r>
            <a:r>
              <a:rPr lang="en-US" sz="2000" b="1" dirty="0">
                <a:solidFill>
                  <a:srgbClr val="00B0F0"/>
                </a:solidFill>
                <a:effectLst/>
                <a:ea typeface="Calibri" panose="020F0502020204030204" pitchFamily="34" charset="0"/>
                <a:cs typeface="Times New Roman" panose="02020603050405020304" pitchFamily="18" charset="0"/>
              </a:rPr>
              <a:t>wages</a:t>
            </a:r>
            <a:r>
              <a:rPr lang="en-US" sz="2000" dirty="0">
                <a:solidFill>
                  <a:schemeClr val="bg1"/>
                </a:solidFill>
                <a:effectLst/>
                <a:ea typeface="Calibri" panose="020F0502020204030204" pitchFamily="34" charset="0"/>
                <a:cs typeface="Times New Roman" panose="02020603050405020304" pitchFamily="18" charset="0"/>
              </a:rPr>
              <a:t> drop for </a:t>
            </a:r>
            <a:r>
              <a:rPr lang="en-US" sz="2000" b="1" dirty="0">
                <a:solidFill>
                  <a:srgbClr val="00B0F0"/>
                </a:solidFill>
                <a:effectLst/>
                <a:ea typeface="Calibri" panose="020F0502020204030204" pitchFamily="34" charset="0"/>
                <a:cs typeface="Times New Roman" panose="02020603050405020304" pitchFamily="18" charset="0"/>
              </a:rPr>
              <a:t>migrant laborers</a:t>
            </a:r>
            <a:r>
              <a:rPr lang="en-US" sz="2000" dirty="0">
                <a:solidFill>
                  <a:srgbClr val="00B0F0"/>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even though the California economy was prospering?</a:t>
            </a:r>
          </a:p>
        </p:txBody>
      </p:sp>
      <p:sp>
        <p:nvSpPr>
          <p:cNvPr id="6" name="Explosion: 8 Points 5">
            <a:extLst>
              <a:ext uri="{FF2B5EF4-FFF2-40B4-BE49-F238E27FC236}">
                <a16:creationId xmlns:a16="http://schemas.microsoft.com/office/drawing/2014/main" id="{770B7EF9-90BD-4E73-B07A-7334C37CB3AB}"/>
              </a:ext>
            </a:extLst>
          </p:cNvPr>
          <p:cNvSpPr/>
          <p:nvPr/>
        </p:nvSpPr>
        <p:spPr>
          <a:xfrm>
            <a:off x="6087979" y="990403"/>
            <a:ext cx="3056021" cy="1767736"/>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endParaRPr lang="en-US" sz="1500" kern="0" dirty="0">
              <a:solidFill>
                <a:srgbClr val="3F3F3F"/>
              </a:solidFill>
              <a:latin typeface="Franklin Gothic Book"/>
            </a:endParaRPr>
          </a:p>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132593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fontScale="90000"/>
          </a:bodyPr>
          <a:lstStyle/>
          <a:p>
            <a:pPr algn="ctr" eaLnBrk="1" hangingPunct="1"/>
            <a:r>
              <a:rPr lang="en-US" sz="2800" dirty="0">
                <a:solidFill>
                  <a:schemeClr val="tx2"/>
                </a:solidFill>
              </a:rPr>
              <a:t>Retrieval Practice Answers:  Lesson 13</a:t>
            </a:r>
          </a:p>
        </p:txBody>
      </p:sp>
      <p:sp>
        <p:nvSpPr>
          <p:cNvPr id="2" name="TextBox 1">
            <a:extLst>
              <a:ext uri="{FF2B5EF4-FFF2-40B4-BE49-F238E27FC236}">
                <a16:creationId xmlns:a16="http://schemas.microsoft.com/office/drawing/2014/main" id="{918EEDF7-A111-447D-9347-85C7A4CBB014}"/>
              </a:ext>
            </a:extLst>
          </p:cNvPr>
          <p:cNvSpPr txBox="1"/>
          <p:nvPr/>
        </p:nvSpPr>
        <p:spPr>
          <a:xfrm>
            <a:off x="129540" y="645117"/>
            <a:ext cx="8884920" cy="5940088"/>
          </a:xfrm>
          <a:prstGeom prst="rect">
            <a:avLst/>
          </a:prstGeom>
          <a:noFill/>
        </p:spPr>
        <p:txBody>
          <a:bodyPr wrap="square" rtlCol="0">
            <a:spAutoFit/>
          </a:bodyPr>
          <a:lstStyle/>
          <a:p>
            <a:pPr marL="342900" marR="0" indent="-342900">
              <a:spcBef>
                <a:spcPts val="0"/>
              </a:spcBef>
              <a:spcAft>
                <a:spcPts val="0"/>
              </a:spcAft>
              <a:buAutoNum type="arabicPeriod"/>
            </a:pPr>
            <a:r>
              <a:rPr lang="en-US" sz="2000" dirty="0">
                <a:solidFill>
                  <a:srgbClr val="00B0F0"/>
                </a:solidFill>
                <a:effectLst/>
                <a:ea typeface="Calibri" panose="020F0502020204030204" pitchFamily="34" charset="0"/>
                <a:cs typeface="Times New Roman" panose="02020603050405020304" pitchFamily="18" charset="0"/>
              </a:rPr>
              <a:t>Dorothea Lange </a:t>
            </a:r>
            <a:r>
              <a:rPr lang="en-US" sz="2000" dirty="0">
                <a:solidFill>
                  <a:schemeClr val="bg1"/>
                </a:solidFill>
                <a:effectLst/>
                <a:ea typeface="Calibri" panose="020F0502020204030204" pitchFamily="34" charset="0"/>
                <a:cs typeface="Times New Roman" panose="02020603050405020304" pitchFamily="18" charset="0"/>
              </a:rPr>
              <a:t>was </a:t>
            </a:r>
            <a:r>
              <a:rPr lang="en-US" sz="2000" dirty="0">
                <a:solidFill>
                  <a:schemeClr val="tx2"/>
                </a:solidFill>
                <a:effectLst/>
                <a:ea typeface="Calibri" panose="020F0502020204030204" pitchFamily="34" charset="0"/>
                <a:cs typeface="Times New Roman" panose="02020603050405020304" pitchFamily="18" charset="0"/>
              </a:rPr>
              <a:t>an American photographer </a:t>
            </a:r>
            <a:r>
              <a:rPr lang="en-US" sz="2000" dirty="0">
                <a:solidFill>
                  <a:schemeClr val="bg1"/>
                </a:solidFill>
                <a:effectLst/>
                <a:ea typeface="Calibri" panose="020F0502020204030204" pitchFamily="34" charset="0"/>
                <a:cs typeface="Times New Roman" panose="02020603050405020304" pitchFamily="18" charset="0"/>
              </a:rPr>
              <a:t>whose portraits of migrant workers and farmers during the Great Depression becam</a:t>
            </a:r>
            <a:r>
              <a:rPr lang="en-US" sz="2000" dirty="0">
                <a:solidFill>
                  <a:schemeClr val="bg1"/>
                </a:solidFill>
                <a:ea typeface="Calibri" panose="020F0502020204030204" pitchFamily="34" charset="0"/>
                <a:cs typeface="Times New Roman" panose="02020603050405020304" pitchFamily="18" charset="0"/>
              </a:rPr>
              <a:t>e world famous.  </a:t>
            </a:r>
          </a:p>
          <a:p>
            <a:pPr marL="342900" marR="0" indent="-342900">
              <a:spcBef>
                <a:spcPts val="0"/>
              </a:spcBef>
              <a:spcAft>
                <a:spcPts val="0"/>
              </a:spcAft>
              <a:buAutoNum type="arabicPeriod"/>
            </a:pPr>
            <a:endParaRPr lang="en-US" sz="2000" dirty="0">
              <a:solidFill>
                <a:schemeClr val="bg1"/>
              </a:solidFill>
              <a:effectLs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r>
              <a:rPr lang="en-US" sz="2000" dirty="0">
                <a:solidFill>
                  <a:schemeClr val="bg1"/>
                </a:solidFill>
                <a:effectLst/>
                <a:ea typeface="Calibri" panose="020F0502020204030204" pitchFamily="34" charset="0"/>
                <a:cs typeface="Times New Roman" panose="02020603050405020304" pitchFamily="18" charset="0"/>
              </a:rPr>
              <a:t> Her photographs brought conditions of the rural poor to the public’s attention. </a:t>
            </a:r>
          </a:p>
          <a:p>
            <a:pPr marL="342900" marR="0" indent="-342900">
              <a:spcBef>
                <a:spcPts val="0"/>
              </a:spcBef>
              <a:spcAft>
                <a:spcPts val="0"/>
              </a:spcAft>
              <a:buAutoNum type="arabicPeriod"/>
            </a:pPr>
            <a:endParaRPr lang="en-US" sz="2000" dirty="0">
              <a:solidFill>
                <a:schemeClr val="bg1"/>
              </a:solidFill>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r>
              <a:rPr lang="en-US" sz="2000" dirty="0">
                <a:solidFill>
                  <a:schemeClr val="bg1"/>
                </a:solidFill>
                <a:effectLst/>
                <a:ea typeface="Calibri" panose="020F0502020204030204" pitchFamily="34" charset="0"/>
                <a:cs typeface="Times New Roman" panose="02020603050405020304" pitchFamily="18" charset="0"/>
              </a:rPr>
              <a:t> A </a:t>
            </a:r>
            <a:r>
              <a:rPr lang="en-US" sz="2000" b="1" dirty="0">
                <a:solidFill>
                  <a:srgbClr val="00B0F0"/>
                </a:solidFill>
                <a:effectLst/>
                <a:ea typeface="Calibri" panose="020F0502020204030204" pitchFamily="34" charset="0"/>
                <a:cs typeface="Times New Roman" panose="02020603050405020304" pitchFamily="18" charset="0"/>
              </a:rPr>
              <a:t>labor strike </a:t>
            </a:r>
            <a:r>
              <a:rPr lang="en-US" sz="2000" dirty="0">
                <a:solidFill>
                  <a:schemeClr val="bg1"/>
                </a:solidFill>
                <a:effectLst/>
                <a:ea typeface="Calibri" panose="020F0502020204030204" pitchFamily="34" charset="0"/>
                <a:cs typeface="Times New Roman" panose="02020603050405020304" pitchFamily="18" charset="0"/>
              </a:rPr>
              <a:t>is a when </a:t>
            </a:r>
            <a:r>
              <a:rPr lang="en-US" sz="2000" dirty="0">
                <a:solidFill>
                  <a:schemeClr val="tx2"/>
                </a:solidFill>
                <a:effectLst/>
                <a:ea typeface="Calibri" panose="020F0502020204030204" pitchFamily="34" charset="0"/>
                <a:cs typeface="Times New Roman" panose="02020603050405020304" pitchFamily="18" charset="0"/>
              </a:rPr>
              <a:t>workers refuse to work </a:t>
            </a:r>
            <a:r>
              <a:rPr lang="en-US" sz="2000" dirty="0">
                <a:solidFill>
                  <a:schemeClr val="bg1"/>
                </a:solidFill>
                <a:effectLst/>
                <a:ea typeface="Calibri" panose="020F0502020204030204" pitchFamily="34" charset="0"/>
                <a:cs typeface="Times New Roman" panose="02020603050405020304" pitchFamily="18" charset="0"/>
              </a:rPr>
              <a:t>and </a:t>
            </a:r>
            <a:r>
              <a:rPr lang="en-US" sz="2000" dirty="0">
                <a:solidFill>
                  <a:schemeClr val="tx2"/>
                </a:solidFill>
                <a:effectLst/>
                <a:ea typeface="Calibri" panose="020F0502020204030204" pitchFamily="34" charset="0"/>
                <a:cs typeface="Times New Roman" panose="02020603050405020304" pitchFamily="18" charset="0"/>
              </a:rPr>
              <a:t>try to prevent others from working.</a:t>
            </a:r>
          </a:p>
          <a:p>
            <a:pPr marL="342900" marR="0" indent="-342900">
              <a:spcBef>
                <a:spcPts val="0"/>
              </a:spcBef>
              <a:spcAft>
                <a:spcPts val="0"/>
              </a:spcAft>
              <a:buAutoNum type="arabicPeriod"/>
            </a:pPr>
            <a:endParaRPr lang="en-US" sz="2000" dirty="0">
              <a:solidFill>
                <a:schemeClr val="tx2"/>
              </a:solidFill>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r>
              <a:rPr lang="en-US" sz="2000" dirty="0">
                <a:solidFill>
                  <a:schemeClr val="bg1"/>
                </a:solidFill>
                <a:effectLst/>
                <a:ea typeface="Calibri" panose="020F0502020204030204" pitchFamily="34" charset="0"/>
                <a:cs typeface="Times New Roman" panose="02020603050405020304" pitchFamily="18" charset="0"/>
              </a:rPr>
              <a:t>Workers might </a:t>
            </a:r>
            <a:r>
              <a:rPr lang="en-US" sz="2000" b="1" dirty="0">
                <a:solidFill>
                  <a:srgbClr val="00B0F0"/>
                </a:solidFill>
                <a:effectLst/>
                <a:ea typeface="Calibri" panose="020F0502020204030204" pitchFamily="34" charset="0"/>
                <a:cs typeface="Times New Roman" panose="02020603050405020304" pitchFamily="18" charset="0"/>
              </a:rPr>
              <a:t>strike</a:t>
            </a:r>
            <a:r>
              <a:rPr lang="en-US" sz="2000" dirty="0">
                <a:solidFill>
                  <a:schemeClr val="tx2"/>
                </a:solidFill>
                <a:effectLst/>
                <a:ea typeface="Calibri" panose="020F0502020204030204" pitchFamily="34" charset="0"/>
                <a:cs typeface="Times New Roman" panose="02020603050405020304" pitchFamily="18" charset="0"/>
              </a:rPr>
              <a:t> to get better working conditions and/or pay.</a:t>
            </a:r>
            <a:endParaRPr lang="en-US" sz="2000" dirty="0">
              <a:solidFill>
                <a:schemeClr val="bg1"/>
              </a:solidFill>
              <a:effectLst/>
              <a:ea typeface="Calibri" panose="020F0502020204030204" pitchFamily="34" charset="0"/>
              <a:cs typeface="Times New Roman" panose="02020603050405020304" pitchFamily="18" charset="0"/>
            </a:endParaRPr>
          </a:p>
          <a:p>
            <a:endParaRPr lang="en-US" sz="2000" dirty="0">
              <a:solidFill>
                <a:schemeClr val="bg1"/>
              </a:solidFill>
            </a:endParaRPr>
          </a:p>
          <a:p>
            <a:pPr marL="457200" indent="-457200">
              <a:buAutoNum type="arabicPeriod" startAt="5"/>
            </a:pPr>
            <a:r>
              <a:rPr lang="en-US" sz="2000" dirty="0">
                <a:solidFill>
                  <a:schemeClr val="bg1"/>
                </a:solidFill>
              </a:rPr>
              <a:t>From 1860 – 1930 the </a:t>
            </a:r>
            <a:r>
              <a:rPr lang="en-US" sz="2000" dirty="0">
                <a:solidFill>
                  <a:schemeClr val="tx2"/>
                </a:solidFill>
              </a:rPr>
              <a:t>population of California increased</a:t>
            </a:r>
            <a:r>
              <a:rPr lang="en-US" sz="2000" dirty="0">
                <a:solidFill>
                  <a:schemeClr val="bg1"/>
                </a:solidFill>
              </a:rPr>
              <a:t> to 3.5 million which was 10 times the population in 1860.</a:t>
            </a:r>
          </a:p>
          <a:p>
            <a:endParaRPr lang="en-US" sz="2000" dirty="0">
              <a:solidFill>
                <a:schemeClr val="bg1"/>
              </a:solidFill>
            </a:endParaRPr>
          </a:p>
          <a:p>
            <a:pPr marL="457200" indent="-457200">
              <a:buAutoNum type="arabicPeriod" startAt="6"/>
            </a:pPr>
            <a:r>
              <a:rPr lang="en-US" sz="2000" dirty="0">
                <a:solidFill>
                  <a:srgbClr val="00B0F0"/>
                </a:solidFill>
                <a:cs typeface="Times New Roman" panose="02020603050405020304" pitchFamily="18" charset="0"/>
              </a:rPr>
              <a:t>W</a:t>
            </a:r>
            <a:r>
              <a:rPr lang="en-US" sz="2000" b="1" dirty="0">
                <a:solidFill>
                  <a:srgbClr val="00B0F0"/>
                </a:solidFill>
                <a:effectLst/>
                <a:ea typeface="Calibri" panose="020F0502020204030204" pitchFamily="34" charset="0"/>
                <a:cs typeface="Times New Roman" panose="02020603050405020304" pitchFamily="18" charset="0"/>
              </a:rPr>
              <a:t>ages</a:t>
            </a:r>
            <a:r>
              <a:rPr lang="en-US" sz="2000" dirty="0">
                <a:solidFill>
                  <a:schemeClr val="bg1"/>
                </a:solidFill>
                <a:effectLst/>
                <a:ea typeface="Calibri" panose="020F0502020204030204" pitchFamily="34" charset="0"/>
                <a:cs typeface="Times New Roman" panose="02020603050405020304" pitchFamily="18" charset="0"/>
              </a:rPr>
              <a:t> dropped for </a:t>
            </a:r>
            <a:r>
              <a:rPr lang="en-US" sz="2000" b="1" dirty="0">
                <a:solidFill>
                  <a:srgbClr val="00B0F0"/>
                </a:solidFill>
                <a:effectLst/>
                <a:ea typeface="Calibri" panose="020F0502020204030204" pitchFamily="34" charset="0"/>
                <a:cs typeface="Times New Roman" panose="02020603050405020304" pitchFamily="18" charset="0"/>
              </a:rPr>
              <a:t>migrant laborers</a:t>
            </a:r>
            <a:r>
              <a:rPr lang="en-US" sz="2000" dirty="0">
                <a:solidFill>
                  <a:srgbClr val="00B0F0"/>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even though the California economy was </a:t>
            </a:r>
          </a:p>
          <a:p>
            <a:r>
              <a:rPr lang="en-US" sz="2000" dirty="0">
                <a:solidFill>
                  <a:schemeClr val="bg1"/>
                </a:solidFill>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prospering because </a:t>
            </a:r>
            <a:r>
              <a:rPr lang="en-US" sz="2000" dirty="0">
                <a:solidFill>
                  <a:schemeClr val="tx2"/>
                </a:solidFill>
                <a:effectLst/>
                <a:ea typeface="Calibri" panose="020F0502020204030204" pitchFamily="34" charset="0"/>
                <a:cs typeface="Times New Roman" panose="02020603050405020304" pitchFamily="18" charset="0"/>
              </a:rPr>
              <a:t>there were more workers than there were job</a:t>
            </a:r>
            <a:r>
              <a:rPr lang="en-US" sz="2000" dirty="0">
                <a:solidFill>
                  <a:schemeClr val="tx2"/>
                </a:solidFill>
                <a:ea typeface="Calibri" panose="020F0502020204030204" pitchFamily="34" charset="0"/>
                <a:cs typeface="Times New Roman" panose="02020603050405020304" pitchFamily="18" charset="0"/>
              </a:rPr>
              <a:t>s</a:t>
            </a:r>
            <a:r>
              <a:rPr lang="en-US" sz="2000" dirty="0">
                <a:solidFill>
                  <a:schemeClr val="bg1"/>
                </a:solidFill>
                <a:ea typeface="Calibri" panose="020F0502020204030204" pitchFamily="34" charset="0"/>
                <a:cs typeface="Times New Roman" panose="02020603050405020304" pitchFamily="18" charset="0"/>
              </a:rPr>
              <a:t>.    </a:t>
            </a:r>
          </a:p>
          <a:p>
            <a:r>
              <a:rPr lang="en-US" sz="2000" dirty="0">
                <a:solidFill>
                  <a:schemeClr val="bg1"/>
                </a:solidFill>
                <a:ea typeface="Calibri" panose="020F0502020204030204" pitchFamily="34" charset="0"/>
                <a:cs typeface="Times New Roman" panose="02020603050405020304" pitchFamily="18" charset="0"/>
              </a:rPr>
              <a:t>        Employers could lower the wage and find someone willing to work for the </a:t>
            </a:r>
          </a:p>
          <a:p>
            <a:r>
              <a:rPr lang="en-US" sz="2000" dirty="0">
                <a:solidFill>
                  <a:schemeClr val="bg1"/>
                </a:solidFill>
                <a:ea typeface="Calibri" panose="020F0502020204030204" pitchFamily="34" charset="0"/>
                <a:cs typeface="Times New Roman" panose="02020603050405020304" pitchFamily="18" charset="0"/>
              </a:rPr>
              <a:t>        lower wage.</a:t>
            </a:r>
            <a:r>
              <a:rPr lang="en-US" sz="2000" dirty="0">
                <a:solidFill>
                  <a:schemeClr val="tx2"/>
                </a:solidFill>
              </a:rPr>
              <a:t>                 </a:t>
            </a:r>
          </a:p>
          <a:p>
            <a:r>
              <a:rPr lang="en-US" sz="2000" dirty="0">
                <a:solidFill>
                  <a:schemeClr val="tx2"/>
                </a:solidFill>
              </a:rPr>
              <a:t>							Self-Score ______/6</a:t>
            </a:r>
          </a:p>
          <a:p>
            <a:endParaRPr lang="en-US" sz="2000" dirty="0">
              <a:solidFill>
                <a:schemeClr val="bg1"/>
              </a:solidFill>
            </a:endParaRPr>
          </a:p>
        </p:txBody>
      </p:sp>
    </p:spTree>
    <p:extLst>
      <p:ext uri="{BB962C8B-B14F-4D97-AF65-F5344CB8AC3E}">
        <p14:creationId xmlns:p14="http://schemas.microsoft.com/office/powerpoint/2010/main" val="156267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a:bodyPr>
          <a:lstStyle/>
          <a:p>
            <a:pPr algn="ctr" eaLnBrk="1" hangingPunct="1"/>
            <a:r>
              <a:rPr lang="en-US" sz="2800" dirty="0">
                <a:solidFill>
                  <a:schemeClr val="tx2"/>
                </a:solidFill>
              </a:rPr>
              <a:t>Retrieval Practice:  Lesson 16</a:t>
            </a:r>
          </a:p>
        </p:txBody>
      </p:sp>
      <p:sp>
        <p:nvSpPr>
          <p:cNvPr id="2" name="TextBox 1">
            <a:extLst>
              <a:ext uri="{FF2B5EF4-FFF2-40B4-BE49-F238E27FC236}">
                <a16:creationId xmlns:a16="http://schemas.microsoft.com/office/drawing/2014/main" id="{918EEDF7-A111-447D-9347-85C7A4CBB014}"/>
              </a:ext>
            </a:extLst>
          </p:cNvPr>
          <p:cNvSpPr txBox="1"/>
          <p:nvPr/>
        </p:nvSpPr>
        <p:spPr>
          <a:xfrm>
            <a:off x="121920" y="685800"/>
            <a:ext cx="8884920" cy="5355312"/>
          </a:xfrm>
          <a:prstGeom prst="rect">
            <a:avLst/>
          </a:prstGeom>
          <a:noFill/>
        </p:spPr>
        <p:txBody>
          <a:bodyPr wrap="square" rtlCol="0">
            <a:spAutoFit/>
          </a:bodyPr>
          <a:lstStyle/>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1. If you lived in the </a:t>
            </a:r>
            <a:r>
              <a:rPr lang="en-US"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San Joaquin Valley</a:t>
            </a: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what would you grow </a:t>
            </a:r>
            <a:r>
              <a:rPr lang="en-US"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accustomed</a:t>
            </a: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to seeing?</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2. Some might argue the valley was </a:t>
            </a:r>
            <a:r>
              <a:rPr lang="en-US"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exploited</a:t>
            </a: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Why?</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3. Many would argue the workers in the valley were </a:t>
            </a:r>
            <a:r>
              <a:rPr lang="en-US"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exploited</a:t>
            </a: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Why?</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4. Describe the </a:t>
            </a:r>
            <a:r>
              <a:rPr lang="en-US"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living conditions</a:t>
            </a:r>
            <a:r>
              <a:rPr lang="en-US"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of migrant workers during this time.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5. This caused </a:t>
            </a:r>
            <a:r>
              <a:rPr lang="en-US"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labor unrest</a:t>
            </a:r>
            <a:r>
              <a:rPr lang="en-US"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does that refer to?</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6. What is a </a:t>
            </a:r>
            <a:r>
              <a:rPr lang="en-US"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labor strike</a:t>
            </a: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7. What is the goal of a </a:t>
            </a:r>
            <a:r>
              <a:rPr lang="en-US"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labor strike</a:t>
            </a:r>
            <a:r>
              <a:rPr lang="en-US"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xplosion: 8 Points 5">
            <a:extLst>
              <a:ext uri="{FF2B5EF4-FFF2-40B4-BE49-F238E27FC236}">
                <a16:creationId xmlns:a16="http://schemas.microsoft.com/office/drawing/2014/main" id="{770B7EF9-90BD-4E73-B07A-7334C37CB3AB}"/>
              </a:ext>
            </a:extLst>
          </p:cNvPr>
          <p:cNvSpPr/>
          <p:nvPr/>
        </p:nvSpPr>
        <p:spPr>
          <a:xfrm>
            <a:off x="6087979" y="3704575"/>
            <a:ext cx="3056021" cy="1767736"/>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endParaRPr lang="en-US" sz="1500" kern="0" dirty="0">
              <a:solidFill>
                <a:srgbClr val="3F3F3F"/>
              </a:solidFill>
              <a:latin typeface="Franklin Gothic Book"/>
            </a:endParaRPr>
          </a:p>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414007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fontScale="90000"/>
          </a:bodyPr>
          <a:lstStyle/>
          <a:p>
            <a:pPr algn="ctr" eaLnBrk="1" hangingPunct="1"/>
            <a:r>
              <a:rPr lang="en-US" sz="2800" dirty="0">
                <a:solidFill>
                  <a:schemeClr val="tx2"/>
                </a:solidFill>
              </a:rPr>
              <a:t>Retrieval Practice Answers:  Lesson 16</a:t>
            </a:r>
          </a:p>
        </p:txBody>
      </p:sp>
      <p:sp>
        <p:nvSpPr>
          <p:cNvPr id="2" name="TextBox 1">
            <a:extLst>
              <a:ext uri="{FF2B5EF4-FFF2-40B4-BE49-F238E27FC236}">
                <a16:creationId xmlns:a16="http://schemas.microsoft.com/office/drawing/2014/main" id="{918EEDF7-A111-447D-9347-85C7A4CBB014}"/>
              </a:ext>
            </a:extLst>
          </p:cNvPr>
          <p:cNvSpPr txBox="1"/>
          <p:nvPr/>
        </p:nvSpPr>
        <p:spPr>
          <a:xfrm>
            <a:off x="121920" y="685800"/>
            <a:ext cx="8884920" cy="5324535"/>
          </a:xfrm>
          <a:prstGeom prst="rect">
            <a:avLst/>
          </a:prstGeom>
          <a:noFill/>
        </p:spPr>
        <p:txBody>
          <a:bodyPr wrap="square" rtlCol="0">
            <a:spAutoFit/>
          </a:bodyPr>
          <a:lstStyle/>
          <a:p>
            <a:pPr marL="342900" marR="0" indent="-342900">
              <a:spcBef>
                <a:spcPts val="0"/>
              </a:spcBef>
              <a:spcAft>
                <a:spcPts val="0"/>
              </a:spcAft>
              <a:buClr>
                <a:schemeClr val="bg1"/>
              </a:buClr>
              <a:buAutoNum type="arabicPeriod"/>
            </a:pPr>
            <a:r>
              <a:rPr lang="en-US" sz="2000" dirty="0">
                <a:solidFill>
                  <a:schemeClr val="bg1"/>
                </a:solidFill>
                <a:ea typeface="Calibri" panose="020F0502020204030204" pitchFamily="34" charset="0"/>
                <a:cs typeface="Times New Roman" panose="02020603050405020304" pitchFamily="18" charset="0"/>
              </a:rPr>
              <a:t>If you lived in the </a:t>
            </a:r>
            <a:r>
              <a:rPr lang="en-US" sz="2000" b="1" dirty="0">
                <a:solidFill>
                  <a:srgbClr val="00B0F0"/>
                </a:solidFill>
                <a:ea typeface="Calibri" panose="020F0502020204030204" pitchFamily="34" charset="0"/>
                <a:cs typeface="Times New Roman" panose="02020603050405020304" pitchFamily="18" charset="0"/>
              </a:rPr>
              <a:t>San Joaquin Valley </a:t>
            </a:r>
            <a:r>
              <a:rPr lang="en-US" sz="2000" dirty="0">
                <a:solidFill>
                  <a:schemeClr val="bg1"/>
                </a:solidFill>
                <a:ea typeface="Calibri" panose="020F0502020204030204" pitchFamily="34" charset="0"/>
                <a:cs typeface="Times New Roman" panose="02020603050405020304" pitchFamily="18" charset="0"/>
              </a:rPr>
              <a:t>you might see field after field in shades of yellow, brown and green.  The </a:t>
            </a:r>
            <a:r>
              <a:rPr lang="en-US" sz="2000" dirty="0">
                <a:solidFill>
                  <a:schemeClr val="tx2"/>
                </a:solidFill>
                <a:ea typeface="Calibri" panose="020F0502020204030204" pitchFamily="34" charset="0"/>
                <a:cs typeface="Times New Roman" panose="02020603050405020304" pitchFamily="18" charset="0"/>
              </a:rPr>
              <a:t>land was flat and very fertile </a:t>
            </a:r>
            <a:r>
              <a:rPr lang="en-US" sz="2000" dirty="0">
                <a:solidFill>
                  <a:schemeClr val="bg1"/>
                </a:solidFill>
                <a:ea typeface="Calibri" panose="020F0502020204030204" pitchFamily="34" charset="0"/>
                <a:cs typeface="Times New Roman" panose="02020603050405020304" pitchFamily="18" charset="0"/>
              </a:rPr>
              <a:t>with </a:t>
            </a:r>
            <a:r>
              <a:rPr lang="en-US" sz="2000" dirty="0">
                <a:solidFill>
                  <a:schemeClr val="tx2"/>
                </a:solidFill>
                <a:ea typeface="Calibri" panose="020F0502020204030204" pitchFamily="34" charset="0"/>
                <a:cs typeface="Times New Roman" panose="02020603050405020304" pitchFamily="18" charset="0"/>
              </a:rPr>
              <a:t>lots of different crops </a:t>
            </a:r>
            <a:r>
              <a:rPr lang="en-US" sz="2000" dirty="0">
                <a:solidFill>
                  <a:schemeClr val="bg1"/>
                </a:solidFill>
                <a:ea typeface="Calibri" panose="020F0502020204030204" pitchFamily="34" charset="0"/>
                <a:cs typeface="Times New Roman" panose="02020603050405020304" pitchFamily="18" charset="0"/>
              </a:rPr>
              <a:t>growing in </a:t>
            </a:r>
            <a:r>
              <a:rPr lang="en-US" sz="2000" dirty="0">
                <a:solidFill>
                  <a:schemeClr val="tx2"/>
                </a:solidFill>
                <a:ea typeface="Calibri" panose="020F0502020204030204" pitchFamily="34" charset="0"/>
                <a:cs typeface="Times New Roman" panose="02020603050405020304" pitchFamily="18" charset="0"/>
              </a:rPr>
              <a:t>large quantities</a:t>
            </a:r>
            <a:r>
              <a:rPr lang="en-US" sz="2000" dirty="0">
                <a:solidFill>
                  <a:schemeClr val="bg1"/>
                </a:solidFill>
                <a:ea typeface="Calibri" panose="020F0502020204030204" pitchFamily="34" charset="0"/>
                <a:cs typeface="Times New Roman" panose="02020603050405020304" pitchFamily="18" charset="0"/>
              </a:rPr>
              <a:t>.</a:t>
            </a:r>
            <a:endParaRPr lang="en-US" sz="2000" dirty="0">
              <a:solidFill>
                <a:schemeClr val="bg1"/>
              </a:solidFill>
              <a:cs typeface="Times New Roman" panose="02020603050405020304" pitchFamily="18" charset="0"/>
            </a:endParaRPr>
          </a:p>
          <a:p>
            <a:pPr marL="342900" marR="0" indent="-342900">
              <a:spcBef>
                <a:spcPts val="0"/>
              </a:spcBef>
              <a:spcAft>
                <a:spcPts val="0"/>
              </a:spcAft>
              <a:buClr>
                <a:schemeClr val="bg1"/>
              </a:buClr>
              <a:buAutoNum type="arabicPeriod"/>
            </a:pPr>
            <a:endParaRPr lang="en-US" sz="2000" dirty="0">
              <a:solidFill>
                <a:schemeClr val="bg1"/>
              </a:solidFill>
              <a:cs typeface="Times New Roman" panose="02020603050405020304" pitchFamily="18" charset="0"/>
            </a:endParaRPr>
          </a:p>
          <a:p>
            <a:pPr marL="342900" marR="0" indent="-342900">
              <a:spcBef>
                <a:spcPts val="0"/>
              </a:spcBef>
              <a:spcAft>
                <a:spcPts val="0"/>
              </a:spcAft>
              <a:buClr>
                <a:schemeClr val="bg1"/>
              </a:buClr>
              <a:buAutoNum type="arabicPeriod"/>
            </a:pPr>
            <a:r>
              <a:rPr lang="en-US" sz="2000" dirty="0">
                <a:solidFill>
                  <a:schemeClr val="bg1"/>
                </a:solidFill>
              </a:rPr>
              <a:t>The farmers </a:t>
            </a:r>
            <a:r>
              <a:rPr lang="en-US" sz="2000" b="1" dirty="0">
                <a:solidFill>
                  <a:srgbClr val="00B0F0"/>
                </a:solidFill>
              </a:rPr>
              <a:t>exploited</a:t>
            </a:r>
            <a:r>
              <a:rPr lang="en-US" sz="2000" dirty="0">
                <a:solidFill>
                  <a:schemeClr val="bg1"/>
                </a:solidFill>
              </a:rPr>
              <a:t> the land of the </a:t>
            </a:r>
            <a:r>
              <a:rPr lang="en-US" sz="2000" b="1" dirty="0">
                <a:solidFill>
                  <a:srgbClr val="00B0F0"/>
                </a:solidFill>
              </a:rPr>
              <a:t>San Joaquin Valley </a:t>
            </a:r>
            <a:r>
              <a:rPr lang="en-US" sz="2000" dirty="0">
                <a:solidFill>
                  <a:schemeClr val="tx2"/>
                </a:solidFill>
              </a:rPr>
              <a:t>growing, harvesting, and selling as many crops as possible</a:t>
            </a:r>
            <a:r>
              <a:rPr lang="en-US" sz="2000" dirty="0">
                <a:solidFill>
                  <a:schemeClr val="bg1"/>
                </a:solidFill>
              </a:rPr>
              <a:t>.</a:t>
            </a:r>
          </a:p>
          <a:p>
            <a:pPr marL="342900" marR="0" indent="-342900">
              <a:spcBef>
                <a:spcPts val="0"/>
              </a:spcBef>
              <a:spcAft>
                <a:spcPts val="0"/>
              </a:spcAft>
              <a:buClr>
                <a:schemeClr val="bg1"/>
              </a:buClr>
              <a:buAutoNum type="arabicPeriod"/>
            </a:pPr>
            <a:endParaRPr lang="en-US" sz="2000" dirty="0">
              <a:solidFill>
                <a:schemeClr val="bg1"/>
              </a:solidFill>
            </a:endParaRPr>
          </a:p>
          <a:p>
            <a:pPr marL="342900" marR="0" indent="-342900">
              <a:spcBef>
                <a:spcPts val="0"/>
              </a:spcBef>
              <a:spcAft>
                <a:spcPts val="0"/>
              </a:spcAft>
              <a:buClr>
                <a:schemeClr val="bg1"/>
              </a:buClr>
              <a:buAutoNum type="arabicPeriod"/>
            </a:pPr>
            <a:r>
              <a:rPr lang="en-US" sz="2000" dirty="0">
                <a:solidFill>
                  <a:schemeClr val="bg1"/>
                </a:solidFill>
              </a:rPr>
              <a:t>The workers in the valley were </a:t>
            </a:r>
            <a:r>
              <a:rPr lang="en-US" sz="2000" b="1" dirty="0">
                <a:solidFill>
                  <a:srgbClr val="00B0F0"/>
                </a:solidFill>
              </a:rPr>
              <a:t>exploited</a:t>
            </a:r>
            <a:r>
              <a:rPr lang="en-US" sz="2000" dirty="0">
                <a:solidFill>
                  <a:schemeClr val="bg1"/>
                </a:solidFill>
              </a:rPr>
              <a:t> because they </a:t>
            </a:r>
            <a:r>
              <a:rPr lang="en-US" sz="2000" dirty="0">
                <a:solidFill>
                  <a:schemeClr val="tx2"/>
                </a:solidFill>
              </a:rPr>
              <a:t>were paid very little</a:t>
            </a:r>
            <a:r>
              <a:rPr lang="en-US" sz="2000" dirty="0">
                <a:solidFill>
                  <a:schemeClr val="bg1"/>
                </a:solidFill>
              </a:rPr>
              <a:t> to </a:t>
            </a:r>
            <a:r>
              <a:rPr lang="en-US" sz="2000" dirty="0">
                <a:solidFill>
                  <a:schemeClr val="tx2"/>
                </a:solidFill>
              </a:rPr>
              <a:t>work long hours in dangerous living conditions.  </a:t>
            </a:r>
          </a:p>
          <a:p>
            <a:pPr marL="342900" marR="0" indent="-342900">
              <a:spcBef>
                <a:spcPts val="0"/>
              </a:spcBef>
              <a:spcAft>
                <a:spcPts val="0"/>
              </a:spcAft>
              <a:buClr>
                <a:schemeClr val="bg1"/>
              </a:buClr>
              <a:buAutoNum type="arabicPeriod"/>
            </a:pPr>
            <a:endParaRPr lang="en-US" sz="2000" dirty="0">
              <a:solidFill>
                <a:schemeClr val="tx2"/>
              </a:solidFill>
            </a:endParaRPr>
          </a:p>
          <a:p>
            <a:pPr marL="342900" marR="0" indent="-342900">
              <a:spcBef>
                <a:spcPts val="0"/>
              </a:spcBef>
              <a:spcAft>
                <a:spcPts val="0"/>
              </a:spcAft>
              <a:buClr>
                <a:schemeClr val="bg1"/>
              </a:buClr>
              <a:buAutoNum type="arabicPeriod"/>
            </a:pPr>
            <a:r>
              <a:rPr lang="en-US" sz="2000" dirty="0">
                <a:solidFill>
                  <a:schemeClr val="bg1"/>
                </a:solidFill>
              </a:rPr>
              <a:t>The living conditions during this time were dangerous and unhealthy.  Water had to be carried from a river or ditch.  There was human and animal waste and often farming chemicals in the water. </a:t>
            </a:r>
          </a:p>
          <a:p>
            <a:pPr marL="342900" marR="0" indent="-342900">
              <a:spcBef>
                <a:spcPts val="0"/>
              </a:spcBef>
              <a:spcAft>
                <a:spcPts val="0"/>
              </a:spcAft>
              <a:buClr>
                <a:schemeClr val="bg1"/>
              </a:buClr>
              <a:buAutoNum type="arabicPeriod"/>
            </a:pPr>
            <a:endParaRPr lang="en-US" sz="2000" dirty="0">
              <a:solidFill>
                <a:schemeClr val="bg1"/>
              </a:solidFill>
            </a:endParaRPr>
          </a:p>
          <a:p>
            <a:pPr marL="342900" marR="0" indent="-342900">
              <a:spcBef>
                <a:spcPts val="0"/>
              </a:spcBef>
              <a:spcAft>
                <a:spcPts val="0"/>
              </a:spcAft>
              <a:buClr>
                <a:schemeClr val="bg1"/>
              </a:buClr>
              <a:buAutoNum type="arabicPeriod"/>
            </a:pPr>
            <a:r>
              <a:rPr lang="en-US" sz="2000" b="1" dirty="0">
                <a:solidFill>
                  <a:srgbClr val="00B0F0"/>
                </a:solidFill>
              </a:rPr>
              <a:t>Labor unres</a:t>
            </a:r>
            <a:r>
              <a:rPr lang="en-US" sz="2000" dirty="0">
                <a:solidFill>
                  <a:srgbClr val="00B0F0"/>
                </a:solidFill>
              </a:rPr>
              <a:t>t</a:t>
            </a:r>
            <a:r>
              <a:rPr lang="en-US" sz="2000" dirty="0">
                <a:solidFill>
                  <a:schemeClr val="bg1"/>
                </a:solidFill>
              </a:rPr>
              <a:t> is when </a:t>
            </a:r>
            <a:r>
              <a:rPr lang="en-US" sz="2000" dirty="0">
                <a:solidFill>
                  <a:schemeClr val="tx2"/>
                </a:solidFill>
              </a:rPr>
              <a:t>farm workers form unions and strike </a:t>
            </a:r>
            <a:r>
              <a:rPr lang="en-US" sz="2000" dirty="0">
                <a:solidFill>
                  <a:schemeClr val="bg1"/>
                </a:solidFill>
              </a:rPr>
              <a:t>in response to </a:t>
            </a:r>
            <a:r>
              <a:rPr lang="en-US" sz="2000" dirty="0">
                <a:solidFill>
                  <a:schemeClr val="tx2"/>
                </a:solidFill>
              </a:rPr>
              <a:t>poor treatment and abuse by farm workers</a:t>
            </a:r>
            <a:r>
              <a:rPr lang="en-US" sz="2000" dirty="0">
                <a:solidFill>
                  <a:schemeClr val="bg1"/>
                </a:solidFill>
              </a:rPr>
              <a:t>. </a:t>
            </a:r>
          </a:p>
          <a:p>
            <a:pPr marL="342900" marR="0" indent="-342900">
              <a:spcBef>
                <a:spcPts val="0"/>
              </a:spcBef>
              <a:spcAft>
                <a:spcPts val="0"/>
              </a:spcAft>
              <a:buClr>
                <a:schemeClr val="bg1"/>
              </a:buClr>
              <a:buAutoNum type="arabicPeriod"/>
            </a:pPr>
            <a:endParaRPr lang="en-US" sz="2000" dirty="0">
              <a:solidFill>
                <a:schemeClr val="bg1"/>
              </a:solidFill>
            </a:endParaRPr>
          </a:p>
        </p:txBody>
      </p:sp>
    </p:spTree>
    <p:extLst>
      <p:ext uri="{BB962C8B-B14F-4D97-AF65-F5344CB8AC3E}">
        <p14:creationId xmlns:p14="http://schemas.microsoft.com/office/powerpoint/2010/main" val="4136964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fontScale="90000"/>
          </a:bodyPr>
          <a:lstStyle/>
          <a:p>
            <a:pPr algn="ctr" eaLnBrk="1" hangingPunct="1"/>
            <a:r>
              <a:rPr lang="en-US" sz="2800" dirty="0">
                <a:solidFill>
                  <a:schemeClr val="tx2"/>
                </a:solidFill>
              </a:rPr>
              <a:t>Retrieval Practice Answers:  Lesson 16</a:t>
            </a:r>
            <a:br>
              <a:rPr lang="en-US" sz="2800" dirty="0">
                <a:solidFill>
                  <a:schemeClr val="tx2"/>
                </a:solidFill>
              </a:rPr>
            </a:br>
            <a:r>
              <a:rPr lang="en-US" sz="2800" dirty="0">
                <a:solidFill>
                  <a:schemeClr val="tx2"/>
                </a:solidFill>
              </a:rPr>
              <a:t>(continued)</a:t>
            </a:r>
          </a:p>
        </p:txBody>
      </p:sp>
      <p:sp>
        <p:nvSpPr>
          <p:cNvPr id="2" name="TextBox 1">
            <a:extLst>
              <a:ext uri="{FF2B5EF4-FFF2-40B4-BE49-F238E27FC236}">
                <a16:creationId xmlns:a16="http://schemas.microsoft.com/office/drawing/2014/main" id="{918EEDF7-A111-447D-9347-85C7A4CBB014}"/>
              </a:ext>
            </a:extLst>
          </p:cNvPr>
          <p:cNvSpPr txBox="1"/>
          <p:nvPr/>
        </p:nvSpPr>
        <p:spPr>
          <a:xfrm>
            <a:off x="121920" y="889000"/>
            <a:ext cx="8884920" cy="1938992"/>
          </a:xfrm>
          <a:prstGeom prst="rect">
            <a:avLst/>
          </a:prstGeom>
          <a:noFill/>
        </p:spPr>
        <p:txBody>
          <a:bodyPr wrap="square" rtlCol="0">
            <a:spAutoFit/>
          </a:bodyPr>
          <a:lstStyle/>
          <a:p>
            <a:pPr marL="457200" marR="0" indent="-457200">
              <a:spcBef>
                <a:spcPts val="0"/>
              </a:spcBef>
              <a:spcAft>
                <a:spcPts val="0"/>
              </a:spcAft>
              <a:buClr>
                <a:schemeClr val="bg1"/>
              </a:buClr>
              <a:buAutoNum type="arabicPeriod" startAt="6"/>
            </a:pPr>
            <a:r>
              <a:rPr lang="en-US" sz="2000" dirty="0">
                <a:solidFill>
                  <a:schemeClr val="bg1"/>
                </a:solidFill>
                <a:cs typeface="Times New Roman" panose="02020603050405020304" pitchFamily="18" charset="0"/>
              </a:rPr>
              <a:t>A </a:t>
            </a:r>
            <a:r>
              <a:rPr lang="en-US" sz="2000" b="1" dirty="0">
                <a:solidFill>
                  <a:srgbClr val="00B0F0"/>
                </a:solidFill>
                <a:cs typeface="Times New Roman" panose="02020603050405020304" pitchFamily="18" charset="0"/>
              </a:rPr>
              <a:t>labor strike </a:t>
            </a:r>
            <a:r>
              <a:rPr lang="en-US" sz="2000" dirty="0">
                <a:solidFill>
                  <a:schemeClr val="bg1"/>
                </a:solidFill>
                <a:cs typeface="Times New Roman" panose="02020603050405020304" pitchFamily="18" charset="0"/>
              </a:rPr>
              <a:t>is when </a:t>
            </a:r>
            <a:r>
              <a:rPr lang="en-US" sz="2000" dirty="0">
                <a:solidFill>
                  <a:schemeClr val="tx2"/>
                </a:solidFill>
                <a:cs typeface="Times New Roman" panose="02020603050405020304" pitchFamily="18" charset="0"/>
              </a:rPr>
              <a:t>workers refuse to work </a:t>
            </a:r>
            <a:r>
              <a:rPr lang="en-US" sz="2000" dirty="0">
                <a:solidFill>
                  <a:schemeClr val="bg1"/>
                </a:solidFill>
                <a:cs typeface="Times New Roman" panose="02020603050405020304" pitchFamily="18" charset="0"/>
              </a:rPr>
              <a:t>and </a:t>
            </a:r>
            <a:r>
              <a:rPr lang="en-US" sz="2000" dirty="0">
                <a:solidFill>
                  <a:schemeClr val="tx2"/>
                </a:solidFill>
                <a:cs typeface="Times New Roman" panose="02020603050405020304" pitchFamily="18" charset="0"/>
              </a:rPr>
              <a:t>try to prevent others from working.</a:t>
            </a:r>
          </a:p>
          <a:p>
            <a:pPr marL="457200" marR="0" indent="-457200">
              <a:spcBef>
                <a:spcPts val="0"/>
              </a:spcBef>
              <a:spcAft>
                <a:spcPts val="0"/>
              </a:spcAft>
              <a:buClr>
                <a:schemeClr val="bg1"/>
              </a:buClr>
              <a:buAutoNum type="arabicPeriod" startAt="6"/>
            </a:pPr>
            <a:endParaRPr lang="en-US" sz="2000" dirty="0">
              <a:solidFill>
                <a:schemeClr val="bg1"/>
              </a:solidFill>
              <a:cs typeface="Times New Roman" panose="02020603050405020304" pitchFamily="18" charset="0"/>
            </a:endParaRPr>
          </a:p>
          <a:p>
            <a:pPr marL="457200" marR="0" indent="-457200">
              <a:spcBef>
                <a:spcPts val="0"/>
              </a:spcBef>
              <a:spcAft>
                <a:spcPts val="0"/>
              </a:spcAft>
              <a:buClr>
                <a:schemeClr val="bg1"/>
              </a:buClr>
              <a:buAutoNum type="arabicPeriod" startAt="6"/>
            </a:pPr>
            <a:r>
              <a:rPr lang="en-US" sz="2000" dirty="0">
                <a:solidFill>
                  <a:schemeClr val="bg1"/>
                </a:solidFill>
                <a:cs typeface="Times New Roman" panose="02020603050405020304" pitchFamily="18" charset="0"/>
              </a:rPr>
              <a:t>Workers </a:t>
            </a:r>
            <a:r>
              <a:rPr lang="en-US" sz="2000" b="1" dirty="0">
                <a:solidFill>
                  <a:srgbClr val="00B0F0"/>
                </a:solidFill>
                <a:cs typeface="Times New Roman" panose="02020603050405020304" pitchFamily="18" charset="0"/>
              </a:rPr>
              <a:t>strike</a:t>
            </a:r>
            <a:r>
              <a:rPr lang="en-US" sz="2000" dirty="0">
                <a:solidFill>
                  <a:schemeClr val="bg1"/>
                </a:solidFill>
                <a:cs typeface="Times New Roman" panose="02020603050405020304" pitchFamily="18" charset="0"/>
              </a:rPr>
              <a:t> to </a:t>
            </a:r>
            <a:r>
              <a:rPr lang="en-US" sz="2000" dirty="0">
                <a:solidFill>
                  <a:schemeClr val="tx2"/>
                </a:solidFill>
                <a:cs typeface="Times New Roman" panose="02020603050405020304" pitchFamily="18" charset="0"/>
              </a:rPr>
              <a:t>get better working conditions and pay</a:t>
            </a:r>
            <a:r>
              <a:rPr lang="en-US" sz="2000" dirty="0">
                <a:solidFill>
                  <a:schemeClr val="bg1"/>
                </a:solidFill>
                <a:cs typeface="Times New Roman" panose="02020603050405020304" pitchFamily="18" charset="0"/>
              </a:rPr>
              <a:t>.</a:t>
            </a:r>
          </a:p>
          <a:p>
            <a:pPr marL="457200" marR="0" indent="-457200">
              <a:spcBef>
                <a:spcPts val="0"/>
              </a:spcBef>
              <a:spcAft>
                <a:spcPts val="0"/>
              </a:spcAft>
              <a:buClr>
                <a:schemeClr val="bg1"/>
              </a:buClr>
              <a:buAutoNum type="arabicPeriod" startAt="6"/>
            </a:pPr>
            <a:endParaRPr lang="en-US" sz="2000" dirty="0">
              <a:solidFill>
                <a:schemeClr val="bg1"/>
              </a:solidFill>
              <a:cs typeface="Times New Roman" panose="02020603050405020304" pitchFamily="18" charset="0"/>
            </a:endParaRPr>
          </a:p>
          <a:p>
            <a:pPr marL="457200" marR="0" indent="-457200">
              <a:spcBef>
                <a:spcPts val="0"/>
              </a:spcBef>
              <a:spcAft>
                <a:spcPts val="0"/>
              </a:spcAft>
              <a:buClr>
                <a:schemeClr val="bg1"/>
              </a:buClr>
              <a:buAutoNum type="arabicPeriod" startAt="6"/>
            </a:pPr>
            <a:endParaRPr lang="en-US" sz="2000" dirty="0">
              <a:solidFill>
                <a:schemeClr val="bg1"/>
              </a:solidFill>
            </a:endParaRPr>
          </a:p>
        </p:txBody>
      </p:sp>
      <p:sp>
        <p:nvSpPr>
          <p:cNvPr id="5" name="TextBox 4">
            <a:extLst>
              <a:ext uri="{FF2B5EF4-FFF2-40B4-BE49-F238E27FC236}">
                <a16:creationId xmlns:a16="http://schemas.microsoft.com/office/drawing/2014/main" id="{1F9E7419-AB59-4351-9D8D-945D9C62FDC1}"/>
              </a:ext>
            </a:extLst>
          </p:cNvPr>
          <p:cNvSpPr txBox="1"/>
          <p:nvPr/>
        </p:nvSpPr>
        <p:spPr>
          <a:xfrm>
            <a:off x="6495143" y="5628304"/>
            <a:ext cx="2286000" cy="369332"/>
          </a:xfrm>
          <a:prstGeom prst="rect">
            <a:avLst/>
          </a:prstGeom>
          <a:noFill/>
        </p:spPr>
        <p:txBody>
          <a:bodyPr wrap="square">
            <a:spAutoFit/>
          </a:bodyPr>
          <a:lstStyle/>
          <a:p>
            <a:r>
              <a:rPr lang="en-US" sz="1800" dirty="0">
                <a:solidFill>
                  <a:schemeClr val="tx2"/>
                </a:solidFill>
              </a:rPr>
              <a:t>Self-Score ______/7</a:t>
            </a:r>
          </a:p>
        </p:txBody>
      </p:sp>
    </p:spTree>
    <p:extLst>
      <p:ext uri="{BB962C8B-B14F-4D97-AF65-F5344CB8AC3E}">
        <p14:creationId xmlns:p14="http://schemas.microsoft.com/office/powerpoint/2010/main" val="3637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a:bodyPr>
          <a:lstStyle/>
          <a:p>
            <a:pPr algn="ctr" eaLnBrk="1" hangingPunct="1"/>
            <a:r>
              <a:rPr lang="en-US" sz="2800" dirty="0">
                <a:solidFill>
                  <a:schemeClr val="tx2"/>
                </a:solidFill>
              </a:rPr>
              <a:t>Retrieval Practice:  Lesson 18</a:t>
            </a:r>
          </a:p>
        </p:txBody>
      </p:sp>
      <p:sp>
        <p:nvSpPr>
          <p:cNvPr id="2" name="TextBox 1">
            <a:extLst>
              <a:ext uri="{FF2B5EF4-FFF2-40B4-BE49-F238E27FC236}">
                <a16:creationId xmlns:a16="http://schemas.microsoft.com/office/drawing/2014/main" id="{918EEDF7-A111-447D-9347-85C7A4CBB014}"/>
              </a:ext>
            </a:extLst>
          </p:cNvPr>
          <p:cNvSpPr txBox="1"/>
          <p:nvPr/>
        </p:nvSpPr>
        <p:spPr>
          <a:xfrm>
            <a:off x="121920" y="685800"/>
            <a:ext cx="8884920" cy="8087342"/>
          </a:xfrm>
          <a:prstGeom prst="rect">
            <a:avLst/>
          </a:prstGeom>
          <a:noFill/>
        </p:spPr>
        <p:txBody>
          <a:bodyPr wrap="square" rtlCol="0">
            <a:spAutoFit/>
          </a:bodyPr>
          <a:lstStyle/>
          <a:p>
            <a:pPr marL="342900" marR="0" lvl="0" indent="-342900">
              <a:lnSpc>
                <a:spcPct val="115000"/>
              </a:lnSpc>
              <a:spcBef>
                <a:spcPts val="0"/>
              </a:spcBef>
              <a:spcAft>
                <a:spcPts val="0"/>
              </a:spcAft>
              <a:buFont typeface="+mj-lt"/>
              <a:buAutoNum type="arabicPeriod"/>
            </a:pPr>
            <a:r>
              <a:rPr lang="en-US" sz="1800" dirty="0">
                <a:solidFill>
                  <a:schemeClr val="bg1"/>
                </a:solidFill>
                <a:effectLst/>
                <a:ea typeface="Calibri" panose="020F0502020204030204" pitchFamily="34" charset="0"/>
                <a:cs typeface="Times New Roman" panose="02020603050405020304" pitchFamily="18" charset="0"/>
              </a:rPr>
              <a:t> </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does it mean to be a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migrant</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worker? </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Some consider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Okies</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to be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refugees.</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How is that different from being a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migrant</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Some of the migrant workers want to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strike</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for better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conditions</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What does it mean to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strike</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Give an example of some of the poor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conditions</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agriculture workers in California were subjected to. </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a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dust storm</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0"/>
              </a:spcAft>
              <a:buFont typeface="+mj-lt"/>
              <a:buAutoNum type="arabicPeriod"/>
            </a:pPr>
            <a:endPar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the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Dust Bowl</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the connection between the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Dust Bowl</a:t>
            </a:r>
            <a:r>
              <a:rPr lang="en-US" sz="1800"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and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Okies</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sz="1800" dirty="0">
              <a:solidFill>
                <a:schemeClr val="bg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bg1"/>
                </a:solidFill>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solidFill>
                  <a:schemeClr val="bg1"/>
                </a:solidFill>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solidFill>
                  <a:schemeClr val="bg1"/>
                </a:solidFill>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solidFill>
                  <a:schemeClr val="bg1"/>
                </a:solidFill>
                <a:effectLst/>
                <a:ea typeface="Calibri" panose="020F0502020204030204" pitchFamily="34" charset="0"/>
                <a:cs typeface="Times New Roman" panose="02020603050405020304" pitchFamily="18" charset="0"/>
              </a:rPr>
              <a:t> </a:t>
            </a:r>
            <a:endParaRPr lang="en-US" sz="1800" dirty="0">
              <a:solidFill>
                <a:schemeClr val="bg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chemeClr val="bg1"/>
                </a:solidFill>
                <a:effectLst/>
                <a:ea typeface="Calibri" panose="020F0502020204030204" pitchFamily="34" charset="0"/>
                <a:cs typeface="Times New Roman" panose="02020603050405020304" pitchFamily="18" charset="0"/>
              </a:rPr>
              <a:t> </a:t>
            </a:r>
            <a:endParaRPr lang="en-US" sz="1800" dirty="0">
              <a:solidFill>
                <a:schemeClr val="bg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chemeClr val="bg1"/>
                </a:solidFill>
                <a:effectLst/>
                <a:ea typeface="Calibri" panose="020F0502020204030204" pitchFamily="34" charset="0"/>
                <a:cs typeface="Times New Roman" panose="02020603050405020304" pitchFamily="18" charset="0"/>
              </a:rPr>
              <a:t> </a:t>
            </a:r>
            <a:endParaRPr lang="en-US" sz="1800" dirty="0">
              <a:solidFill>
                <a:schemeClr val="bg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chemeClr val="bg1"/>
                </a:solidFill>
                <a:effectLst/>
                <a:ea typeface="Calibri" panose="020F0502020204030204" pitchFamily="34" charset="0"/>
                <a:cs typeface="Times New Roman" panose="02020603050405020304" pitchFamily="18" charset="0"/>
              </a:rPr>
              <a:t> </a:t>
            </a:r>
            <a:endParaRPr lang="en-US" sz="1800" dirty="0">
              <a:solidFill>
                <a:schemeClr val="bg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chemeClr val="bg1"/>
                </a:solidFill>
                <a:effectLst/>
                <a:ea typeface="Calibri" panose="020F0502020204030204" pitchFamily="34" charset="0"/>
                <a:cs typeface="Times New Roman" panose="02020603050405020304" pitchFamily="18" charset="0"/>
              </a:rPr>
              <a:t> </a:t>
            </a:r>
            <a:endParaRPr lang="en-US" sz="1800" dirty="0">
              <a:solidFill>
                <a:schemeClr val="bg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bg1"/>
                </a:solidFill>
                <a:effectLst/>
                <a:ea typeface="Calibri" panose="020F0502020204030204" pitchFamily="34" charset="0"/>
                <a:cs typeface="Times New Roman" panose="02020603050405020304" pitchFamily="18" charset="0"/>
              </a:rPr>
              <a:t> </a:t>
            </a:r>
          </a:p>
          <a:p>
            <a:pPr>
              <a:lnSpc>
                <a:spcPct val="150000"/>
              </a:lnSpc>
            </a:pPr>
            <a:endParaRPr lang="en-US" sz="2000" dirty="0">
              <a:solidFill>
                <a:schemeClr val="bg1"/>
              </a:solidFill>
            </a:endParaRPr>
          </a:p>
        </p:txBody>
      </p:sp>
      <p:sp>
        <p:nvSpPr>
          <p:cNvPr id="6" name="Explosion: 8 Points 5">
            <a:extLst>
              <a:ext uri="{FF2B5EF4-FFF2-40B4-BE49-F238E27FC236}">
                <a16:creationId xmlns:a16="http://schemas.microsoft.com/office/drawing/2014/main" id="{770B7EF9-90BD-4E73-B07A-7334C37CB3AB}"/>
              </a:ext>
            </a:extLst>
          </p:cNvPr>
          <p:cNvSpPr/>
          <p:nvPr/>
        </p:nvSpPr>
        <p:spPr>
          <a:xfrm>
            <a:off x="6044437" y="3506529"/>
            <a:ext cx="3056021" cy="1849241"/>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endParaRPr lang="en-US" sz="1500" kern="0" dirty="0">
              <a:solidFill>
                <a:srgbClr val="3F3F3F"/>
              </a:solidFill>
              <a:latin typeface="Franklin Gothic Book"/>
            </a:endParaRPr>
          </a:p>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3879594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a:bodyPr>
          <a:lstStyle/>
          <a:p>
            <a:pPr algn="ctr" eaLnBrk="1" hangingPunct="1"/>
            <a:r>
              <a:rPr lang="en-US" sz="2800" dirty="0">
                <a:solidFill>
                  <a:schemeClr val="tx2"/>
                </a:solidFill>
              </a:rPr>
              <a:t>Retrieval Practice:  Lesson 18</a:t>
            </a:r>
          </a:p>
        </p:txBody>
      </p:sp>
      <p:sp>
        <p:nvSpPr>
          <p:cNvPr id="2" name="TextBox 1">
            <a:extLst>
              <a:ext uri="{FF2B5EF4-FFF2-40B4-BE49-F238E27FC236}">
                <a16:creationId xmlns:a16="http://schemas.microsoft.com/office/drawing/2014/main" id="{918EEDF7-A111-447D-9347-85C7A4CBB014}"/>
              </a:ext>
            </a:extLst>
          </p:cNvPr>
          <p:cNvSpPr txBox="1"/>
          <p:nvPr/>
        </p:nvSpPr>
        <p:spPr>
          <a:xfrm>
            <a:off x="121920" y="685800"/>
            <a:ext cx="8884920" cy="5324535"/>
          </a:xfrm>
          <a:prstGeom prst="rect">
            <a:avLst/>
          </a:prstGeom>
          <a:noFill/>
        </p:spPr>
        <p:txBody>
          <a:bodyPr wrap="square" rtlCol="0">
            <a:spAutoFit/>
          </a:bodyPr>
          <a:lstStyle/>
          <a:p>
            <a:pPr marL="342900" marR="0" indent="-3429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 </a:t>
            </a:r>
            <a:r>
              <a:rPr lang="en-US" sz="2000" dirty="0">
                <a:solidFill>
                  <a:schemeClr val="bg1"/>
                </a:solidFill>
                <a:ea typeface="Calibri" panose="020F0502020204030204" pitchFamily="34" charset="0"/>
                <a:cs typeface="Times New Roman" panose="02020603050405020304" pitchFamily="18" charset="0"/>
              </a:rPr>
              <a:t> A </a:t>
            </a:r>
            <a:r>
              <a:rPr lang="en-US" sz="2000" b="1" dirty="0">
                <a:solidFill>
                  <a:srgbClr val="00B0F0"/>
                </a:solidFill>
                <a:ea typeface="Calibri" panose="020F0502020204030204" pitchFamily="34" charset="0"/>
                <a:cs typeface="Times New Roman" panose="02020603050405020304" pitchFamily="18" charset="0"/>
              </a:rPr>
              <a:t>migrant worker </a:t>
            </a:r>
            <a:r>
              <a:rPr lang="en-US" sz="2000" dirty="0">
                <a:solidFill>
                  <a:schemeClr val="bg1"/>
                </a:solidFill>
                <a:ea typeface="Calibri" panose="020F0502020204030204" pitchFamily="34" charset="0"/>
                <a:cs typeface="Times New Roman" panose="02020603050405020304" pitchFamily="18" charset="0"/>
              </a:rPr>
              <a:t>is a </a:t>
            </a:r>
            <a:r>
              <a:rPr lang="en-US" sz="2000" dirty="0">
                <a:solidFill>
                  <a:schemeClr val="tx2"/>
                </a:solidFill>
                <a:ea typeface="Calibri" panose="020F0502020204030204" pitchFamily="34" charset="0"/>
                <a:cs typeface="Times New Roman" panose="02020603050405020304" pitchFamily="18" charset="0"/>
              </a:rPr>
              <a:t>farmer who moves from place to place </a:t>
            </a:r>
            <a:r>
              <a:rPr lang="en-US" sz="2000" dirty="0">
                <a:solidFill>
                  <a:schemeClr val="bg1"/>
                </a:solidFill>
                <a:ea typeface="Calibri" panose="020F0502020204030204" pitchFamily="34" charset="0"/>
                <a:cs typeface="Times New Roman" panose="02020603050405020304" pitchFamily="18" charset="0"/>
              </a:rPr>
              <a:t>to </a:t>
            </a:r>
            <a:r>
              <a:rPr lang="en-US" sz="2000" dirty="0">
                <a:solidFill>
                  <a:schemeClr val="tx2"/>
                </a:solidFill>
                <a:ea typeface="Calibri" panose="020F0502020204030204" pitchFamily="34" charset="0"/>
                <a:cs typeface="Times New Roman" panose="02020603050405020304" pitchFamily="18" charset="0"/>
              </a:rPr>
              <a:t>harvest different crops in different seasons.</a:t>
            </a:r>
          </a:p>
          <a:p>
            <a:pPr marL="342900" marR="0" indent="-342900">
              <a:spcBef>
                <a:spcPts val="0"/>
              </a:spcBef>
              <a:spcAft>
                <a:spcPts val="0"/>
              </a:spcAft>
              <a:buFont typeface="+mj-lt"/>
              <a:buAutoNum type="arabicPeriod"/>
            </a:pPr>
            <a:endParaRPr lang="en-US" sz="2000" dirty="0">
              <a:solidFill>
                <a:schemeClr val="tx2"/>
              </a:solidFill>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000" dirty="0">
                <a:solidFill>
                  <a:schemeClr val="bg1"/>
                </a:solidFill>
                <a:ea typeface="Calibri" panose="020F0502020204030204" pitchFamily="34" charset="0"/>
                <a:cs typeface="Times New Roman" panose="02020603050405020304" pitchFamily="18" charset="0"/>
              </a:rPr>
              <a:t>A refugee is different than a </a:t>
            </a:r>
            <a:r>
              <a:rPr lang="en-US" sz="2000" b="1" dirty="0">
                <a:solidFill>
                  <a:srgbClr val="00B0F0"/>
                </a:solidFill>
                <a:ea typeface="Calibri" panose="020F0502020204030204" pitchFamily="34" charset="0"/>
                <a:cs typeface="Times New Roman" panose="02020603050405020304" pitchFamily="18" charset="0"/>
              </a:rPr>
              <a:t>migrant worker </a:t>
            </a:r>
            <a:r>
              <a:rPr lang="en-US" sz="2000" dirty="0">
                <a:solidFill>
                  <a:schemeClr val="bg1"/>
                </a:solidFill>
                <a:ea typeface="Calibri" panose="020F0502020204030204" pitchFamily="34" charset="0"/>
                <a:cs typeface="Times New Roman" panose="02020603050405020304" pitchFamily="18" charset="0"/>
              </a:rPr>
              <a:t>because they are forced to leave their home in order to escape war, persecution or natural disaster.  An </a:t>
            </a:r>
            <a:r>
              <a:rPr lang="en-US" sz="2000" b="1" dirty="0">
                <a:solidFill>
                  <a:srgbClr val="00B0F0"/>
                </a:solidFill>
                <a:ea typeface="Calibri" panose="020F0502020204030204" pitchFamily="34" charset="0"/>
                <a:cs typeface="Times New Roman" panose="02020603050405020304" pitchFamily="18" charset="0"/>
              </a:rPr>
              <a:t>Okie</a:t>
            </a:r>
            <a:r>
              <a:rPr lang="en-US" sz="2000" dirty="0">
                <a:solidFill>
                  <a:schemeClr val="bg1"/>
                </a:solidFill>
                <a:ea typeface="Calibri" panose="020F0502020204030204" pitchFamily="34" charset="0"/>
                <a:cs typeface="Times New Roman" panose="02020603050405020304" pitchFamily="18" charset="0"/>
              </a:rPr>
              <a:t> fled their home because of the </a:t>
            </a:r>
            <a:r>
              <a:rPr lang="en-US" sz="2000" b="1" dirty="0">
                <a:solidFill>
                  <a:srgbClr val="00B0F0"/>
                </a:solidFill>
                <a:ea typeface="Calibri" panose="020F0502020204030204" pitchFamily="34" charset="0"/>
                <a:cs typeface="Times New Roman" panose="02020603050405020304" pitchFamily="18" charset="0"/>
              </a:rPr>
              <a:t>Dust Bowl </a:t>
            </a:r>
            <a:r>
              <a:rPr lang="en-US" sz="2000" dirty="0">
                <a:solidFill>
                  <a:schemeClr val="bg1"/>
                </a:solidFill>
                <a:ea typeface="Calibri" panose="020F0502020204030204" pitchFamily="34" charset="0"/>
                <a:cs typeface="Times New Roman" panose="02020603050405020304" pitchFamily="18" charset="0"/>
              </a:rPr>
              <a:t>which was a natural disaster caused by drought.  </a:t>
            </a:r>
            <a:endParaRPr lang="en-US" sz="2000" dirty="0">
              <a:solidFill>
                <a:schemeClr val="bg1"/>
              </a:solidFill>
              <a:effectLst/>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endParaRPr lang="en-US" sz="2000" dirty="0">
              <a:solidFill>
                <a:schemeClr val="bg1"/>
              </a:solidFill>
              <a:effectLst/>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000" dirty="0">
                <a:solidFill>
                  <a:schemeClr val="bg1"/>
                </a:solidFill>
                <a:ea typeface="Calibri" panose="020F0502020204030204" pitchFamily="34" charset="0"/>
                <a:cs typeface="Times New Roman" panose="02020603050405020304" pitchFamily="18" charset="0"/>
              </a:rPr>
              <a:t>A </a:t>
            </a:r>
            <a:r>
              <a:rPr lang="en-US" sz="2000" b="1" dirty="0">
                <a:solidFill>
                  <a:srgbClr val="00B0F0"/>
                </a:solidFill>
                <a:ea typeface="Calibri" panose="020F0502020204030204" pitchFamily="34" charset="0"/>
                <a:cs typeface="Times New Roman" panose="02020603050405020304" pitchFamily="18" charset="0"/>
              </a:rPr>
              <a:t>strike</a:t>
            </a:r>
            <a:r>
              <a:rPr lang="en-US" sz="2000" dirty="0">
                <a:solidFill>
                  <a:schemeClr val="bg1"/>
                </a:solidFill>
                <a:ea typeface="Calibri" panose="020F0502020204030204" pitchFamily="34" charset="0"/>
                <a:cs typeface="Times New Roman" panose="02020603050405020304" pitchFamily="18" charset="0"/>
              </a:rPr>
              <a:t> means the workers will refuse to work and try to prevent others from working until the farm owners agree to improve the working conditions or pay.</a:t>
            </a:r>
          </a:p>
          <a:p>
            <a:pPr marL="342900" marR="0" indent="-342900">
              <a:spcBef>
                <a:spcPts val="0"/>
              </a:spcBef>
              <a:spcAft>
                <a:spcPts val="0"/>
              </a:spcAft>
              <a:buFont typeface="+mj-lt"/>
              <a:buAutoNum type="arabicPeriod"/>
            </a:pPr>
            <a:endParaRPr lang="en-US" sz="2000" dirty="0">
              <a:solidFill>
                <a:schemeClr val="bg1"/>
              </a:solidFill>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000" dirty="0">
                <a:solidFill>
                  <a:schemeClr val="bg1"/>
                </a:solidFill>
                <a:ea typeface="Calibri" panose="020F0502020204030204" pitchFamily="34" charset="0"/>
                <a:cs typeface="Times New Roman" panose="02020603050405020304" pitchFamily="18" charset="0"/>
              </a:rPr>
              <a:t>Agricultural workers were subjected to living in </a:t>
            </a:r>
            <a:r>
              <a:rPr lang="en-US" sz="2000" dirty="0">
                <a:solidFill>
                  <a:schemeClr val="tx2"/>
                </a:solidFill>
                <a:ea typeface="Calibri" panose="020F0502020204030204" pitchFamily="34" charset="0"/>
                <a:cs typeface="Times New Roman" panose="02020603050405020304" pitchFamily="18" charset="0"/>
              </a:rPr>
              <a:t>tiny shacks</a:t>
            </a:r>
            <a:r>
              <a:rPr lang="en-US" sz="2000" dirty="0">
                <a:solidFill>
                  <a:schemeClr val="bg1"/>
                </a:solidFill>
                <a:ea typeface="Calibri" panose="020F0502020204030204" pitchFamily="34" charset="0"/>
                <a:cs typeface="Times New Roman" panose="02020603050405020304" pitchFamily="18" charset="0"/>
              </a:rPr>
              <a:t>, often with </a:t>
            </a:r>
            <a:r>
              <a:rPr lang="en-US" sz="2000" dirty="0">
                <a:solidFill>
                  <a:schemeClr val="tx2"/>
                </a:solidFill>
                <a:ea typeface="Calibri" panose="020F0502020204030204" pitchFamily="34" charset="0"/>
                <a:cs typeface="Times New Roman" panose="02020603050405020304" pitchFamily="18" charset="0"/>
              </a:rPr>
              <a:t>no running water </a:t>
            </a:r>
            <a:r>
              <a:rPr lang="en-US" sz="2000" dirty="0">
                <a:solidFill>
                  <a:schemeClr val="bg1"/>
                </a:solidFill>
                <a:ea typeface="Calibri" panose="020F0502020204030204" pitchFamily="34" charset="0"/>
                <a:cs typeface="Times New Roman" panose="02020603050405020304" pitchFamily="18" charset="0"/>
              </a:rPr>
              <a:t>and </a:t>
            </a:r>
            <a:r>
              <a:rPr lang="en-US" sz="2000" dirty="0">
                <a:solidFill>
                  <a:schemeClr val="tx2"/>
                </a:solidFill>
                <a:ea typeface="Calibri" panose="020F0502020204030204" pitchFamily="34" charset="0"/>
                <a:cs typeface="Times New Roman" panose="02020603050405020304" pitchFamily="18" charset="0"/>
              </a:rPr>
              <a:t>dirt floors</a:t>
            </a:r>
            <a:r>
              <a:rPr lang="en-US" sz="2000" dirty="0">
                <a:solidFill>
                  <a:schemeClr val="bg1"/>
                </a:solidFill>
                <a:ea typeface="Calibri" panose="020F0502020204030204" pitchFamily="34" charset="0"/>
                <a:cs typeface="Times New Roman" panose="02020603050405020304" pitchFamily="18" charset="0"/>
              </a:rPr>
              <a:t>.  </a:t>
            </a:r>
            <a:r>
              <a:rPr lang="en-US" sz="2000" dirty="0">
                <a:solidFill>
                  <a:schemeClr val="tx2"/>
                </a:solidFill>
                <a:ea typeface="Calibri" panose="020F0502020204030204" pitchFamily="34" charset="0"/>
                <a:cs typeface="Times New Roman" panose="02020603050405020304" pitchFamily="18" charset="0"/>
              </a:rPr>
              <a:t>Human and animal waste </a:t>
            </a:r>
            <a:r>
              <a:rPr lang="en-US" sz="2000" dirty="0">
                <a:solidFill>
                  <a:schemeClr val="bg1"/>
                </a:solidFill>
                <a:ea typeface="Calibri" panose="020F0502020204030204" pitchFamily="34" charset="0"/>
                <a:cs typeface="Times New Roman" panose="02020603050405020304" pitchFamily="18" charset="0"/>
              </a:rPr>
              <a:t>as well as </a:t>
            </a:r>
            <a:r>
              <a:rPr lang="en-US" sz="2000" dirty="0">
                <a:solidFill>
                  <a:schemeClr val="tx2"/>
                </a:solidFill>
                <a:ea typeface="Calibri" panose="020F0502020204030204" pitchFamily="34" charset="0"/>
                <a:cs typeface="Times New Roman" panose="02020603050405020304" pitchFamily="18" charset="0"/>
              </a:rPr>
              <a:t>farm chemicals </a:t>
            </a:r>
            <a:r>
              <a:rPr lang="en-US" sz="2000" dirty="0">
                <a:solidFill>
                  <a:schemeClr val="bg1"/>
                </a:solidFill>
                <a:ea typeface="Calibri" panose="020F0502020204030204" pitchFamily="34" charset="0"/>
                <a:cs typeface="Times New Roman" panose="02020603050405020304" pitchFamily="18" charset="0"/>
              </a:rPr>
              <a:t>seeped </a:t>
            </a:r>
            <a:r>
              <a:rPr lang="en-US" sz="2000" dirty="0">
                <a:solidFill>
                  <a:schemeClr val="tx2"/>
                </a:solidFill>
                <a:ea typeface="Calibri" panose="020F0502020204030204" pitchFamily="34" charset="0"/>
                <a:cs typeface="Times New Roman" panose="02020603050405020304" pitchFamily="18" charset="0"/>
              </a:rPr>
              <a:t>into their water. </a:t>
            </a:r>
          </a:p>
          <a:p>
            <a:pPr marL="342900" marR="0" indent="-342900">
              <a:spcBef>
                <a:spcPts val="0"/>
              </a:spcBef>
              <a:spcAft>
                <a:spcPts val="0"/>
              </a:spcAft>
              <a:buFont typeface="+mj-lt"/>
              <a:buAutoNum type="arabicPeriod"/>
            </a:pPr>
            <a:endParaRPr lang="en-US" sz="2000" dirty="0">
              <a:solidFill>
                <a:schemeClr val="bg1"/>
              </a:solidFill>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000" dirty="0">
                <a:solidFill>
                  <a:schemeClr val="bg1"/>
                </a:solidFill>
                <a:ea typeface="Calibri" panose="020F0502020204030204" pitchFamily="34" charset="0"/>
                <a:cs typeface="Times New Roman" panose="02020603050405020304" pitchFamily="18" charset="0"/>
              </a:rPr>
              <a:t>A </a:t>
            </a:r>
            <a:r>
              <a:rPr lang="en-US" sz="2000" b="1" dirty="0">
                <a:solidFill>
                  <a:srgbClr val="00B0F0"/>
                </a:solidFill>
                <a:ea typeface="Calibri" panose="020F0502020204030204" pitchFamily="34" charset="0"/>
                <a:cs typeface="Times New Roman" panose="02020603050405020304" pitchFamily="18" charset="0"/>
              </a:rPr>
              <a:t>dust storm </a:t>
            </a:r>
            <a:r>
              <a:rPr lang="en-US" sz="2000" dirty="0">
                <a:solidFill>
                  <a:schemeClr val="bg1"/>
                </a:solidFill>
                <a:ea typeface="Calibri" panose="020F0502020204030204" pitchFamily="34" charset="0"/>
                <a:cs typeface="Times New Roman" panose="02020603050405020304" pitchFamily="18" charset="0"/>
              </a:rPr>
              <a:t>is a storm that is made up of strong winds that blow lose soil from over farming into the air making it hard to see and breathe.</a:t>
            </a:r>
          </a:p>
        </p:txBody>
      </p:sp>
    </p:spTree>
    <p:extLst>
      <p:ext uri="{BB962C8B-B14F-4D97-AF65-F5344CB8AC3E}">
        <p14:creationId xmlns:p14="http://schemas.microsoft.com/office/powerpoint/2010/main" val="209550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fontScale="90000"/>
          </a:bodyPr>
          <a:lstStyle/>
          <a:p>
            <a:pPr algn="ctr" eaLnBrk="1" hangingPunct="1"/>
            <a:r>
              <a:rPr lang="en-US" sz="2800" dirty="0">
                <a:solidFill>
                  <a:schemeClr val="tx2"/>
                </a:solidFill>
              </a:rPr>
              <a:t>Retrieval Practice:  Lesson 18</a:t>
            </a:r>
            <a:br>
              <a:rPr lang="en-US" sz="2800" dirty="0">
                <a:solidFill>
                  <a:schemeClr val="tx2"/>
                </a:solidFill>
              </a:rPr>
            </a:br>
            <a:r>
              <a:rPr lang="en-US" sz="2800" dirty="0">
                <a:solidFill>
                  <a:schemeClr val="tx2"/>
                </a:solidFill>
              </a:rPr>
              <a:t>(continued)</a:t>
            </a:r>
          </a:p>
        </p:txBody>
      </p:sp>
      <p:sp>
        <p:nvSpPr>
          <p:cNvPr id="2" name="TextBox 1">
            <a:extLst>
              <a:ext uri="{FF2B5EF4-FFF2-40B4-BE49-F238E27FC236}">
                <a16:creationId xmlns:a16="http://schemas.microsoft.com/office/drawing/2014/main" id="{918EEDF7-A111-447D-9347-85C7A4CBB014}"/>
              </a:ext>
            </a:extLst>
          </p:cNvPr>
          <p:cNvSpPr txBox="1"/>
          <p:nvPr/>
        </p:nvSpPr>
        <p:spPr>
          <a:xfrm>
            <a:off x="121920" y="685800"/>
            <a:ext cx="8884920" cy="2554545"/>
          </a:xfrm>
          <a:prstGeom prst="rect">
            <a:avLst/>
          </a:prstGeom>
          <a:noFill/>
        </p:spPr>
        <p:txBody>
          <a:bodyPr wrap="square" rtlCol="0">
            <a:spAutoFit/>
          </a:bodyPr>
          <a:lstStyle/>
          <a:p>
            <a:pPr marL="457200" marR="0" indent="-457200">
              <a:spcBef>
                <a:spcPts val="0"/>
              </a:spcBef>
              <a:spcAft>
                <a:spcPts val="0"/>
              </a:spcAft>
              <a:buAutoNum type="arabicPeriod" startAt="6"/>
            </a:pPr>
            <a:r>
              <a:rPr lang="en-US" sz="2000" dirty="0">
                <a:solidFill>
                  <a:schemeClr val="bg1"/>
                </a:solidFill>
                <a:ea typeface="Calibri" panose="020F0502020204030204" pitchFamily="34" charset="0"/>
                <a:cs typeface="Times New Roman" panose="02020603050405020304" pitchFamily="18" charset="0"/>
              </a:rPr>
              <a:t>The </a:t>
            </a:r>
            <a:r>
              <a:rPr lang="en-US" sz="2000" b="1" dirty="0">
                <a:solidFill>
                  <a:srgbClr val="00B0F0"/>
                </a:solidFill>
                <a:ea typeface="Calibri" panose="020F0502020204030204" pitchFamily="34" charset="0"/>
                <a:cs typeface="Times New Roman" panose="02020603050405020304" pitchFamily="18" charset="0"/>
              </a:rPr>
              <a:t>dust bowl </a:t>
            </a:r>
            <a:r>
              <a:rPr lang="en-US" sz="2000" dirty="0">
                <a:solidFill>
                  <a:schemeClr val="bg1"/>
                </a:solidFill>
                <a:ea typeface="Calibri" panose="020F0502020204030204" pitchFamily="34" charset="0"/>
                <a:cs typeface="Times New Roman" panose="02020603050405020304" pitchFamily="18" charset="0"/>
              </a:rPr>
              <a:t>was when </a:t>
            </a:r>
            <a:r>
              <a:rPr lang="en-US" sz="2000" dirty="0">
                <a:solidFill>
                  <a:schemeClr val="tx2"/>
                </a:solidFill>
                <a:ea typeface="Calibri" panose="020F0502020204030204" pitchFamily="34" charset="0"/>
                <a:cs typeface="Times New Roman" panose="02020603050405020304" pitchFamily="18" charset="0"/>
              </a:rPr>
              <a:t>the Great Plains were over farmed </a:t>
            </a:r>
            <a:r>
              <a:rPr lang="en-US" sz="2000" dirty="0">
                <a:solidFill>
                  <a:schemeClr val="bg1"/>
                </a:solidFill>
                <a:ea typeface="Calibri" panose="020F0502020204030204" pitchFamily="34" charset="0"/>
                <a:cs typeface="Times New Roman" panose="02020603050405020304" pitchFamily="18" charset="0"/>
              </a:rPr>
              <a:t>leading to </a:t>
            </a:r>
            <a:r>
              <a:rPr lang="en-US" sz="2000" dirty="0">
                <a:solidFill>
                  <a:schemeClr val="tx2"/>
                </a:solidFill>
                <a:ea typeface="Calibri" panose="020F0502020204030204" pitchFamily="34" charset="0"/>
                <a:cs typeface="Times New Roman" panose="02020603050405020304" pitchFamily="18" charset="0"/>
              </a:rPr>
              <a:t>massive dust storms </a:t>
            </a:r>
            <a:r>
              <a:rPr lang="en-US" sz="2000" dirty="0">
                <a:solidFill>
                  <a:schemeClr val="bg1"/>
                </a:solidFill>
                <a:ea typeface="Calibri" panose="020F0502020204030204" pitchFamily="34" charset="0"/>
                <a:cs typeface="Times New Roman" panose="02020603050405020304" pitchFamily="18" charset="0"/>
              </a:rPr>
              <a:t>that </a:t>
            </a:r>
            <a:r>
              <a:rPr lang="en-US" sz="2000" dirty="0">
                <a:solidFill>
                  <a:schemeClr val="tx2"/>
                </a:solidFill>
                <a:ea typeface="Calibri" panose="020F0502020204030204" pitchFamily="34" charset="0"/>
                <a:cs typeface="Times New Roman" panose="02020603050405020304" pitchFamily="18" charset="0"/>
              </a:rPr>
              <a:t>ruined farms </a:t>
            </a:r>
            <a:r>
              <a:rPr lang="en-US" sz="2000" dirty="0">
                <a:solidFill>
                  <a:schemeClr val="bg1"/>
                </a:solidFill>
                <a:ea typeface="Calibri" panose="020F0502020204030204" pitchFamily="34" charset="0"/>
                <a:cs typeface="Times New Roman" panose="02020603050405020304" pitchFamily="18" charset="0"/>
              </a:rPr>
              <a:t>forcing thousands of farmers off their land.</a:t>
            </a:r>
          </a:p>
          <a:p>
            <a:pPr marL="457200" marR="0" indent="-457200">
              <a:spcBef>
                <a:spcPts val="0"/>
              </a:spcBef>
              <a:spcAft>
                <a:spcPts val="0"/>
              </a:spcAft>
              <a:buAutoNum type="arabicPeriod" startAt="6"/>
            </a:pPr>
            <a:endParaRPr lang="en-US" sz="2000" dirty="0">
              <a:solidFill>
                <a:schemeClr val="bg1"/>
              </a:solidFill>
              <a:ea typeface="Calibri" panose="020F0502020204030204" pitchFamily="34" charset="0"/>
              <a:cs typeface="Times New Roman" panose="02020603050405020304" pitchFamily="18" charset="0"/>
            </a:endParaRPr>
          </a:p>
          <a:p>
            <a:pPr marL="457200" marR="0" indent="-457200">
              <a:spcBef>
                <a:spcPts val="0"/>
              </a:spcBef>
              <a:spcAft>
                <a:spcPts val="0"/>
              </a:spcAft>
              <a:buAutoNum type="arabicPeriod" startAt="6"/>
            </a:pPr>
            <a:r>
              <a:rPr lang="en-US" sz="2000" dirty="0">
                <a:solidFill>
                  <a:schemeClr val="bg1"/>
                </a:solidFill>
                <a:ea typeface="Calibri" panose="020F0502020204030204" pitchFamily="34" charset="0"/>
                <a:cs typeface="Times New Roman" panose="02020603050405020304" pitchFamily="18" charset="0"/>
              </a:rPr>
              <a:t>The </a:t>
            </a:r>
            <a:r>
              <a:rPr lang="en-US" sz="2000" b="1" dirty="0">
                <a:solidFill>
                  <a:srgbClr val="00B0F0"/>
                </a:solidFill>
                <a:ea typeface="Calibri" panose="020F0502020204030204" pitchFamily="34" charset="0"/>
                <a:cs typeface="Times New Roman" panose="02020603050405020304" pitchFamily="18" charset="0"/>
              </a:rPr>
              <a:t>dust bowl </a:t>
            </a:r>
            <a:r>
              <a:rPr lang="en-US" sz="2000" dirty="0">
                <a:solidFill>
                  <a:schemeClr val="bg1"/>
                </a:solidFill>
                <a:ea typeface="Calibri" panose="020F0502020204030204" pitchFamily="34" charset="0"/>
                <a:cs typeface="Times New Roman" panose="02020603050405020304" pitchFamily="18" charset="0"/>
              </a:rPr>
              <a:t>caused </a:t>
            </a:r>
            <a:r>
              <a:rPr lang="en-US" sz="2000" dirty="0">
                <a:solidFill>
                  <a:schemeClr val="tx2"/>
                </a:solidFill>
                <a:ea typeface="Calibri" panose="020F0502020204030204" pitchFamily="34" charset="0"/>
                <a:cs typeface="Times New Roman" panose="02020603050405020304" pitchFamily="18" charset="0"/>
              </a:rPr>
              <a:t>farmers to leave Texas, Oklahoma, and Arkansas in search of jobs in California</a:t>
            </a:r>
            <a:r>
              <a:rPr lang="en-US" sz="2000" dirty="0">
                <a:solidFill>
                  <a:schemeClr val="bg1"/>
                </a:solidFill>
                <a:ea typeface="Calibri" panose="020F0502020204030204" pitchFamily="34" charset="0"/>
                <a:cs typeface="Times New Roman" panose="02020603050405020304" pitchFamily="18" charset="0"/>
              </a:rPr>
              <a:t>.  They were </a:t>
            </a:r>
            <a:r>
              <a:rPr lang="en-US" sz="2000" dirty="0">
                <a:solidFill>
                  <a:schemeClr val="tx2"/>
                </a:solidFill>
                <a:ea typeface="Calibri" panose="020F0502020204030204" pitchFamily="34" charset="0"/>
                <a:cs typeface="Times New Roman" panose="02020603050405020304" pitchFamily="18" charset="0"/>
              </a:rPr>
              <a:t>poor and desperate </a:t>
            </a:r>
            <a:r>
              <a:rPr lang="en-US" sz="2000" dirty="0">
                <a:solidFill>
                  <a:schemeClr val="bg1"/>
                </a:solidFill>
                <a:ea typeface="Calibri" panose="020F0502020204030204" pitchFamily="34" charset="0"/>
                <a:cs typeface="Times New Roman" panose="02020603050405020304" pitchFamily="18" charset="0"/>
              </a:rPr>
              <a:t>and disparagingly called </a:t>
            </a:r>
            <a:r>
              <a:rPr lang="en-US" sz="2000" b="1" dirty="0">
                <a:solidFill>
                  <a:srgbClr val="00B0F0"/>
                </a:solidFill>
                <a:ea typeface="Calibri" panose="020F0502020204030204" pitchFamily="34" charset="0"/>
                <a:cs typeface="Times New Roman" panose="02020603050405020304" pitchFamily="18" charset="0"/>
              </a:rPr>
              <a:t>“Okies.”</a:t>
            </a:r>
          </a:p>
          <a:p>
            <a:pPr marL="342900" marR="0" indent="-342900">
              <a:spcBef>
                <a:spcPts val="0"/>
              </a:spcBef>
              <a:spcAft>
                <a:spcPts val="0"/>
              </a:spcAft>
              <a:buFont typeface="+mj-lt"/>
              <a:buAutoNum type="arabicPeriod"/>
            </a:pPr>
            <a:endParaRPr lang="en-US" sz="2000" dirty="0">
              <a:solidFill>
                <a:schemeClr val="bg1"/>
              </a:solidFill>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260901D-7009-4346-A791-2A3A977FDC48}"/>
              </a:ext>
            </a:extLst>
          </p:cNvPr>
          <p:cNvSpPr txBox="1"/>
          <p:nvPr/>
        </p:nvSpPr>
        <p:spPr>
          <a:xfrm>
            <a:off x="6459198" y="5599276"/>
            <a:ext cx="2155371" cy="369332"/>
          </a:xfrm>
          <a:prstGeom prst="rect">
            <a:avLst/>
          </a:prstGeom>
          <a:noFill/>
        </p:spPr>
        <p:txBody>
          <a:bodyPr wrap="square">
            <a:spAutoFit/>
          </a:bodyPr>
          <a:lstStyle/>
          <a:p>
            <a:r>
              <a:rPr lang="en-US" sz="1800" dirty="0">
                <a:solidFill>
                  <a:schemeClr val="tx2"/>
                </a:solidFill>
              </a:rPr>
              <a:t>Self-Score ______/7</a:t>
            </a:r>
          </a:p>
        </p:txBody>
      </p:sp>
    </p:spTree>
    <p:extLst>
      <p:ext uri="{BB962C8B-B14F-4D97-AF65-F5344CB8AC3E}">
        <p14:creationId xmlns:p14="http://schemas.microsoft.com/office/powerpoint/2010/main" val="292689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a:bodyPr>
          <a:lstStyle/>
          <a:p>
            <a:pPr algn="ctr" eaLnBrk="1" hangingPunct="1"/>
            <a:r>
              <a:rPr lang="en-US" sz="2800" dirty="0">
                <a:solidFill>
                  <a:schemeClr val="tx2"/>
                </a:solidFill>
              </a:rPr>
              <a:t>Retrieval Practice:  Lesson 23</a:t>
            </a:r>
          </a:p>
        </p:txBody>
      </p:sp>
      <p:sp>
        <p:nvSpPr>
          <p:cNvPr id="2" name="TextBox 1">
            <a:extLst>
              <a:ext uri="{FF2B5EF4-FFF2-40B4-BE49-F238E27FC236}">
                <a16:creationId xmlns:a16="http://schemas.microsoft.com/office/drawing/2014/main" id="{918EEDF7-A111-447D-9347-85C7A4CBB014}"/>
              </a:ext>
            </a:extLst>
          </p:cNvPr>
          <p:cNvSpPr txBox="1"/>
          <p:nvPr/>
        </p:nvSpPr>
        <p:spPr>
          <a:xfrm>
            <a:off x="455748" y="813038"/>
            <a:ext cx="8884920" cy="4850174"/>
          </a:xfrm>
          <a:prstGeom prst="rect">
            <a:avLst/>
          </a:prstGeom>
          <a:noFill/>
        </p:spPr>
        <p:txBody>
          <a:bodyPr wrap="square" rtlCol="0">
            <a:spAutoFit/>
          </a:bodyPr>
          <a:lstStyle/>
          <a:p>
            <a:pPr marL="342900" marR="0" indent="-342900">
              <a:lnSpc>
                <a:spcPct val="115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segregation</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p>
          <a:p>
            <a:pPr marL="342900" marR="0" indent="-342900">
              <a:lnSpc>
                <a:spcPct val="115000"/>
              </a:lnSpc>
              <a:spcBef>
                <a:spcPts val="0"/>
              </a:spcBef>
              <a:spcAft>
                <a:spcPts val="0"/>
              </a:spcAft>
              <a:buFont typeface="+mj-lt"/>
              <a:buAutoNum type="arabicPeriod"/>
            </a:pP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Give an example of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prejudice</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or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discrimination</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faced by Mexican immigrants in the United States during this time. </a:t>
            </a:r>
          </a:p>
          <a:p>
            <a:pPr marL="342900" marR="0" indent="-342900">
              <a:lnSpc>
                <a:spcPct val="115000"/>
              </a:lnSpc>
              <a:spcBef>
                <a:spcPts val="0"/>
              </a:spcBef>
              <a:spcAft>
                <a:spcPts val="0"/>
              </a:spcAft>
              <a:buFont typeface="+mj-lt"/>
              <a:buAutoNum type="arabicPeriod"/>
            </a:pP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does Esperanza compare to a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cocoon</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Why?</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0"/>
              </a:spcAft>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0"/>
              </a:spcAft>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was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repatriation</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0"/>
              </a:spcAft>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0"/>
              </a:spcAft>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How is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striking</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related to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repatriation</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0"/>
              </a:spcAft>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sz="18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Bonus</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How long does Esperanza need to work to have enough money to get Abuelita?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xplosion: 8 Points 5">
            <a:extLst>
              <a:ext uri="{FF2B5EF4-FFF2-40B4-BE49-F238E27FC236}">
                <a16:creationId xmlns:a16="http://schemas.microsoft.com/office/drawing/2014/main" id="{770B7EF9-90BD-4E73-B07A-7334C37CB3AB}"/>
              </a:ext>
            </a:extLst>
          </p:cNvPr>
          <p:cNvSpPr/>
          <p:nvPr/>
        </p:nvSpPr>
        <p:spPr>
          <a:xfrm>
            <a:off x="5710608" y="2795330"/>
            <a:ext cx="3056021" cy="1767736"/>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endParaRPr lang="en-US" sz="1500" kern="0" dirty="0">
              <a:solidFill>
                <a:srgbClr val="3F3F3F"/>
              </a:solidFill>
              <a:latin typeface="Franklin Gothic Book"/>
            </a:endParaRPr>
          </a:p>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361774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8945" y="80750"/>
            <a:ext cx="5655330" cy="821719"/>
          </a:xfrm>
          <a:noFill/>
        </p:spPr>
        <p:txBody>
          <a:bodyPr>
            <a:noAutofit/>
          </a:bodyPr>
          <a:lstStyle/>
          <a:p>
            <a:pPr algn="ctr" eaLnBrk="1" hangingPunct="1"/>
            <a:r>
              <a:rPr lang="en-US" sz="2800" dirty="0">
                <a:solidFill>
                  <a:schemeClr val="tx2"/>
                </a:solidFill>
              </a:rPr>
              <a:t>Retrieval Practice: Lesson 6</a:t>
            </a:r>
            <a:br>
              <a:rPr lang="en-US" sz="2800" dirty="0">
                <a:solidFill>
                  <a:schemeClr val="tx2"/>
                </a:solidFill>
              </a:rPr>
            </a:br>
            <a:endParaRPr lang="en-US" sz="2800" dirty="0">
              <a:solidFill>
                <a:schemeClr val="bg1"/>
              </a:solidFill>
            </a:endParaRPr>
          </a:p>
        </p:txBody>
      </p:sp>
      <p:sp>
        <p:nvSpPr>
          <p:cNvPr id="2" name="TextBox 1">
            <a:extLst>
              <a:ext uri="{FF2B5EF4-FFF2-40B4-BE49-F238E27FC236}">
                <a16:creationId xmlns:a16="http://schemas.microsoft.com/office/drawing/2014/main" id="{B5558239-0A10-4E22-ADCE-7ADEDCBBEBA0}"/>
              </a:ext>
            </a:extLst>
          </p:cNvPr>
          <p:cNvSpPr txBox="1"/>
          <p:nvPr/>
        </p:nvSpPr>
        <p:spPr>
          <a:xfrm>
            <a:off x="102995" y="588167"/>
            <a:ext cx="8938009" cy="4541243"/>
          </a:xfrm>
          <a:prstGeom prst="rect">
            <a:avLst/>
          </a:prstGeom>
          <a:noFill/>
        </p:spPr>
        <p:txBody>
          <a:bodyPr wrap="square" rtlCol="0">
            <a:spAutoFit/>
          </a:bodyPr>
          <a:lstStyle/>
          <a:p>
            <a:pPr marL="342900" marR="0" lvl="0" indent="-342900">
              <a:lnSpc>
                <a:spcPct val="115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El Rancho de las Rosas</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AutoNum type="arabicPeriod" startAt="2"/>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“Mother Nature” is an example of which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literary device</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0"/>
              </a:spcAft>
              <a:buAutoNum type="arabicPeriod" startAt="2"/>
            </a:pPr>
            <a:endPar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AutoNum type="arabicPeriod" startAt="2"/>
            </a:pPr>
            <a:endPar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AutoNum type="arabicPeriod" startAt="2"/>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In 1910, the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Mexican Revolution </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began. What group revolted?</a:t>
            </a:r>
          </a:p>
          <a:p>
            <a:pPr marL="342900" marR="0" lvl="0" indent="-342900">
              <a:lnSpc>
                <a:spcPct val="115000"/>
              </a:lnSpc>
              <a:spcBef>
                <a:spcPts val="0"/>
              </a:spcBef>
              <a:spcAft>
                <a:spcPts val="0"/>
              </a:spcAft>
              <a:buAutoNum type="arabicPeriod" startAt="2"/>
            </a:pPr>
            <a:endPar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AutoNum type="arabicPeriod" startAt="2"/>
            </a:pPr>
            <a:endPar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AutoNum type="arabicPeriod" startAt="2"/>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Why did they revolt?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AutoNum type="arabicPeriod" startAt="2"/>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AutoNum type="arabicPeriod" startAt="2"/>
            </a:pP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AutoNum type="arabicPeriod" startAt="2"/>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character in the novel is described as el jefe and Papa’s </a:t>
            </a:r>
            <a:r>
              <a:rPr lang="en-US" sz="1800" dirty="0" err="1">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compañero</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chemeClr val="bg1"/>
                </a:solidFill>
              </a:rPr>
              <a:t>	</a:t>
            </a:r>
          </a:p>
        </p:txBody>
      </p:sp>
      <p:sp>
        <p:nvSpPr>
          <p:cNvPr id="5" name="Explosion: 8 Points 4">
            <a:extLst>
              <a:ext uri="{FF2B5EF4-FFF2-40B4-BE49-F238E27FC236}">
                <a16:creationId xmlns:a16="http://schemas.microsoft.com/office/drawing/2014/main" id="{B269E51F-CA87-4AC2-82D0-FA694D57A5EC}"/>
              </a:ext>
            </a:extLst>
          </p:cNvPr>
          <p:cNvSpPr/>
          <p:nvPr/>
        </p:nvSpPr>
        <p:spPr>
          <a:xfrm>
            <a:off x="6357573" y="2222862"/>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3102174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fontScale="90000"/>
          </a:bodyPr>
          <a:lstStyle/>
          <a:p>
            <a:pPr algn="ctr" eaLnBrk="1" hangingPunct="1"/>
            <a:r>
              <a:rPr lang="en-US" sz="2800" dirty="0">
                <a:solidFill>
                  <a:schemeClr val="tx2"/>
                </a:solidFill>
              </a:rPr>
              <a:t>Retrieval Practice Answers:  Lesson 23</a:t>
            </a:r>
          </a:p>
        </p:txBody>
      </p:sp>
      <p:sp>
        <p:nvSpPr>
          <p:cNvPr id="2" name="TextBox 1">
            <a:extLst>
              <a:ext uri="{FF2B5EF4-FFF2-40B4-BE49-F238E27FC236}">
                <a16:creationId xmlns:a16="http://schemas.microsoft.com/office/drawing/2014/main" id="{918EEDF7-A111-447D-9347-85C7A4CBB014}"/>
              </a:ext>
            </a:extLst>
          </p:cNvPr>
          <p:cNvSpPr txBox="1"/>
          <p:nvPr/>
        </p:nvSpPr>
        <p:spPr>
          <a:xfrm>
            <a:off x="259080" y="1077686"/>
            <a:ext cx="8884920" cy="4925964"/>
          </a:xfrm>
          <a:prstGeom prst="rect">
            <a:avLst/>
          </a:prstGeom>
          <a:noFill/>
        </p:spPr>
        <p:txBody>
          <a:bodyPr wrap="square" rtlCol="0">
            <a:spAutoFit/>
          </a:bodyPr>
          <a:lstStyle/>
          <a:p>
            <a:pPr marL="342900" marR="0" lvl="0" indent="-342900">
              <a:lnSpc>
                <a:spcPct val="115000"/>
              </a:lnSpc>
              <a:spcBef>
                <a:spcPts val="0"/>
              </a:spcBef>
              <a:spcAft>
                <a:spcPts val="0"/>
              </a:spcAft>
              <a:buClr>
                <a:schemeClr val="bg1"/>
              </a:buClr>
              <a:buFont typeface="+mj-lt"/>
              <a:buAutoNum type="arabicPeriod"/>
            </a:pPr>
            <a:r>
              <a:rPr lang="en-US" sz="1800" b="1" dirty="0">
                <a:solidFill>
                  <a:srgbClr val="00B0F0"/>
                </a:solidFill>
                <a:effectLst/>
                <a:ea typeface="Calibri" panose="020F0502020204030204" pitchFamily="34" charset="0"/>
                <a:cs typeface="Times New Roman" panose="02020603050405020304" pitchFamily="18" charset="0"/>
              </a:rPr>
              <a:t>Segregation</a:t>
            </a:r>
            <a:r>
              <a:rPr lang="en-US" sz="1800" dirty="0">
                <a:solidFill>
                  <a:schemeClr val="bg1"/>
                </a:solidFill>
                <a:effectLst/>
                <a:ea typeface="Calibri" panose="020F0502020204030204" pitchFamily="34" charset="0"/>
                <a:cs typeface="Times New Roman" panose="02020603050405020304" pitchFamily="18" charset="0"/>
              </a:rPr>
              <a:t> </a:t>
            </a:r>
            <a:r>
              <a:rPr lang="en-US" dirty="0">
                <a:solidFill>
                  <a:schemeClr val="bg1"/>
                </a:solidFill>
                <a:ea typeface="Calibri" panose="020F0502020204030204" pitchFamily="34" charset="0"/>
                <a:cs typeface="Times New Roman" panose="02020603050405020304" pitchFamily="18" charset="0"/>
              </a:rPr>
              <a:t>refers to legally </a:t>
            </a:r>
            <a:r>
              <a:rPr lang="en-US" sz="1800" dirty="0">
                <a:solidFill>
                  <a:schemeClr val="bg1"/>
                </a:solidFill>
                <a:effectLst/>
                <a:ea typeface="Calibri" panose="020F0502020204030204" pitchFamily="34" charset="0"/>
                <a:cs typeface="Times New Roman" panose="02020603050405020304" pitchFamily="18" charset="0"/>
              </a:rPr>
              <a:t>separating groups of people by race, class, or ethnic group.</a:t>
            </a:r>
          </a:p>
          <a:p>
            <a:pPr marR="0" lvl="0">
              <a:lnSpc>
                <a:spcPct val="115000"/>
              </a:lnSpc>
              <a:spcBef>
                <a:spcPts val="0"/>
              </a:spcBef>
              <a:spcAft>
                <a:spcPts val="0"/>
              </a:spcAft>
              <a:buClr>
                <a:schemeClr val="bg1"/>
              </a:buClr>
            </a:pPr>
            <a:endParaRPr lang="en-US" dirty="0">
              <a:solidFill>
                <a:schemeClr val="bg1"/>
              </a:solidFill>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startAt="2"/>
            </a:pPr>
            <a:r>
              <a:rPr lang="en-US" sz="1800" dirty="0">
                <a:solidFill>
                  <a:schemeClr val="bg1"/>
                </a:solidFill>
                <a:effectLst/>
                <a:ea typeface="Calibri" panose="020F0502020204030204" pitchFamily="34" charset="0"/>
                <a:cs typeface="Times New Roman" panose="02020603050405020304" pitchFamily="18" charset="0"/>
              </a:rPr>
              <a:t>Examples of </a:t>
            </a:r>
            <a:r>
              <a:rPr lang="en-US" sz="1800" b="1" dirty="0">
                <a:solidFill>
                  <a:srgbClr val="00B0F0"/>
                </a:solidFill>
                <a:effectLst/>
                <a:ea typeface="Calibri" panose="020F0502020204030204" pitchFamily="34" charset="0"/>
                <a:cs typeface="Times New Roman" panose="02020603050405020304" pitchFamily="18" charset="0"/>
              </a:rPr>
              <a:t>prejudice</a:t>
            </a:r>
            <a:r>
              <a:rPr lang="en-US" sz="1800" dirty="0">
                <a:solidFill>
                  <a:schemeClr val="bg1"/>
                </a:solidFill>
                <a:effectLst/>
                <a:ea typeface="Calibri" panose="020F0502020204030204" pitchFamily="34" charset="0"/>
                <a:cs typeface="Times New Roman" panose="02020603050405020304" pitchFamily="18" charset="0"/>
              </a:rPr>
              <a:t> and </a:t>
            </a:r>
            <a:r>
              <a:rPr lang="en-US" sz="1800" b="1" dirty="0">
                <a:solidFill>
                  <a:srgbClr val="00B0F0"/>
                </a:solidFill>
                <a:effectLst/>
                <a:ea typeface="Calibri" panose="020F0502020204030204" pitchFamily="34" charset="0"/>
                <a:cs typeface="Times New Roman" panose="02020603050405020304" pitchFamily="18" charset="0"/>
              </a:rPr>
              <a:t>discrimination</a:t>
            </a:r>
            <a:r>
              <a:rPr lang="en-US" sz="1800" dirty="0">
                <a:solidFill>
                  <a:schemeClr val="bg1"/>
                </a:solidFill>
                <a:effectLst/>
                <a:ea typeface="Calibri" panose="020F0502020204030204" pitchFamily="34" charset="0"/>
                <a:cs typeface="Times New Roman" panose="02020603050405020304" pitchFamily="18" charset="0"/>
              </a:rPr>
              <a:t> faced by Mexican immigrants include . . .</a:t>
            </a:r>
          </a:p>
          <a:p>
            <a:pPr marL="800100" lvl="1" indent="-342900">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Some stores re</a:t>
            </a:r>
            <a:r>
              <a:rPr lang="en-US" dirty="0">
                <a:solidFill>
                  <a:schemeClr val="bg1"/>
                </a:solidFill>
                <a:ea typeface="Calibri" panose="020F0502020204030204" pitchFamily="34" charset="0"/>
                <a:cs typeface="Times New Roman" panose="02020603050405020304" pitchFamily="18" charset="0"/>
              </a:rPr>
              <a:t>fused to serve Mexicans.</a:t>
            </a:r>
          </a:p>
          <a:p>
            <a:pPr marL="800100" lvl="1" indent="-342900">
              <a:buFont typeface="Arial" panose="020B0604020202020204" pitchFamily="34" charset="0"/>
              <a:buChar char="•"/>
            </a:pPr>
            <a:r>
              <a:rPr lang="en-US" dirty="0">
                <a:solidFill>
                  <a:schemeClr val="bg1"/>
                </a:solidFill>
                <a:ea typeface="Calibri" panose="020F0502020204030204" pitchFamily="34" charset="0"/>
                <a:cs typeface="Times New Roman" panose="02020603050405020304" pitchFamily="18" charset="0"/>
              </a:rPr>
              <a:t>It was assumed that Mexicans were only capable of doing hard labor rather than more skilled trades.</a:t>
            </a:r>
          </a:p>
          <a:p>
            <a:pPr marL="800100" lvl="1" indent="-342900">
              <a:buFont typeface="Arial" panose="020B0604020202020204" pitchFamily="34" charset="0"/>
              <a:buChar char="•"/>
            </a:pPr>
            <a:r>
              <a:rPr lang="en-US" dirty="0">
                <a:solidFill>
                  <a:schemeClr val="bg1"/>
                </a:solidFill>
                <a:ea typeface="Calibri" panose="020F0502020204030204" pitchFamily="34" charset="0"/>
                <a:cs typeface="Times New Roman" panose="02020603050405020304" pitchFamily="18" charset="0"/>
              </a:rPr>
              <a:t>Mexicans were given poorer living conditions that the Okies. </a:t>
            </a:r>
          </a:p>
          <a:p>
            <a:pPr marL="800100" lvl="1" indent="-342900">
              <a:buFont typeface="Arial" panose="020B0604020202020204" pitchFamily="34" charset="0"/>
              <a:buChar char="•"/>
            </a:pPr>
            <a:r>
              <a:rPr lang="en-US" dirty="0">
                <a:solidFill>
                  <a:schemeClr val="bg1"/>
                </a:solidFill>
                <a:ea typeface="Calibri" panose="020F0502020204030204" pitchFamily="34" charset="0"/>
                <a:cs typeface="Times New Roman" panose="02020603050405020304" pitchFamily="18" charset="0"/>
              </a:rPr>
              <a:t>California made it illegal for a white person to marry non-white person.</a:t>
            </a:r>
          </a:p>
          <a:p>
            <a:pPr marL="800100" lvl="1" indent="-342900">
              <a:buFont typeface="Arial" panose="020B0604020202020204" pitchFamily="34" charset="0"/>
              <a:buChar char="•"/>
            </a:pPr>
            <a:r>
              <a:rPr lang="en-US" dirty="0">
                <a:solidFill>
                  <a:schemeClr val="bg1"/>
                </a:solidFill>
                <a:ea typeface="Calibri" panose="020F0502020204030204" pitchFamily="34" charset="0"/>
                <a:cs typeface="Times New Roman" panose="02020603050405020304" pitchFamily="18" charset="0"/>
              </a:rPr>
              <a:t>California made it illegal for any person who could not read the Constitution in English or write his name to vote. </a:t>
            </a:r>
          </a:p>
          <a:p>
            <a:pPr marL="342900" indent="-342900">
              <a:buFont typeface="+mj-lt"/>
              <a:buAutoNum type="arabicPeriod" startAt="2"/>
            </a:pPr>
            <a:endParaRPr lang="en-US" dirty="0">
              <a:solidFill>
                <a:schemeClr val="bg1"/>
              </a:solidFill>
              <a:effectLs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startAt="3"/>
            </a:pPr>
            <a:r>
              <a:rPr lang="en-US" sz="1800" dirty="0">
                <a:solidFill>
                  <a:schemeClr val="bg1"/>
                </a:solidFill>
                <a:effectLst/>
                <a:ea typeface="Calibri" panose="020F0502020204030204" pitchFamily="34" charset="0"/>
                <a:cs typeface="Times New Roman" panose="02020603050405020304" pitchFamily="18" charset="0"/>
              </a:rPr>
              <a:t>Esperanza compares her camps to a cocoon because it </a:t>
            </a:r>
            <a:r>
              <a:rPr lang="en-US" sz="1800" dirty="0">
                <a:solidFill>
                  <a:schemeClr val="tx2"/>
                </a:solidFill>
                <a:effectLst/>
                <a:ea typeface="Calibri" panose="020F0502020204030204" pitchFamily="34" charset="0"/>
                <a:cs typeface="Times New Roman" panose="02020603050405020304" pitchFamily="18" charset="0"/>
              </a:rPr>
              <a:t>protects her from the discrimination</a:t>
            </a:r>
            <a:r>
              <a:rPr lang="en-US" sz="1800" dirty="0">
                <a:solidFill>
                  <a:schemeClr val="bg1"/>
                </a:solidFill>
                <a:effectLst/>
                <a:ea typeface="Calibri" panose="020F0502020204030204" pitchFamily="34" charset="0"/>
                <a:cs typeface="Times New Roman" panose="02020603050405020304" pitchFamily="18" charset="0"/>
              </a:rPr>
              <a:t> she might experience outside the camp the same way a cocoon protects a caterpillar.  The school is not segregated by ethnicity and Esperanza thinks this too protects her as the workers are united in their poverty.  </a:t>
            </a:r>
          </a:p>
          <a:p>
            <a:pPr marR="0">
              <a:spcBef>
                <a:spcPts val="0"/>
              </a:spcBef>
              <a:spcAft>
                <a:spcPts val="0"/>
              </a:spcAft>
            </a:pPr>
            <a:endParaRPr lang="en-US" sz="18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3938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fontScale="90000"/>
          </a:bodyPr>
          <a:lstStyle/>
          <a:p>
            <a:pPr algn="ctr" eaLnBrk="1" hangingPunct="1"/>
            <a:r>
              <a:rPr lang="en-US" sz="2800" dirty="0">
                <a:solidFill>
                  <a:schemeClr val="tx2"/>
                </a:solidFill>
              </a:rPr>
              <a:t>Retrieval Practice Answers:  Lesson 23</a:t>
            </a:r>
            <a:br>
              <a:rPr lang="en-US" sz="2800" dirty="0">
                <a:solidFill>
                  <a:schemeClr val="tx2"/>
                </a:solidFill>
              </a:rPr>
            </a:br>
            <a:r>
              <a:rPr lang="en-US" sz="2800" dirty="0">
                <a:solidFill>
                  <a:schemeClr val="tx2"/>
                </a:solidFill>
              </a:rPr>
              <a:t>(continued)</a:t>
            </a:r>
          </a:p>
        </p:txBody>
      </p:sp>
      <p:sp>
        <p:nvSpPr>
          <p:cNvPr id="2" name="TextBox 1">
            <a:extLst>
              <a:ext uri="{FF2B5EF4-FFF2-40B4-BE49-F238E27FC236}">
                <a16:creationId xmlns:a16="http://schemas.microsoft.com/office/drawing/2014/main" id="{918EEDF7-A111-447D-9347-85C7A4CBB014}"/>
              </a:ext>
            </a:extLst>
          </p:cNvPr>
          <p:cNvSpPr txBox="1"/>
          <p:nvPr/>
        </p:nvSpPr>
        <p:spPr>
          <a:xfrm>
            <a:off x="259080" y="1077686"/>
            <a:ext cx="8884920" cy="4029308"/>
          </a:xfrm>
          <a:prstGeom prst="rect">
            <a:avLst/>
          </a:prstGeom>
          <a:noFill/>
        </p:spPr>
        <p:txBody>
          <a:bodyPr wrap="square" rtlCol="0">
            <a:spAutoFit/>
          </a:bodyPr>
          <a:lstStyle/>
          <a:p>
            <a:pPr marL="342900" marR="0" lvl="0" indent="-342900">
              <a:lnSpc>
                <a:spcPct val="115000"/>
              </a:lnSpc>
              <a:spcBef>
                <a:spcPts val="0"/>
              </a:spcBef>
              <a:spcAft>
                <a:spcPts val="0"/>
              </a:spcAft>
              <a:buClr>
                <a:schemeClr val="bg1"/>
              </a:buClr>
              <a:buAutoNum type="arabicPeriod" startAt="4"/>
            </a:pPr>
            <a:r>
              <a:rPr lang="en-US" b="1" dirty="0">
                <a:solidFill>
                  <a:srgbClr val="00B0F0"/>
                </a:solidFill>
                <a:ea typeface="Calibri" panose="020F0502020204030204" pitchFamily="34" charset="0"/>
                <a:cs typeface="Times New Roman" panose="02020603050405020304" pitchFamily="18" charset="0"/>
              </a:rPr>
              <a:t>Repatriation</a:t>
            </a:r>
            <a:r>
              <a:rPr lang="en-US" dirty="0">
                <a:solidFill>
                  <a:schemeClr val="bg1"/>
                </a:solidFill>
                <a:ea typeface="Calibri" panose="020F0502020204030204" pitchFamily="34" charset="0"/>
                <a:cs typeface="Times New Roman" panose="02020603050405020304" pitchFamily="18" charset="0"/>
              </a:rPr>
              <a:t> is the sending back of an immigrant to the country they were born in. </a:t>
            </a:r>
          </a:p>
          <a:p>
            <a:pPr marL="342900" marR="0" lvl="0" indent="-342900">
              <a:lnSpc>
                <a:spcPct val="115000"/>
              </a:lnSpc>
              <a:spcBef>
                <a:spcPts val="0"/>
              </a:spcBef>
              <a:spcAft>
                <a:spcPts val="0"/>
              </a:spcAft>
              <a:buClr>
                <a:schemeClr val="bg1"/>
              </a:buClr>
              <a:buAutoNum type="arabicPeriod" startAt="4"/>
            </a:pPr>
            <a:endParaRPr lang="en-US" dirty="0">
              <a:solidFill>
                <a:schemeClr val="bg1"/>
              </a:solidFill>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chemeClr val="bg1"/>
              </a:buClr>
              <a:buAutoNum type="arabicPeriod" startAt="4"/>
            </a:pPr>
            <a:r>
              <a:rPr lang="en-US" b="1" dirty="0">
                <a:solidFill>
                  <a:srgbClr val="00B0F0"/>
                </a:solidFill>
                <a:ea typeface="Calibri" panose="020F0502020204030204" pitchFamily="34" charset="0"/>
                <a:cs typeface="Times New Roman" panose="02020603050405020304" pitchFamily="18" charset="0"/>
              </a:rPr>
              <a:t>Striking</a:t>
            </a:r>
            <a:r>
              <a:rPr lang="en-US" dirty="0">
                <a:solidFill>
                  <a:schemeClr val="bg1"/>
                </a:solidFill>
                <a:ea typeface="Calibri" panose="020F0502020204030204" pitchFamily="34" charset="0"/>
                <a:cs typeface="Times New Roman" panose="02020603050405020304" pitchFamily="18" charset="0"/>
              </a:rPr>
              <a:t> is related to </a:t>
            </a:r>
            <a:r>
              <a:rPr lang="en-US" b="1" dirty="0">
                <a:solidFill>
                  <a:srgbClr val="00B0F0"/>
                </a:solidFill>
                <a:ea typeface="Calibri" panose="020F0502020204030204" pitchFamily="34" charset="0"/>
                <a:cs typeface="Times New Roman" panose="02020603050405020304" pitchFamily="18" charset="0"/>
              </a:rPr>
              <a:t>repatriation</a:t>
            </a:r>
            <a:r>
              <a:rPr lang="en-US" dirty="0">
                <a:solidFill>
                  <a:schemeClr val="bg1"/>
                </a:solidFill>
                <a:ea typeface="Calibri" panose="020F0502020204030204" pitchFamily="34" charset="0"/>
                <a:cs typeface="Times New Roman" panose="02020603050405020304" pitchFamily="18" charset="0"/>
              </a:rPr>
              <a:t> because in the novel, those who went on </a:t>
            </a:r>
            <a:r>
              <a:rPr lang="en-US" b="1" dirty="0">
                <a:solidFill>
                  <a:srgbClr val="00B0F0"/>
                </a:solidFill>
                <a:ea typeface="Calibri" panose="020F0502020204030204" pitchFamily="34" charset="0"/>
                <a:cs typeface="Times New Roman" panose="02020603050405020304" pitchFamily="18" charset="0"/>
              </a:rPr>
              <a:t>strike</a:t>
            </a:r>
            <a:r>
              <a:rPr lang="en-US" dirty="0">
                <a:solidFill>
                  <a:schemeClr val="bg1"/>
                </a:solidFill>
                <a:ea typeface="Calibri" panose="020F0502020204030204" pitchFamily="34" charset="0"/>
                <a:cs typeface="Times New Roman" panose="02020603050405020304" pitchFamily="18" charset="0"/>
              </a:rPr>
              <a:t> were gather up by the local government and repatriated to Mexico.  Many of the people that were returned to Mexico were legal American citizens.   </a:t>
            </a:r>
            <a:r>
              <a:rPr lang="en-US" sz="1800" dirty="0">
                <a:solidFill>
                  <a:schemeClr val="bg1"/>
                </a:solidFill>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solidFill>
                  <a:schemeClr val="bg1"/>
                </a:solidFill>
                <a:effectLst/>
                <a:ea typeface="Calibri" panose="020F0502020204030204" pitchFamily="34" charset="0"/>
                <a:cs typeface="Times New Roman" panose="02020603050405020304" pitchFamily="18" charset="0"/>
              </a:rPr>
              <a:t> </a:t>
            </a:r>
            <a:endParaRPr lang="en-US" sz="1800" dirty="0">
              <a:solidFill>
                <a:schemeClr val="bg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chemeClr val="bg1"/>
                </a:solidFill>
                <a:effectLst/>
                <a:ea typeface="Calibri" panose="020F0502020204030204" pitchFamily="34" charset="0"/>
                <a:cs typeface="Times New Roman" panose="02020603050405020304" pitchFamily="18" charset="0"/>
              </a:rPr>
              <a:t> </a:t>
            </a:r>
            <a:endParaRPr lang="en-US" sz="1800" dirty="0">
              <a:solidFill>
                <a:schemeClr val="bg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chemeClr val="bg1"/>
                </a:solidFill>
                <a:effectLst/>
                <a:ea typeface="Calibri" panose="020F0502020204030204" pitchFamily="34" charset="0"/>
                <a:cs typeface="Times New Roman" panose="02020603050405020304" pitchFamily="18" charset="0"/>
              </a:rPr>
              <a:t> </a:t>
            </a:r>
            <a:endParaRPr lang="en-US" sz="1800" dirty="0">
              <a:solidFill>
                <a:schemeClr val="bg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chemeClr val="bg1"/>
                </a:solidFill>
                <a:effectLst/>
                <a:ea typeface="Calibri" panose="020F0502020204030204" pitchFamily="34" charset="0"/>
                <a:cs typeface="Times New Roman" panose="02020603050405020304" pitchFamily="18" charset="0"/>
              </a:rPr>
              <a:t>Bonus:  </a:t>
            </a:r>
            <a:r>
              <a:rPr lang="en-US" sz="1800" dirty="0">
                <a:solidFill>
                  <a:schemeClr val="bg1"/>
                </a:solidFill>
                <a:effectLst/>
                <a:ea typeface="Calibri" panose="020F0502020204030204" pitchFamily="34" charset="0"/>
                <a:cs typeface="Times New Roman" panose="02020603050405020304" pitchFamily="18" charset="0"/>
              </a:rPr>
              <a:t>Esperanza needs to work </a:t>
            </a:r>
            <a:r>
              <a:rPr lang="en-US" sz="1800" dirty="0">
                <a:solidFill>
                  <a:schemeClr val="tx2"/>
                </a:solidFill>
                <a:effectLst/>
                <a:ea typeface="Calibri" panose="020F0502020204030204" pitchFamily="34" charset="0"/>
                <a:cs typeface="Times New Roman" panose="02020603050405020304" pitchFamily="18" charset="0"/>
              </a:rPr>
              <a:t>until the peach harvest </a:t>
            </a:r>
            <a:r>
              <a:rPr lang="en-US" sz="1800" dirty="0">
                <a:solidFill>
                  <a:schemeClr val="bg1"/>
                </a:solidFill>
                <a:effectLst/>
                <a:ea typeface="Calibri" panose="020F0502020204030204" pitchFamily="34" charset="0"/>
                <a:cs typeface="Times New Roman" panose="02020603050405020304" pitchFamily="18" charset="0"/>
              </a:rPr>
              <a:t>to earn enough money to bring Abuelita to California.</a:t>
            </a:r>
          </a:p>
          <a:p>
            <a:pPr marL="0" marR="0">
              <a:spcBef>
                <a:spcPts val="0"/>
              </a:spcBef>
              <a:spcAft>
                <a:spcPts val="0"/>
              </a:spcAft>
            </a:pPr>
            <a:r>
              <a:rPr lang="en-US" sz="1800" b="1" dirty="0">
                <a:solidFill>
                  <a:schemeClr val="bg1"/>
                </a:solidFill>
                <a:effectLst/>
                <a:ea typeface="Calibri" panose="020F0502020204030204" pitchFamily="34" charset="0"/>
                <a:cs typeface="Times New Roman" panose="02020603050405020304" pitchFamily="18" charset="0"/>
              </a:rPr>
              <a:t> </a:t>
            </a:r>
            <a:endParaRPr lang="en-US" sz="1800" dirty="0">
              <a:solidFill>
                <a:schemeClr val="bg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bg1"/>
                </a:solidFill>
                <a:effectLst/>
                <a:ea typeface="Calibri" panose="020F0502020204030204" pitchFamily="34" charset="0"/>
                <a:cs typeface="Times New Roman" panose="02020603050405020304" pitchFamily="18" charset="0"/>
              </a:rPr>
              <a:t> </a:t>
            </a:r>
          </a:p>
          <a:p>
            <a:pPr>
              <a:lnSpc>
                <a:spcPct val="150000"/>
              </a:lnSpc>
            </a:pPr>
            <a:endParaRPr lang="en-US" sz="2000" dirty="0">
              <a:solidFill>
                <a:schemeClr val="bg1"/>
              </a:solidFill>
            </a:endParaRPr>
          </a:p>
        </p:txBody>
      </p:sp>
      <p:sp>
        <p:nvSpPr>
          <p:cNvPr id="5" name="TextBox 4">
            <a:extLst>
              <a:ext uri="{FF2B5EF4-FFF2-40B4-BE49-F238E27FC236}">
                <a16:creationId xmlns:a16="http://schemas.microsoft.com/office/drawing/2014/main" id="{A7B42374-F70F-49F3-A16E-85C46162C4C4}"/>
              </a:ext>
            </a:extLst>
          </p:cNvPr>
          <p:cNvSpPr txBox="1"/>
          <p:nvPr/>
        </p:nvSpPr>
        <p:spPr>
          <a:xfrm>
            <a:off x="6393884" y="5595648"/>
            <a:ext cx="2286000" cy="369332"/>
          </a:xfrm>
          <a:prstGeom prst="rect">
            <a:avLst/>
          </a:prstGeom>
          <a:noFill/>
        </p:spPr>
        <p:txBody>
          <a:bodyPr wrap="square">
            <a:spAutoFit/>
          </a:bodyPr>
          <a:lstStyle/>
          <a:p>
            <a:r>
              <a:rPr lang="en-US" sz="1800" dirty="0">
                <a:solidFill>
                  <a:schemeClr val="tx2"/>
                </a:solidFill>
              </a:rPr>
              <a:t>Self-Score ______/5</a:t>
            </a:r>
          </a:p>
        </p:txBody>
      </p:sp>
    </p:spTree>
    <p:extLst>
      <p:ext uri="{BB962C8B-B14F-4D97-AF65-F5344CB8AC3E}">
        <p14:creationId xmlns:p14="http://schemas.microsoft.com/office/powerpoint/2010/main" val="393786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28800" y="0"/>
            <a:ext cx="5989320" cy="821719"/>
          </a:xfrm>
          <a:noFill/>
        </p:spPr>
        <p:txBody>
          <a:bodyPr>
            <a:noAutofit/>
          </a:bodyPr>
          <a:lstStyle/>
          <a:p>
            <a:pPr algn="ctr" eaLnBrk="1" hangingPunct="1"/>
            <a:r>
              <a:rPr lang="en-US" sz="2800" dirty="0">
                <a:solidFill>
                  <a:schemeClr val="tx2"/>
                </a:solidFill>
              </a:rPr>
              <a:t>Retrieval Practice Answers: Lesson 3</a:t>
            </a:r>
          </a:p>
        </p:txBody>
      </p:sp>
      <p:sp>
        <p:nvSpPr>
          <p:cNvPr id="5" name="TextBox 4">
            <a:extLst>
              <a:ext uri="{FF2B5EF4-FFF2-40B4-BE49-F238E27FC236}">
                <a16:creationId xmlns:a16="http://schemas.microsoft.com/office/drawing/2014/main" id="{E7EA5BB4-B51E-4276-B304-D1F5D66FAA7A}"/>
              </a:ext>
            </a:extLst>
          </p:cNvPr>
          <p:cNvSpPr txBox="1"/>
          <p:nvPr/>
        </p:nvSpPr>
        <p:spPr>
          <a:xfrm>
            <a:off x="102995" y="618647"/>
            <a:ext cx="8938009" cy="5616922"/>
          </a:xfrm>
          <a:prstGeom prst="rect">
            <a:avLst/>
          </a:prstGeom>
          <a:noFill/>
        </p:spPr>
        <p:txBody>
          <a:bodyPr wrap="square" rtlCol="0">
            <a:spAutoFit/>
          </a:bodyPr>
          <a:lstStyle/>
          <a:p>
            <a:pPr marL="457200" marR="0" lvl="0" indent="-457200">
              <a:lnSpc>
                <a:spcPct val="115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El Rancho de las Rosas</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is the name of </a:t>
            </a:r>
            <a:r>
              <a:rPr lang="en-US" sz="20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Esperanza’s family’s home</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It means the </a:t>
            </a:r>
            <a:r>
              <a:rPr lang="en-US" sz="20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Ranch of the Roses</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a:t>
            </a:r>
          </a:p>
          <a:p>
            <a:pPr marL="457200" marR="0" lvl="0" indent="-457200">
              <a:lnSpc>
                <a:spcPct val="115000"/>
              </a:lnSpc>
              <a:spcBef>
                <a:spcPts val="0"/>
              </a:spcBef>
              <a:spcAft>
                <a:spcPts val="0"/>
              </a:spcAft>
              <a:buFont typeface="+mj-lt"/>
              <a:buAutoNum type="arabicPeriod"/>
            </a:pPr>
            <a:endPar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“Mother Nature” is an example of </a:t>
            </a:r>
            <a:r>
              <a:rPr lang="en-US" sz="2000" dirty="0">
                <a:solidFill>
                  <a:schemeClr val="tx2"/>
                </a:solidFill>
                <a:effectLst/>
                <a:latin typeface="Franklin Gothic Book" panose="020B0503020102020204" pitchFamily="34" charset="0"/>
                <a:ea typeface="Calibri" panose="020F0502020204030204" pitchFamily="34" charset="0"/>
                <a:cs typeface="Times New Roman" panose="02020603050405020304" pitchFamily="18" charset="0"/>
              </a:rPr>
              <a:t>personification</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Pam Munoz Ryan gives nature </a:t>
            </a:r>
            <a:r>
              <a:rPr lang="en-US" sz="20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qualities of  a mother with images of birth</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a:t>
            </a:r>
          </a:p>
          <a:p>
            <a:pPr marL="457200" marR="0" lvl="0" indent="-457200">
              <a:lnSpc>
                <a:spcPct val="115000"/>
              </a:lnSpc>
              <a:spcBef>
                <a:spcPts val="0"/>
              </a:spcBef>
              <a:spcAft>
                <a:spcPts val="0"/>
              </a:spcAft>
              <a:buFont typeface="+mj-lt"/>
              <a:buAutoNum type="arabicPeriod"/>
            </a:pPr>
            <a:endPar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mj-lt"/>
              <a:buAutoNum type="arabicPeriod"/>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The </a:t>
            </a:r>
            <a:r>
              <a:rPr lang="en-US" sz="2000" b="1"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campesinos</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(poor farm workers) </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revolted in </a:t>
            </a:r>
            <a:r>
              <a:rPr lang="en-US" sz="2000" b="1"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the Mexican Revolution</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t>
            </a:r>
          </a:p>
          <a:p>
            <a:pPr marL="457200" marR="0" lvl="0" indent="-457200">
              <a:lnSpc>
                <a:spcPct val="115000"/>
              </a:lnSpc>
              <a:spcBef>
                <a:spcPts val="0"/>
              </a:spcBef>
              <a:spcAft>
                <a:spcPts val="0"/>
              </a:spcAft>
              <a:buFont typeface="+mj-lt"/>
              <a:buAutoNum type="arabicPeriod"/>
            </a:pPr>
            <a:endPar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mj-lt"/>
              <a:buAutoNum type="arabicPeriod"/>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The </a:t>
            </a:r>
            <a:r>
              <a:rPr lang="en-US" sz="2000" b="1"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campesinos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revolted because they believed the </a:t>
            </a:r>
            <a:r>
              <a:rPr lang="en-US" sz="2000" dirty="0">
                <a:solidFill>
                  <a:schemeClr val="tx2"/>
                </a:solidFill>
                <a:effectLst/>
                <a:latin typeface="Franklin Gothic Book" panose="020B0503020102020204" pitchFamily="34" charset="0"/>
                <a:ea typeface="Calibri" panose="020F0502020204030204" pitchFamily="34" charset="0"/>
                <a:cs typeface="Times New Roman" panose="02020603050405020304" pitchFamily="18" charset="0"/>
              </a:rPr>
              <a:t>land laws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which stated small farmers and poor people could not own farms, </a:t>
            </a:r>
            <a:r>
              <a:rPr lang="en-US" sz="2000" dirty="0">
                <a:solidFill>
                  <a:schemeClr val="tx2"/>
                </a:solidFill>
                <a:effectLst/>
                <a:latin typeface="Franklin Gothic Book" panose="020B0503020102020204" pitchFamily="34" charset="0"/>
                <a:ea typeface="Calibri" panose="020F0502020204030204" pitchFamily="34" charset="0"/>
                <a:cs typeface="Times New Roman" panose="02020603050405020304" pitchFamily="18" charset="0"/>
              </a:rPr>
              <a:t>were unjust</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mj-lt"/>
              <a:buAutoNum type="arabicPeriod"/>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mj-lt"/>
              <a:buAutoNum type="arabicPeriod"/>
            </a:pPr>
            <a:r>
              <a:rPr lang="en-US" sz="2000" dirty="0">
                <a:solidFill>
                  <a:schemeClr val="tx2"/>
                </a:solidFill>
                <a:effectLst/>
                <a:latin typeface="Franklin Gothic Book" panose="020B0503020102020204" pitchFamily="34" charset="0"/>
                <a:ea typeface="Calibri" panose="020F0502020204030204" pitchFamily="34" charset="0"/>
                <a:cs typeface="Times New Roman" panose="02020603050405020304" pitchFamily="18" charset="0"/>
              </a:rPr>
              <a:t>Alfonso</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is described as el jefe and Papa’s </a:t>
            </a:r>
            <a:r>
              <a:rPr lang="en-US" sz="2000" dirty="0" err="1">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compañero</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El jefe means boss of  the field workers, and </a:t>
            </a:r>
            <a:r>
              <a:rPr lang="en-US" sz="2000" dirty="0" err="1">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companero</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means close friend and companion.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chemeClr val="bg1"/>
                </a:solidFill>
                <a:effectLst/>
                <a:ea typeface="Calibri" panose="020F0502020204030204" pitchFamily="34" charset="0"/>
                <a:cs typeface="Times New Roman" panose="02020603050405020304" pitchFamily="18" charset="0"/>
              </a:rPr>
              <a:t> </a:t>
            </a:r>
          </a:p>
          <a:p>
            <a:r>
              <a:rPr lang="en-US" sz="2000" dirty="0">
                <a:solidFill>
                  <a:schemeClr val="bg1"/>
                </a:solidFill>
              </a:rPr>
              <a:t>							</a:t>
            </a:r>
            <a:r>
              <a:rPr lang="en-US" sz="2000" dirty="0">
                <a:solidFill>
                  <a:srgbClr val="FFDD00"/>
                </a:solidFill>
              </a:rPr>
              <a:t>Self-score: ______ /5</a:t>
            </a:r>
          </a:p>
          <a:p>
            <a:pPr lvl="0"/>
            <a:endParaRPr lang="en-US" sz="2000" dirty="0">
              <a:solidFill>
                <a:schemeClr val="bg1"/>
              </a:solidFill>
            </a:endParaRPr>
          </a:p>
        </p:txBody>
      </p:sp>
    </p:spTree>
    <p:extLst>
      <p:ext uri="{BB962C8B-B14F-4D97-AF65-F5344CB8AC3E}">
        <p14:creationId xmlns:p14="http://schemas.microsoft.com/office/powerpoint/2010/main" val="214110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a:bodyPr>
          <a:lstStyle/>
          <a:p>
            <a:pPr algn="ctr" eaLnBrk="1" hangingPunct="1"/>
            <a:r>
              <a:rPr lang="en-US" sz="2800" dirty="0">
                <a:solidFill>
                  <a:schemeClr val="tx2"/>
                </a:solidFill>
              </a:rPr>
              <a:t>Retrieval Practice:  Lesson 8</a:t>
            </a:r>
          </a:p>
        </p:txBody>
      </p:sp>
      <p:sp>
        <p:nvSpPr>
          <p:cNvPr id="2" name="TextBox 1">
            <a:extLst>
              <a:ext uri="{FF2B5EF4-FFF2-40B4-BE49-F238E27FC236}">
                <a16:creationId xmlns:a16="http://schemas.microsoft.com/office/drawing/2014/main" id="{918EEDF7-A111-447D-9347-85C7A4CBB014}"/>
              </a:ext>
            </a:extLst>
          </p:cNvPr>
          <p:cNvSpPr txBox="1"/>
          <p:nvPr/>
        </p:nvSpPr>
        <p:spPr>
          <a:xfrm>
            <a:off x="121920" y="685800"/>
            <a:ext cx="8884920" cy="3952621"/>
          </a:xfrm>
          <a:prstGeom prst="rect">
            <a:avLst/>
          </a:prstGeom>
          <a:noFill/>
        </p:spPr>
        <p:txBody>
          <a:bodyPr wrap="square" rtlCol="0">
            <a:spAutoFit/>
          </a:bodyPr>
          <a:lstStyle/>
          <a:p>
            <a:pPr marL="457200" marR="0" lvl="0" indent="-4572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What is the </a:t>
            </a:r>
            <a:r>
              <a:rPr lang="en-US" sz="2000" b="1" dirty="0">
                <a:solidFill>
                  <a:srgbClr val="00B0F0"/>
                </a:solidFill>
                <a:effectLst/>
                <a:ea typeface="Calibri" panose="020F0502020204030204" pitchFamily="34" charset="0"/>
                <a:cs typeface="Times New Roman" panose="02020603050405020304" pitchFamily="18" charset="0"/>
              </a:rPr>
              <a:t>phoenix</a:t>
            </a:r>
            <a:r>
              <a:rPr lang="en-US" sz="2000" dirty="0">
                <a:solidFill>
                  <a:schemeClr val="bg1"/>
                </a:solidFill>
                <a:effectLst/>
                <a:ea typeface="Calibri" panose="020F0502020204030204" pitchFamily="34" charset="0"/>
                <a:cs typeface="Times New Roman" panose="02020603050405020304" pitchFamily="18" charset="0"/>
              </a:rPr>
              <a:t>? </a:t>
            </a:r>
          </a:p>
          <a:p>
            <a:pPr marL="457200" marR="0" lvl="0" indent="-457200">
              <a:spcBef>
                <a:spcPts val="0"/>
              </a:spcBef>
              <a:spcAft>
                <a:spcPts val="0"/>
              </a:spcAft>
              <a:buFont typeface="+mj-lt"/>
              <a:buAutoNum type="arabicPeriod"/>
            </a:pPr>
            <a:endParaRPr lang="en-US" sz="2000" dirty="0">
              <a:solidFill>
                <a:schemeClr val="bg1"/>
              </a:solidFill>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Abuelita compared the peaks and valleys in her crocheted blanket to the hardships and pleasures of life. This is an example of what </a:t>
            </a:r>
            <a:r>
              <a:rPr lang="en-US" sz="2000" b="1" dirty="0">
                <a:solidFill>
                  <a:srgbClr val="00B0F0"/>
                </a:solidFill>
                <a:effectLst/>
                <a:ea typeface="Calibri" panose="020F0502020204030204" pitchFamily="34" charset="0"/>
                <a:cs typeface="Times New Roman" panose="02020603050405020304" pitchFamily="18" charset="0"/>
              </a:rPr>
              <a:t>literary device</a:t>
            </a:r>
            <a:r>
              <a:rPr lang="en-US" sz="2000" dirty="0">
                <a:solidFill>
                  <a:schemeClr val="bg1"/>
                </a:solidFill>
                <a:effectLst/>
                <a:ea typeface="Calibri" panose="020F0502020204030204" pitchFamily="34" charset="0"/>
                <a:cs typeface="Times New Roman" panose="02020603050405020304" pitchFamily="18" charset="0"/>
              </a:rPr>
              <a:t>?</a:t>
            </a:r>
          </a:p>
          <a:p>
            <a:pPr marL="457200" marR="0" lvl="0" indent="-457200">
              <a:spcBef>
                <a:spcPts val="0"/>
              </a:spcBef>
              <a:spcAft>
                <a:spcPts val="0"/>
              </a:spcAft>
              <a:buFont typeface="+mj-lt"/>
              <a:buAutoNum type="arabicPeriod" startAt="3"/>
            </a:pPr>
            <a:endParaRPr lang="en-US" sz="2000" dirty="0">
              <a:solidFill>
                <a:schemeClr val="bg1"/>
              </a:solidFill>
              <a:effectLst/>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3"/>
            </a:pPr>
            <a:r>
              <a:rPr lang="en-US" sz="2000" b="1" dirty="0">
                <a:solidFill>
                  <a:srgbClr val="00B0F0"/>
                </a:solidFill>
                <a:effectLst/>
                <a:ea typeface="Calibri" panose="020F0502020204030204" pitchFamily="34" charset="0"/>
                <a:cs typeface="Times New Roman" panose="02020603050405020304" pitchFamily="18" charset="0"/>
              </a:rPr>
              <a:t>Gender roles</a:t>
            </a:r>
            <a:r>
              <a:rPr lang="en-US" sz="2000" dirty="0">
                <a:solidFill>
                  <a:srgbClr val="00B0F0"/>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have played a part in </a:t>
            </a:r>
            <a:r>
              <a:rPr lang="en-US" sz="2000" dirty="0" err="1">
                <a:solidFill>
                  <a:schemeClr val="bg1"/>
                </a:solidFill>
                <a:effectLst/>
                <a:ea typeface="Calibri" panose="020F0502020204030204" pitchFamily="34" charset="0"/>
                <a:cs typeface="Times New Roman" panose="02020603050405020304" pitchFamily="18" charset="0"/>
              </a:rPr>
              <a:t>Tío</a:t>
            </a:r>
            <a:r>
              <a:rPr lang="en-US" sz="2000" dirty="0">
                <a:solidFill>
                  <a:schemeClr val="bg1"/>
                </a:solidFill>
                <a:effectLst/>
                <a:ea typeface="Calibri" panose="020F0502020204030204" pitchFamily="34" charset="0"/>
                <a:cs typeface="Times New Roman" panose="02020603050405020304" pitchFamily="18" charset="0"/>
              </a:rPr>
              <a:t> Luis’ behavior. What is a </a:t>
            </a:r>
            <a:r>
              <a:rPr lang="en-US" sz="2000" b="1" dirty="0">
                <a:solidFill>
                  <a:srgbClr val="00B0F0"/>
                </a:solidFill>
                <a:effectLst/>
                <a:ea typeface="Calibri" panose="020F0502020204030204" pitchFamily="34" charset="0"/>
                <a:cs typeface="Times New Roman" panose="02020603050405020304" pitchFamily="18" charset="0"/>
              </a:rPr>
              <a:t>gender role</a:t>
            </a:r>
            <a:r>
              <a:rPr lang="en-US" sz="2000" dirty="0">
                <a:solidFill>
                  <a:schemeClr val="bg1"/>
                </a:solidFill>
                <a:effectLst/>
                <a:ea typeface="Calibri" panose="020F0502020204030204" pitchFamily="34" charset="0"/>
                <a:cs typeface="Times New Roman" panose="02020603050405020304" pitchFamily="18" charset="0"/>
              </a:rPr>
              <a:t>?</a:t>
            </a:r>
          </a:p>
          <a:p>
            <a:pPr marL="457200" marR="0" lvl="0" indent="-457200">
              <a:spcBef>
                <a:spcPts val="0"/>
              </a:spcBef>
              <a:spcAft>
                <a:spcPts val="0"/>
              </a:spcAft>
              <a:buFont typeface="+mj-lt"/>
              <a:buAutoNum type="arabicPeriod" startAt="3"/>
            </a:pPr>
            <a:endParaRPr lang="en-US" sz="2000" dirty="0">
              <a:solidFill>
                <a:schemeClr val="bg1"/>
              </a:solidFill>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3"/>
            </a:pPr>
            <a:r>
              <a:rPr lang="en-US" sz="2000" dirty="0">
                <a:solidFill>
                  <a:schemeClr val="bg1"/>
                </a:solidFill>
                <a:effectLst/>
                <a:ea typeface="Calibri" panose="020F0502020204030204" pitchFamily="34" charset="0"/>
                <a:cs typeface="Times New Roman" panose="02020603050405020304" pitchFamily="18" charset="0"/>
              </a:rPr>
              <a:t>What is </a:t>
            </a:r>
            <a:r>
              <a:rPr lang="en-US" sz="2000" b="1" dirty="0">
                <a:solidFill>
                  <a:srgbClr val="00B0F0"/>
                </a:solidFill>
                <a:effectLst/>
                <a:ea typeface="Calibri" panose="020F0502020204030204" pitchFamily="34" charset="0"/>
                <a:cs typeface="Times New Roman" panose="02020603050405020304" pitchFamily="18" charset="0"/>
              </a:rPr>
              <a:t>caste</a:t>
            </a:r>
            <a:r>
              <a:rPr lang="en-US" sz="2000" dirty="0">
                <a:solidFill>
                  <a:schemeClr val="bg1"/>
                </a:solidFill>
                <a:effectLst/>
                <a:ea typeface="Calibri" panose="020F0502020204030204" pitchFamily="34" charset="0"/>
                <a:cs typeface="Times New Roman" panose="02020603050405020304" pitchFamily="18" charset="0"/>
              </a:rPr>
              <a:t>?</a:t>
            </a:r>
          </a:p>
          <a:p>
            <a:pPr marL="457200" marR="0" lvl="0" indent="-457200">
              <a:spcBef>
                <a:spcPts val="0"/>
              </a:spcBef>
              <a:spcAft>
                <a:spcPts val="0"/>
              </a:spcAft>
              <a:buFont typeface="+mj-lt"/>
              <a:buAutoNum type="arabicPeriod" startAt="3"/>
            </a:pPr>
            <a:endParaRPr lang="en-US" sz="2000" dirty="0">
              <a:solidFill>
                <a:schemeClr val="bg1"/>
              </a:solidFill>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3"/>
            </a:pPr>
            <a:r>
              <a:rPr lang="en-US" sz="2000" dirty="0">
                <a:solidFill>
                  <a:schemeClr val="bg1"/>
                </a:solidFill>
                <a:effectLst/>
                <a:ea typeface="Calibri" panose="020F0502020204030204" pitchFamily="34" charset="0"/>
                <a:cs typeface="Times New Roman" panose="02020603050405020304" pitchFamily="18" charset="0"/>
              </a:rPr>
              <a:t>The Aztecs were an indigenous (or native) tribe that established an empire in Mexico around 1200. Who conquered the Aztecs in 1521?</a:t>
            </a:r>
          </a:p>
          <a:p>
            <a:pPr marL="342900" marR="0" indent="-342900">
              <a:lnSpc>
                <a:spcPct val="200000"/>
              </a:lnSpc>
              <a:spcBef>
                <a:spcPts val="0"/>
              </a:spcBef>
              <a:spcAft>
                <a:spcPts val="0"/>
              </a:spcAft>
              <a:buFont typeface="+mj-lt"/>
              <a:buAutoNum type="arabicPeriod" startAt="3"/>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xplosion: 8 Points 5">
            <a:extLst>
              <a:ext uri="{FF2B5EF4-FFF2-40B4-BE49-F238E27FC236}">
                <a16:creationId xmlns:a16="http://schemas.microsoft.com/office/drawing/2014/main" id="{770B7EF9-90BD-4E73-B07A-7334C37CB3AB}"/>
              </a:ext>
            </a:extLst>
          </p:cNvPr>
          <p:cNvSpPr/>
          <p:nvPr/>
        </p:nvSpPr>
        <p:spPr>
          <a:xfrm>
            <a:off x="6323409" y="4847396"/>
            <a:ext cx="2683431" cy="190525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122255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a:bodyPr>
          <a:lstStyle/>
          <a:p>
            <a:pPr algn="ctr" eaLnBrk="1" hangingPunct="1"/>
            <a:r>
              <a:rPr lang="en-US" sz="2800" dirty="0">
                <a:solidFill>
                  <a:schemeClr val="tx2"/>
                </a:solidFill>
              </a:rPr>
              <a:t>Retrieval Practice:  Lesson 8</a:t>
            </a:r>
          </a:p>
        </p:txBody>
      </p:sp>
      <p:sp>
        <p:nvSpPr>
          <p:cNvPr id="2" name="TextBox 1">
            <a:extLst>
              <a:ext uri="{FF2B5EF4-FFF2-40B4-BE49-F238E27FC236}">
                <a16:creationId xmlns:a16="http://schemas.microsoft.com/office/drawing/2014/main" id="{918EEDF7-A111-447D-9347-85C7A4CBB014}"/>
              </a:ext>
            </a:extLst>
          </p:cNvPr>
          <p:cNvSpPr txBox="1"/>
          <p:nvPr/>
        </p:nvSpPr>
        <p:spPr>
          <a:xfrm>
            <a:off x="121920" y="685800"/>
            <a:ext cx="8884920" cy="3690754"/>
          </a:xfrm>
          <a:prstGeom prst="rect">
            <a:avLst/>
          </a:prstGeom>
          <a:noFill/>
        </p:spPr>
        <p:txBody>
          <a:bodyPr wrap="square" rtlCol="0">
            <a:spAutoFit/>
          </a:bodyPr>
          <a:lstStyle/>
          <a:p>
            <a:pPr marL="342900" marR="0" lvl="0" indent="-342900">
              <a:lnSpc>
                <a:spcPct val="200000"/>
              </a:lnSpc>
              <a:spcBef>
                <a:spcPts val="0"/>
              </a:spcBef>
              <a:spcAft>
                <a:spcPts val="0"/>
              </a:spcAft>
              <a:buAutoNum type="arabicPeriod" startAt="6"/>
            </a:pPr>
            <a:r>
              <a:rPr lang="en-US" sz="2000" dirty="0">
                <a:solidFill>
                  <a:schemeClr val="bg1"/>
                </a:solidFill>
                <a:effectLst/>
                <a:ea typeface="Calibri" panose="020F0502020204030204" pitchFamily="34" charset="0"/>
                <a:cs typeface="Times New Roman" panose="02020603050405020304" pitchFamily="18" charset="0"/>
              </a:rPr>
              <a:t>How did Mexico change in 1821? </a:t>
            </a:r>
            <a:endParaRPr lang="en-US" sz="2000" dirty="0">
              <a:solidFill>
                <a:schemeClr val="bg1"/>
              </a:solidFill>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AutoNum type="arabicPeriod" startAt="6"/>
            </a:pPr>
            <a:r>
              <a:rPr lang="en-US" sz="2000" dirty="0">
                <a:solidFill>
                  <a:schemeClr val="bg1"/>
                </a:solidFill>
                <a:effectLst/>
                <a:ea typeface="Calibri" panose="020F0502020204030204" pitchFamily="34" charset="0"/>
                <a:cs typeface="Times New Roman" panose="02020603050405020304" pitchFamily="18" charset="0"/>
              </a:rPr>
              <a:t>What happened to the </a:t>
            </a:r>
            <a:r>
              <a:rPr lang="en-US" sz="2000" b="1" dirty="0">
                <a:solidFill>
                  <a:srgbClr val="00B0F0"/>
                </a:solidFill>
                <a:effectLst/>
                <a:ea typeface="Calibri" panose="020F0502020204030204" pitchFamily="34" charset="0"/>
                <a:cs typeface="Times New Roman" panose="02020603050405020304" pitchFamily="18" charset="0"/>
              </a:rPr>
              <a:t>caste system </a:t>
            </a:r>
            <a:r>
              <a:rPr lang="en-US" sz="2000" dirty="0">
                <a:solidFill>
                  <a:schemeClr val="bg1"/>
                </a:solidFill>
                <a:effectLst/>
                <a:ea typeface="Calibri" panose="020F0502020204030204" pitchFamily="34" charset="0"/>
                <a:cs typeface="Times New Roman" panose="02020603050405020304" pitchFamily="18" charset="0"/>
              </a:rPr>
              <a:t>after Mexican independence? </a:t>
            </a:r>
          </a:p>
          <a:p>
            <a:pPr marL="342900" marR="0" lvl="0" indent="-342900">
              <a:lnSpc>
                <a:spcPct val="200000"/>
              </a:lnSpc>
              <a:spcBef>
                <a:spcPts val="0"/>
              </a:spcBef>
              <a:spcAft>
                <a:spcPts val="0"/>
              </a:spcAft>
              <a:buAutoNum type="arabicPeriod" startAt="6"/>
            </a:pPr>
            <a:r>
              <a:rPr lang="en-US" sz="2000" dirty="0">
                <a:solidFill>
                  <a:schemeClr val="bg1"/>
                </a:solidFill>
                <a:effectLst/>
                <a:ea typeface="Calibri" panose="020F0502020204030204" pitchFamily="34" charset="0"/>
                <a:cs typeface="Times New Roman" panose="02020603050405020304" pitchFamily="18" charset="0"/>
              </a:rPr>
              <a:t>What did Mexico lose in the Mexican American war?</a:t>
            </a:r>
          </a:p>
          <a:p>
            <a:pPr marL="342900" marR="0" lvl="0" indent="-342900">
              <a:lnSpc>
                <a:spcPct val="200000"/>
              </a:lnSpc>
              <a:spcBef>
                <a:spcPts val="0"/>
              </a:spcBef>
              <a:spcAft>
                <a:spcPts val="0"/>
              </a:spcAft>
              <a:buAutoNum type="arabicPeriod" startAt="6"/>
            </a:pPr>
            <a:r>
              <a:rPr lang="en-US" sz="2000" dirty="0">
                <a:solidFill>
                  <a:schemeClr val="bg1"/>
                </a:solidFill>
                <a:effectLst/>
                <a:ea typeface="Calibri" panose="020F0502020204030204" pitchFamily="34" charset="0"/>
                <a:cs typeface="Times New Roman" panose="02020603050405020304" pitchFamily="18" charset="0"/>
              </a:rPr>
              <a:t>100 years after Mexico became independent, the </a:t>
            </a:r>
            <a:r>
              <a:rPr lang="en-US" sz="2000" b="1" dirty="0">
                <a:solidFill>
                  <a:srgbClr val="00B0F0"/>
                </a:solidFill>
                <a:effectLst/>
                <a:ea typeface="Calibri" panose="020F0502020204030204" pitchFamily="34" charset="0"/>
                <a:cs typeface="Times New Roman" panose="02020603050405020304" pitchFamily="18" charset="0"/>
              </a:rPr>
              <a:t>Mexican Revolution</a:t>
            </a:r>
            <a:r>
              <a:rPr lang="en-US" sz="2000" dirty="0">
                <a:solidFill>
                  <a:srgbClr val="00B0F0"/>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started. Why? </a:t>
            </a:r>
          </a:p>
          <a:p>
            <a:pPr marR="0" lvl="0">
              <a:lnSpc>
                <a:spcPct val="200000"/>
              </a:lnSpc>
              <a:spcBef>
                <a:spcPts val="0"/>
              </a:spcBef>
              <a:spcAft>
                <a:spcPts val="0"/>
              </a:spcAft>
            </a:pPr>
            <a:r>
              <a:rPr lang="en-US" sz="2000" dirty="0">
                <a:solidFill>
                  <a:schemeClr val="bg1"/>
                </a:solidFill>
                <a:ea typeface="Calibri" panose="020F0502020204030204" pitchFamily="34" charset="0"/>
                <a:cs typeface="Times New Roman" panose="02020603050405020304" pitchFamily="18" charset="0"/>
              </a:rPr>
              <a:t>10.  </a:t>
            </a:r>
            <a:r>
              <a:rPr lang="en-US" sz="2000" dirty="0">
                <a:solidFill>
                  <a:schemeClr val="bg1"/>
                </a:solidFill>
                <a:effectLst/>
                <a:ea typeface="Calibri" panose="020F0502020204030204" pitchFamily="34" charset="0"/>
                <a:cs typeface="Times New Roman" panose="02020603050405020304" pitchFamily="18" charset="0"/>
              </a:rPr>
              <a:t>What was promised to the </a:t>
            </a:r>
            <a:r>
              <a:rPr lang="en-US" sz="2000" b="1" dirty="0">
                <a:solidFill>
                  <a:srgbClr val="00B0F0"/>
                </a:solidFill>
                <a:effectLst/>
                <a:ea typeface="Calibri" panose="020F0502020204030204" pitchFamily="34" charset="0"/>
                <a:cs typeface="Times New Roman" panose="02020603050405020304" pitchFamily="18" charset="0"/>
              </a:rPr>
              <a:t>campesinos</a:t>
            </a:r>
            <a:r>
              <a:rPr lang="en-US" sz="2000" dirty="0">
                <a:solidFill>
                  <a:schemeClr val="bg1"/>
                </a:solidFill>
                <a:effectLst/>
                <a:ea typeface="Calibri" panose="020F0502020204030204" pitchFamily="34" charset="0"/>
                <a:cs typeface="Times New Roman" panose="02020603050405020304" pitchFamily="18" charset="0"/>
              </a:rPr>
              <a:t>? </a:t>
            </a:r>
          </a:p>
        </p:txBody>
      </p:sp>
      <p:sp>
        <p:nvSpPr>
          <p:cNvPr id="6" name="Explosion: 8 Points 5">
            <a:extLst>
              <a:ext uri="{FF2B5EF4-FFF2-40B4-BE49-F238E27FC236}">
                <a16:creationId xmlns:a16="http://schemas.microsoft.com/office/drawing/2014/main" id="{770B7EF9-90BD-4E73-B07A-7334C37CB3AB}"/>
              </a:ext>
            </a:extLst>
          </p:cNvPr>
          <p:cNvSpPr/>
          <p:nvPr/>
        </p:nvSpPr>
        <p:spPr>
          <a:xfrm>
            <a:off x="6323409" y="4847396"/>
            <a:ext cx="2683431" cy="190525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419577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28800" y="0"/>
            <a:ext cx="5989320" cy="821719"/>
          </a:xfrm>
          <a:noFill/>
        </p:spPr>
        <p:txBody>
          <a:bodyPr>
            <a:noAutofit/>
          </a:bodyPr>
          <a:lstStyle/>
          <a:p>
            <a:pPr algn="ctr" eaLnBrk="1" hangingPunct="1"/>
            <a:r>
              <a:rPr lang="en-US" sz="2800" dirty="0">
                <a:solidFill>
                  <a:schemeClr val="tx2"/>
                </a:solidFill>
              </a:rPr>
              <a:t>Retrieval Practice Answers: Lesson 8</a:t>
            </a:r>
          </a:p>
        </p:txBody>
      </p:sp>
      <p:sp>
        <p:nvSpPr>
          <p:cNvPr id="4" name="TextBox 3">
            <a:extLst>
              <a:ext uri="{FF2B5EF4-FFF2-40B4-BE49-F238E27FC236}">
                <a16:creationId xmlns:a16="http://schemas.microsoft.com/office/drawing/2014/main" id="{45804D0A-8578-428C-BF02-4FB6DB159F0B}"/>
              </a:ext>
            </a:extLst>
          </p:cNvPr>
          <p:cNvSpPr txBox="1"/>
          <p:nvPr/>
        </p:nvSpPr>
        <p:spPr>
          <a:xfrm>
            <a:off x="1604" y="1289953"/>
            <a:ext cx="9142396" cy="4401205"/>
          </a:xfrm>
          <a:prstGeom prst="rect">
            <a:avLst/>
          </a:prstGeom>
          <a:noFill/>
        </p:spPr>
        <p:txBody>
          <a:bodyPr wrap="square" rtlCol="0">
            <a:spAutoFit/>
          </a:bodyPr>
          <a:lstStyle/>
          <a:p>
            <a:pPr marL="457200" marR="0" lvl="0" indent="-457200">
              <a:spcBef>
                <a:spcPts val="0"/>
              </a:spcBef>
              <a:spcAft>
                <a:spcPts val="0"/>
              </a:spcAft>
              <a:buClr>
                <a:schemeClr val="bg1"/>
              </a:buClr>
              <a:buFont typeface="+mj-lt"/>
              <a:buAutoNum type="arabicPeriod"/>
            </a:pPr>
            <a:r>
              <a:rPr lang="en-US" sz="2000" dirty="0">
                <a:solidFill>
                  <a:schemeClr val="bg1"/>
                </a:solidFill>
                <a:cs typeface="Times New Roman" panose="02020603050405020304" pitchFamily="18" charset="0"/>
              </a:rPr>
              <a:t>The </a:t>
            </a:r>
            <a:r>
              <a:rPr lang="en-US" sz="2000" b="1" dirty="0">
                <a:solidFill>
                  <a:srgbClr val="00B0F0"/>
                </a:solidFill>
                <a:cs typeface="Times New Roman" panose="02020603050405020304" pitchFamily="18" charset="0"/>
              </a:rPr>
              <a:t>phoenix</a:t>
            </a:r>
            <a:r>
              <a:rPr lang="en-US" sz="2000" dirty="0">
                <a:solidFill>
                  <a:schemeClr val="bg1"/>
                </a:solidFill>
                <a:cs typeface="Times New Roman" panose="02020603050405020304" pitchFamily="18" charset="0"/>
              </a:rPr>
              <a:t> is a </a:t>
            </a:r>
            <a:r>
              <a:rPr lang="en-US" sz="2000" dirty="0">
                <a:solidFill>
                  <a:schemeClr val="tx2"/>
                </a:solidFill>
                <a:cs typeface="Times New Roman" panose="02020603050405020304" pitchFamily="18" charset="0"/>
              </a:rPr>
              <a:t>young bird </a:t>
            </a:r>
            <a:r>
              <a:rPr lang="en-US" sz="2000" dirty="0">
                <a:solidFill>
                  <a:schemeClr val="bg1"/>
                </a:solidFill>
                <a:cs typeface="Times New Roman" panose="02020603050405020304" pitchFamily="18" charset="0"/>
              </a:rPr>
              <a:t>that is </a:t>
            </a:r>
            <a:r>
              <a:rPr lang="en-US" sz="2000" dirty="0">
                <a:solidFill>
                  <a:schemeClr val="tx2"/>
                </a:solidFill>
                <a:cs typeface="Times New Roman" panose="02020603050405020304" pitchFamily="18" charset="0"/>
              </a:rPr>
              <a:t>reborn from its own ashes</a:t>
            </a:r>
            <a:r>
              <a:rPr lang="en-US" sz="2000" dirty="0">
                <a:solidFill>
                  <a:schemeClr val="bg1"/>
                </a:solidFill>
                <a:cs typeface="Times New Roman" panose="02020603050405020304" pitchFamily="18" charset="0"/>
              </a:rPr>
              <a:t>.</a:t>
            </a:r>
          </a:p>
          <a:p>
            <a:pPr marL="457200" marR="0" lvl="0" indent="-457200">
              <a:spcBef>
                <a:spcPts val="0"/>
              </a:spcBef>
              <a:spcAft>
                <a:spcPts val="0"/>
              </a:spcAft>
              <a:buClr>
                <a:schemeClr val="bg1"/>
              </a:buClr>
              <a:buFont typeface="+mj-lt"/>
              <a:buAutoNum type="arabicPeriod"/>
            </a:pPr>
            <a:endParaRPr lang="en-US" sz="2000" dirty="0">
              <a:solidFill>
                <a:schemeClr val="bg1"/>
              </a:solidFill>
              <a:cs typeface="Times New Roman" panose="02020603050405020304" pitchFamily="18" charset="0"/>
            </a:endParaRPr>
          </a:p>
          <a:p>
            <a:pPr marL="457200" marR="0" lvl="0" indent="-457200">
              <a:spcBef>
                <a:spcPts val="0"/>
              </a:spcBef>
              <a:spcAft>
                <a:spcPts val="0"/>
              </a:spcAft>
              <a:buClr>
                <a:schemeClr val="bg1"/>
              </a:buClr>
              <a:buFont typeface="+mj-lt"/>
              <a:buAutoNum type="arabicPeriod"/>
            </a:pPr>
            <a:r>
              <a:rPr lang="en-US" sz="2000" dirty="0">
                <a:solidFill>
                  <a:schemeClr val="bg1"/>
                </a:solidFill>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Abuelita’s comparison of her crotched blanket’s peaks and valleys to the hardships and pleasures of life is a </a:t>
            </a:r>
            <a:r>
              <a:rPr lang="en-US" sz="2000" dirty="0">
                <a:solidFill>
                  <a:schemeClr val="tx2"/>
                </a:solidFill>
                <a:effectLst/>
                <a:ea typeface="Calibri" panose="020F0502020204030204" pitchFamily="34" charset="0"/>
                <a:cs typeface="Times New Roman" panose="02020603050405020304" pitchFamily="18" charset="0"/>
              </a:rPr>
              <a:t>symbol</a:t>
            </a:r>
            <a:r>
              <a:rPr lang="en-US" sz="2000" dirty="0">
                <a:solidFill>
                  <a:schemeClr val="bg1"/>
                </a:solidFill>
                <a:effectLst/>
                <a:ea typeface="Calibri" panose="020F0502020204030204" pitchFamily="34" charset="0"/>
                <a:cs typeface="Times New Roman" panose="02020603050405020304" pitchFamily="18" charset="0"/>
              </a:rPr>
              <a:t>. </a:t>
            </a:r>
          </a:p>
          <a:p>
            <a:pPr marL="457200" marR="0" lvl="0" indent="-457200">
              <a:spcBef>
                <a:spcPts val="0"/>
              </a:spcBef>
              <a:spcAft>
                <a:spcPts val="0"/>
              </a:spcAft>
              <a:buClr>
                <a:schemeClr val="bg1"/>
              </a:buClr>
              <a:buFont typeface="+mj-lt"/>
              <a:buAutoNum type="arabicPeriod"/>
            </a:pPr>
            <a:endParaRPr lang="en-US" sz="2000" dirty="0">
              <a:solidFill>
                <a:schemeClr val="bg1"/>
              </a:solidFill>
              <a:ea typeface="Calibri" panose="020F0502020204030204" pitchFamily="34" charset="0"/>
              <a:cs typeface="Times New Roman" panose="02020603050405020304" pitchFamily="18" charset="0"/>
            </a:endParaRPr>
          </a:p>
          <a:p>
            <a:pPr marL="457200" marR="0" lvl="0" indent="-457200">
              <a:spcBef>
                <a:spcPts val="0"/>
              </a:spcBef>
              <a:spcAft>
                <a:spcPts val="0"/>
              </a:spcAft>
              <a:buClr>
                <a:schemeClr val="bg1"/>
              </a:buClr>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 A </a:t>
            </a:r>
            <a:r>
              <a:rPr lang="en-US" sz="2000" b="1" dirty="0">
                <a:solidFill>
                  <a:srgbClr val="00B0F0"/>
                </a:solidFill>
                <a:effectLst/>
                <a:ea typeface="Calibri" panose="020F0502020204030204" pitchFamily="34" charset="0"/>
                <a:cs typeface="Times New Roman" panose="02020603050405020304" pitchFamily="18" charset="0"/>
              </a:rPr>
              <a:t>“gender role” </a:t>
            </a:r>
            <a:r>
              <a:rPr lang="en-US" sz="2000" dirty="0">
                <a:solidFill>
                  <a:schemeClr val="bg1"/>
                </a:solidFill>
                <a:effectLst/>
                <a:ea typeface="Calibri" panose="020F0502020204030204" pitchFamily="34" charset="0"/>
                <a:cs typeface="Times New Roman" panose="02020603050405020304" pitchFamily="18" charset="0"/>
              </a:rPr>
              <a:t>is used to describe the expected behavior for someone based on their gender.</a:t>
            </a:r>
          </a:p>
          <a:p>
            <a:pPr marL="457200" marR="0" lvl="0" indent="-457200">
              <a:spcBef>
                <a:spcPts val="0"/>
              </a:spcBef>
              <a:spcAft>
                <a:spcPts val="0"/>
              </a:spcAft>
              <a:buClr>
                <a:schemeClr val="bg1"/>
              </a:buClr>
              <a:buFont typeface="+mj-lt"/>
              <a:buAutoNum type="arabicPeriod"/>
            </a:pPr>
            <a:endParaRPr lang="en-US" sz="2000" dirty="0">
              <a:solidFill>
                <a:schemeClr val="bg1"/>
              </a:solidFill>
              <a:cs typeface="Times New Roman" panose="02020603050405020304" pitchFamily="18" charset="0"/>
            </a:endParaRPr>
          </a:p>
          <a:p>
            <a:pPr marL="457200" marR="0" lvl="0" indent="-457200">
              <a:spcBef>
                <a:spcPts val="0"/>
              </a:spcBef>
              <a:spcAft>
                <a:spcPts val="0"/>
              </a:spcAft>
              <a:buClr>
                <a:schemeClr val="bg1"/>
              </a:buClr>
              <a:buFont typeface="+mj-lt"/>
              <a:buAutoNum type="arabicPeriod"/>
            </a:pPr>
            <a:r>
              <a:rPr lang="en-US" sz="2000" dirty="0">
                <a:solidFill>
                  <a:schemeClr val="bg1"/>
                </a:solidFill>
                <a:cs typeface="Times New Roman" panose="02020603050405020304" pitchFamily="18" charset="0"/>
              </a:rPr>
              <a:t>A </a:t>
            </a:r>
            <a:r>
              <a:rPr lang="en-US" sz="2000" b="1" dirty="0">
                <a:solidFill>
                  <a:srgbClr val="00B0F0"/>
                </a:solidFill>
                <a:cs typeface="Times New Roman" panose="02020603050405020304" pitchFamily="18" charset="0"/>
              </a:rPr>
              <a:t>caste</a:t>
            </a:r>
            <a:r>
              <a:rPr lang="en-US" sz="2000" dirty="0">
                <a:solidFill>
                  <a:schemeClr val="bg1"/>
                </a:solidFill>
                <a:cs typeface="Times New Roman" panose="02020603050405020304" pitchFamily="18" charset="0"/>
              </a:rPr>
              <a:t> is a </a:t>
            </a:r>
            <a:r>
              <a:rPr lang="en-US" sz="2000" dirty="0">
                <a:solidFill>
                  <a:schemeClr val="tx2"/>
                </a:solidFill>
                <a:cs typeface="Times New Roman" panose="02020603050405020304" pitchFamily="18" charset="0"/>
              </a:rPr>
              <a:t>system of dividing society into hereditary groups</a:t>
            </a:r>
            <a:r>
              <a:rPr lang="en-US" sz="2000" dirty="0">
                <a:solidFill>
                  <a:schemeClr val="bg1"/>
                </a:solidFill>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One’s “caste” determined how high in society one could go.</a:t>
            </a:r>
          </a:p>
          <a:p>
            <a:pPr marL="457200" marR="0" lvl="0" indent="-457200">
              <a:spcBef>
                <a:spcPts val="0"/>
              </a:spcBef>
              <a:spcAft>
                <a:spcPts val="0"/>
              </a:spcAft>
              <a:buClr>
                <a:schemeClr val="bg1"/>
              </a:buClr>
              <a:buFont typeface="+mj-lt"/>
              <a:buAutoNum type="arabicPeriod"/>
            </a:pPr>
            <a:endParaRPr lang="en-US" sz="2000" dirty="0">
              <a:solidFill>
                <a:schemeClr val="bg1"/>
              </a:solidFill>
              <a:cs typeface="Times New Roman" panose="02020603050405020304" pitchFamily="18" charset="0"/>
            </a:endParaRPr>
          </a:p>
          <a:p>
            <a:pPr marL="457200" marR="0" lvl="0" indent="-457200">
              <a:spcBef>
                <a:spcPts val="0"/>
              </a:spcBef>
              <a:spcAft>
                <a:spcPts val="0"/>
              </a:spcAft>
              <a:buClr>
                <a:schemeClr val="bg1"/>
              </a:buClr>
              <a:buFont typeface="+mj-lt"/>
              <a:buAutoNum type="arabicPeriod"/>
            </a:pPr>
            <a:endParaRPr lang="en-US" sz="2000" dirty="0">
              <a:solidFill>
                <a:schemeClr val="bg1"/>
              </a:solidFill>
              <a:cs typeface="Times New Roman" panose="02020603050405020304" pitchFamily="18" charset="0"/>
            </a:endParaRPr>
          </a:p>
          <a:p>
            <a:pPr marL="457200" marR="0" lvl="0" indent="-457200">
              <a:spcBef>
                <a:spcPts val="0"/>
              </a:spcBef>
              <a:spcAft>
                <a:spcPts val="0"/>
              </a:spcAft>
              <a:buClr>
                <a:schemeClr val="bg1"/>
              </a:buClr>
              <a:buFont typeface="+mj-lt"/>
              <a:buAutoNum type="arabicPeriod"/>
            </a:pPr>
            <a:r>
              <a:rPr lang="en-US" sz="2000" dirty="0">
                <a:solidFill>
                  <a:schemeClr val="tx2"/>
                </a:solidFill>
                <a:cs typeface="Times New Roman" panose="02020603050405020304" pitchFamily="18" charset="0"/>
              </a:rPr>
              <a:t>Spain </a:t>
            </a:r>
            <a:r>
              <a:rPr lang="en-US" sz="2000" dirty="0">
                <a:solidFill>
                  <a:schemeClr val="bg1"/>
                </a:solidFill>
                <a:cs typeface="Times New Roman" panose="02020603050405020304" pitchFamily="18" charset="0"/>
              </a:rPr>
              <a:t>conquered the Aztecs in 1521.  They controlled and discriminated against native people (“Indians”).</a:t>
            </a:r>
          </a:p>
        </p:txBody>
      </p:sp>
    </p:spTree>
    <p:extLst>
      <p:ext uri="{BB962C8B-B14F-4D97-AF65-F5344CB8AC3E}">
        <p14:creationId xmlns:p14="http://schemas.microsoft.com/office/powerpoint/2010/main" val="114663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28800" y="0"/>
            <a:ext cx="5989320" cy="821719"/>
          </a:xfrm>
          <a:noFill/>
        </p:spPr>
        <p:txBody>
          <a:bodyPr>
            <a:noAutofit/>
          </a:bodyPr>
          <a:lstStyle/>
          <a:p>
            <a:pPr algn="ctr" eaLnBrk="1" hangingPunct="1"/>
            <a:r>
              <a:rPr lang="en-US" sz="2800" dirty="0">
                <a:solidFill>
                  <a:schemeClr val="tx2"/>
                </a:solidFill>
              </a:rPr>
              <a:t>Retrieval Practice Answers: Lesson 8</a:t>
            </a:r>
            <a:br>
              <a:rPr lang="en-US" sz="2800" dirty="0">
                <a:solidFill>
                  <a:schemeClr val="tx2"/>
                </a:solidFill>
              </a:rPr>
            </a:br>
            <a:r>
              <a:rPr lang="en-US" sz="2800" dirty="0">
                <a:solidFill>
                  <a:schemeClr val="tx2"/>
                </a:solidFill>
              </a:rPr>
              <a:t>(continued)</a:t>
            </a:r>
          </a:p>
        </p:txBody>
      </p:sp>
      <p:sp>
        <p:nvSpPr>
          <p:cNvPr id="4" name="TextBox 3">
            <a:extLst>
              <a:ext uri="{FF2B5EF4-FFF2-40B4-BE49-F238E27FC236}">
                <a16:creationId xmlns:a16="http://schemas.microsoft.com/office/drawing/2014/main" id="{45804D0A-8578-428C-BF02-4FB6DB159F0B}"/>
              </a:ext>
            </a:extLst>
          </p:cNvPr>
          <p:cNvSpPr txBox="1"/>
          <p:nvPr/>
        </p:nvSpPr>
        <p:spPr>
          <a:xfrm>
            <a:off x="121920" y="1046752"/>
            <a:ext cx="8781448" cy="4708981"/>
          </a:xfrm>
          <a:prstGeom prst="rect">
            <a:avLst/>
          </a:prstGeom>
          <a:noFill/>
        </p:spPr>
        <p:txBody>
          <a:bodyPr wrap="square" rtlCol="0">
            <a:spAutoFit/>
          </a:bodyPr>
          <a:lstStyle/>
          <a:p>
            <a:pPr marL="457200" marR="0" lvl="0" indent="-457200">
              <a:spcBef>
                <a:spcPts val="0"/>
              </a:spcBef>
              <a:spcAft>
                <a:spcPts val="0"/>
              </a:spcAft>
              <a:buClr>
                <a:schemeClr val="bg1"/>
              </a:buClr>
              <a:buAutoNum type="arabicPeriod" startAt="6"/>
            </a:pPr>
            <a:r>
              <a:rPr lang="en-US" sz="2000" dirty="0">
                <a:solidFill>
                  <a:schemeClr val="bg1"/>
                </a:solidFill>
                <a:cs typeface="Times New Roman" panose="02020603050405020304" pitchFamily="18" charset="0"/>
              </a:rPr>
              <a:t>In 1821, Mexico won its freedom from Spain.</a:t>
            </a:r>
          </a:p>
          <a:p>
            <a:pPr marL="457200" marR="0" lvl="0" indent="-457200">
              <a:spcBef>
                <a:spcPts val="0"/>
              </a:spcBef>
              <a:spcAft>
                <a:spcPts val="0"/>
              </a:spcAft>
              <a:buClr>
                <a:schemeClr val="bg1"/>
              </a:buClr>
              <a:buAutoNum type="arabicPeriod" startAt="6"/>
            </a:pPr>
            <a:endParaRPr lang="en-US" sz="2000" dirty="0">
              <a:solidFill>
                <a:schemeClr val="bg1"/>
              </a:solidFill>
              <a:cs typeface="Times New Roman" panose="02020603050405020304" pitchFamily="18" charset="0"/>
            </a:endParaRPr>
          </a:p>
          <a:p>
            <a:pPr marL="457200" marR="0" lvl="0" indent="-457200">
              <a:spcBef>
                <a:spcPts val="0"/>
              </a:spcBef>
              <a:spcAft>
                <a:spcPts val="0"/>
              </a:spcAft>
              <a:buClr>
                <a:schemeClr val="bg1"/>
              </a:buClr>
              <a:buAutoNum type="arabicPeriod" startAt="6"/>
            </a:pPr>
            <a:r>
              <a:rPr lang="en-US" sz="2000" dirty="0">
                <a:solidFill>
                  <a:schemeClr val="bg1"/>
                </a:solidFill>
                <a:cs typeface="Times New Roman" panose="02020603050405020304" pitchFamily="18" charset="0"/>
              </a:rPr>
              <a:t>After Mexican independence, the </a:t>
            </a:r>
            <a:r>
              <a:rPr lang="en-US" sz="2000" b="1" dirty="0">
                <a:solidFill>
                  <a:srgbClr val="00B0F0"/>
                </a:solidFill>
                <a:cs typeface="Times New Roman" panose="02020603050405020304" pitchFamily="18" charset="0"/>
              </a:rPr>
              <a:t>caste system </a:t>
            </a:r>
            <a:r>
              <a:rPr lang="en-US" sz="2000" dirty="0">
                <a:solidFill>
                  <a:schemeClr val="bg1"/>
                </a:solidFill>
                <a:cs typeface="Times New Roman" panose="02020603050405020304" pitchFamily="18" charset="0"/>
              </a:rPr>
              <a:t>was officially abolished, however, it still influenced behaviors and beliefs long after Spanish rule.</a:t>
            </a:r>
          </a:p>
          <a:p>
            <a:pPr marL="457200" marR="0" lvl="0" indent="-457200">
              <a:spcBef>
                <a:spcPts val="0"/>
              </a:spcBef>
              <a:spcAft>
                <a:spcPts val="0"/>
              </a:spcAft>
              <a:buClr>
                <a:schemeClr val="bg1"/>
              </a:buClr>
              <a:buAutoNum type="arabicPeriod" startAt="6"/>
            </a:pPr>
            <a:endParaRPr lang="en-US" sz="2000" dirty="0">
              <a:solidFill>
                <a:schemeClr val="bg1"/>
              </a:solidFill>
              <a:cs typeface="Times New Roman" panose="02020603050405020304" pitchFamily="18" charset="0"/>
            </a:endParaRPr>
          </a:p>
          <a:p>
            <a:pPr marL="457200" marR="0" lvl="0" indent="-457200">
              <a:spcBef>
                <a:spcPts val="0"/>
              </a:spcBef>
              <a:spcAft>
                <a:spcPts val="0"/>
              </a:spcAft>
              <a:buClr>
                <a:schemeClr val="bg1"/>
              </a:buClr>
              <a:buAutoNum type="arabicPeriod" startAt="6"/>
            </a:pPr>
            <a:endParaRPr lang="en-US" sz="2000" dirty="0">
              <a:solidFill>
                <a:schemeClr val="bg1"/>
              </a:solidFill>
              <a:cs typeface="Times New Roman" panose="02020603050405020304" pitchFamily="18" charset="0"/>
            </a:endParaRPr>
          </a:p>
          <a:p>
            <a:pPr marL="457200" marR="0" lvl="0" indent="-457200">
              <a:spcBef>
                <a:spcPts val="0"/>
              </a:spcBef>
              <a:spcAft>
                <a:spcPts val="0"/>
              </a:spcAft>
              <a:buClr>
                <a:schemeClr val="bg1"/>
              </a:buClr>
              <a:buAutoNum type="arabicPeriod" startAt="8"/>
            </a:pPr>
            <a:r>
              <a:rPr lang="en-US" sz="2000" dirty="0">
                <a:solidFill>
                  <a:schemeClr val="bg1"/>
                </a:solidFill>
                <a:cs typeface="Times New Roman" panose="02020603050405020304" pitchFamily="18" charset="0"/>
              </a:rPr>
              <a:t>Mexico lost Texas, California, New Mexico and Arizona to the United States in the </a:t>
            </a:r>
            <a:r>
              <a:rPr lang="en-US" sz="2000" b="1" dirty="0">
                <a:solidFill>
                  <a:srgbClr val="00B0F0"/>
                </a:solidFill>
                <a:cs typeface="Times New Roman" panose="02020603050405020304" pitchFamily="18" charset="0"/>
              </a:rPr>
              <a:t>Mexican-American War.</a:t>
            </a:r>
          </a:p>
          <a:p>
            <a:pPr marL="457200" marR="0" lvl="0" indent="-457200">
              <a:spcBef>
                <a:spcPts val="0"/>
              </a:spcBef>
              <a:spcAft>
                <a:spcPts val="0"/>
              </a:spcAft>
              <a:buClr>
                <a:schemeClr val="bg1"/>
              </a:buClr>
              <a:buAutoNum type="arabicPeriod" startAt="8"/>
            </a:pPr>
            <a:endParaRPr lang="en-US" sz="2000" b="1" dirty="0">
              <a:solidFill>
                <a:srgbClr val="00B0F0"/>
              </a:solidFill>
              <a:cs typeface="Times New Roman" panose="02020603050405020304" pitchFamily="18" charset="0"/>
            </a:endParaRPr>
          </a:p>
          <a:p>
            <a:pPr marL="457200" marR="0" lvl="0" indent="-457200">
              <a:spcBef>
                <a:spcPts val="0"/>
              </a:spcBef>
              <a:spcAft>
                <a:spcPts val="0"/>
              </a:spcAft>
              <a:buClr>
                <a:schemeClr val="bg1"/>
              </a:buClr>
              <a:buAutoNum type="arabicPeriod" startAt="8"/>
            </a:pPr>
            <a:r>
              <a:rPr lang="en-US" sz="2000" dirty="0">
                <a:solidFill>
                  <a:schemeClr val="bg1"/>
                </a:solidFill>
                <a:cs typeface="Times New Roman" panose="02020603050405020304" pitchFamily="18" charset="0"/>
              </a:rPr>
              <a:t>The </a:t>
            </a:r>
            <a:r>
              <a:rPr lang="en-US" sz="2000" b="1" dirty="0">
                <a:solidFill>
                  <a:srgbClr val="00B0F0"/>
                </a:solidFill>
                <a:cs typeface="Times New Roman" panose="02020603050405020304" pitchFamily="18" charset="0"/>
              </a:rPr>
              <a:t>Mexican Revolution </a:t>
            </a:r>
            <a:r>
              <a:rPr lang="en-US" sz="2000" dirty="0">
                <a:solidFill>
                  <a:schemeClr val="bg1"/>
                </a:solidFill>
                <a:cs typeface="Times New Roman" panose="02020603050405020304" pitchFamily="18" charset="0"/>
              </a:rPr>
              <a:t>started because poor farm workers (</a:t>
            </a:r>
            <a:r>
              <a:rPr lang="en-US" sz="2000" b="1" dirty="0">
                <a:solidFill>
                  <a:srgbClr val="00B0F0"/>
                </a:solidFill>
                <a:cs typeface="Times New Roman" panose="02020603050405020304" pitchFamily="18" charset="0"/>
              </a:rPr>
              <a:t>campesinos</a:t>
            </a:r>
            <a:r>
              <a:rPr lang="en-US" sz="2000" dirty="0">
                <a:solidFill>
                  <a:schemeClr val="bg1"/>
                </a:solidFill>
                <a:cs typeface="Times New Roman" panose="02020603050405020304" pitchFamily="18" charset="0"/>
              </a:rPr>
              <a:t>)  united to fight the great disparity between the rich and the poor and the exploitation and terrible treatment of workers.</a:t>
            </a:r>
          </a:p>
          <a:p>
            <a:pPr marL="457200" marR="0" lvl="0" indent="-457200">
              <a:spcBef>
                <a:spcPts val="0"/>
              </a:spcBef>
              <a:spcAft>
                <a:spcPts val="0"/>
              </a:spcAft>
              <a:buClr>
                <a:schemeClr val="bg1"/>
              </a:buClr>
              <a:buAutoNum type="arabicPeriod" startAt="8"/>
            </a:pPr>
            <a:endParaRPr lang="en-US" sz="2000" dirty="0">
              <a:solidFill>
                <a:schemeClr val="bg1"/>
              </a:solidFill>
              <a:cs typeface="Times New Roman" panose="02020603050405020304" pitchFamily="18" charset="0"/>
            </a:endParaRPr>
          </a:p>
          <a:p>
            <a:pPr marL="457200" marR="0" lvl="0" indent="-457200">
              <a:spcBef>
                <a:spcPts val="0"/>
              </a:spcBef>
              <a:spcAft>
                <a:spcPts val="0"/>
              </a:spcAft>
              <a:buClr>
                <a:schemeClr val="bg1"/>
              </a:buClr>
              <a:buAutoNum type="arabicPeriod" startAt="8"/>
            </a:pPr>
            <a:r>
              <a:rPr lang="en-US" sz="2000" dirty="0">
                <a:solidFill>
                  <a:schemeClr val="bg1"/>
                </a:solidFill>
                <a:cs typeface="Times New Roman" panose="02020603050405020304" pitchFamily="18" charset="0"/>
              </a:rPr>
              <a:t>The </a:t>
            </a:r>
            <a:r>
              <a:rPr lang="en-US" sz="2000" b="1" dirty="0">
                <a:solidFill>
                  <a:srgbClr val="00B0F0"/>
                </a:solidFill>
                <a:cs typeface="Times New Roman" panose="02020603050405020304" pitchFamily="18" charset="0"/>
              </a:rPr>
              <a:t>campesinos</a:t>
            </a:r>
            <a:r>
              <a:rPr lang="en-US" sz="2000" dirty="0">
                <a:solidFill>
                  <a:schemeClr val="bg1"/>
                </a:solidFill>
                <a:cs typeface="Times New Roman" panose="02020603050405020304" pitchFamily="18" charset="0"/>
              </a:rPr>
              <a:t> were promised rights if they won. </a:t>
            </a:r>
          </a:p>
          <a:p>
            <a:pPr marR="0" lvl="0" algn="r">
              <a:spcBef>
                <a:spcPts val="0"/>
              </a:spcBef>
              <a:spcAft>
                <a:spcPts val="0"/>
              </a:spcAft>
              <a:buClr>
                <a:schemeClr val="bg1"/>
              </a:buClr>
            </a:pPr>
            <a:r>
              <a:rPr lang="en-US" sz="2000" dirty="0">
                <a:solidFill>
                  <a:schemeClr val="tx2"/>
                </a:solidFill>
              </a:rPr>
              <a:t>Self-Score ______/10</a:t>
            </a:r>
          </a:p>
        </p:txBody>
      </p:sp>
    </p:spTree>
    <p:extLst>
      <p:ext uri="{BB962C8B-B14F-4D97-AF65-F5344CB8AC3E}">
        <p14:creationId xmlns:p14="http://schemas.microsoft.com/office/powerpoint/2010/main" val="35702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a:bodyPr>
          <a:lstStyle/>
          <a:p>
            <a:pPr algn="ctr" eaLnBrk="1" hangingPunct="1"/>
            <a:r>
              <a:rPr lang="en-US" sz="2800" dirty="0">
                <a:solidFill>
                  <a:schemeClr val="tx2"/>
                </a:solidFill>
              </a:rPr>
              <a:t>Retrieval Practice:  Lesson 12</a:t>
            </a:r>
          </a:p>
        </p:txBody>
      </p:sp>
      <p:sp>
        <p:nvSpPr>
          <p:cNvPr id="2" name="TextBox 1">
            <a:extLst>
              <a:ext uri="{FF2B5EF4-FFF2-40B4-BE49-F238E27FC236}">
                <a16:creationId xmlns:a16="http://schemas.microsoft.com/office/drawing/2014/main" id="{918EEDF7-A111-447D-9347-85C7A4CBB014}"/>
              </a:ext>
            </a:extLst>
          </p:cNvPr>
          <p:cNvSpPr txBox="1"/>
          <p:nvPr/>
        </p:nvSpPr>
        <p:spPr>
          <a:xfrm>
            <a:off x="121920" y="685800"/>
            <a:ext cx="8884920" cy="4401205"/>
          </a:xfrm>
          <a:prstGeom prst="rect">
            <a:avLst/>
          </a:prstGeom>
          <a:noFill/>
        </p:spPr>
        <p:txBody>
          <a:bodyPr wrap="square" rtlCol="0">
            <a:spAutoFit/>
          </a:bodyPr>
          <a:lstStyle/>
          <a:p>
            <a:pPr marL="457200" marR="0" indent="-4572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Who are </a:t>
            </a:r>
            <a:r>
              <a:rPr lang="en-US" sz="2000" b="1" dirty="0">
                <a:solidFill>
                  <a:srgbClr val="00B0F0"/>
                </a:solidFill>
                <a:effectLst/>
                <a:ea typeface="Calibri" panose="020F0502020204030204" pitchFamily="34" charset="0"/>
                <a:cs typeface="Times New Roman" panose="02020603050405020304" pitchFamily="18" charset="0"/>
              </a:rPr>
              <a:t>migrant workers</a:t>
            </a:r>
            <a:r>
              <a:rPr lang="en-US" sz="2000" dirty="0">
                <a:solidFill>
                  <a:schemeClr val="bg1"/>
                </a:solidFill>
                <a:effectLst/>
                <a:ea typeface="Calibri" panose="020F0502020204030204" pitchFamily="34" charset="0"/>
                <a:cs typeface="Times New Roman" panose="02020603050405020304" pitchFamily="18" charset="0"/>
              </a:rPr>
              <a:t>?</a:t>
            </a:r>
          </a:p>
          <a:p>
            <a:pPr marL="457200" marR="0" indent="-457200">
              <a:spcBef>
                <a:spcPts val="0"/>
              </a:spcBef>
              <a:spcAft>
                <a:spcPts val="0"/>
              </a:spcAft>
              <a:buFont typeface="+mj-lt"/>
              <a:buAutoNum type="arabicPeriod"/>
            </a:pPr>
            <a:endParaRPr lang="en-US" sz="2000" dirty="0">
              <a:solidFill>
                <a:schemeClr val="bg1"/>
              </a:solidFill>
              <a:effectLst/>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What was the</a:t>
            </a:r>
            <a:r>
              <a:rPr lang="en-US" sz="2000" b="1" dirty="0">
                <a:solidFill>
                  <a:schemeClr val="bg1"/>
                </a:solidFill>
                <a:effectLst/>
                <a:ea typeface="Calibri" panose="020F0502020204030204" pitchFamily="34" charset="0"/>
                <a:cs typeface="Times New Roman" panose="02020603050405020304" pitchFamily="18" charset="0"/>
              </a:rPr>
              <a:t> </a:t>
            </a:r>
            <a:r>
              <a:rPr lang="en-US" sz="2000" b="1" dirty="0">
                <a:solidFill>
                  <a:srgbClr val="00B0F0"/>
                </a:solidFill>
                <a:effectLst/>
                <a:ea typeface="Calibri" panose="020F0502020204030204" pitchFamily="34" charset="0"/>
                <a:cs typeface="Times New Roman" panose="02020603050405020304" pitchFamily="18" charset="0"/>
              </a:rPr>
              <a:t>Great Depression</a:t>
            </a:r>
            <a:r>
              <a:rPr lang="en-US" sz="2000" dirty="0">
                <a:solidFill>
                  <a:schemeClr val="bg1"/>
                </a:solidFill>
                <a:effectLst/>
                <a:ea typeface="Calibri" panose="020F0502020204030204" pitchFamily="34" charset="0"/>
                <a:cs typeface="Times New Roman" panose="02020603050405020304" pitchFamily="18" charset="0"/>
              </a:rPr>
              <a:t>? </a:t>
            </a:r>
          </a:p>
          <a:p>
            <a:pPr marL="457200" marR="0" indent="-457200">
              <a:spcBef>
                <a:spcPts val="0"/>
              </a:spcBef>
              <a:spcAft>
                <a:spcPts val="0"/>
              </a:spcAft>
              <a:buFont typeface="+mj-lt"/>
              <a:buAutoNum type="arabicPeriod"/>
            </a:pPr>
            <a:endParaRPr lang="en-US" sz="2000" dirty="0">
              <a:solidFill>
                <a:schemeClr val="bg1"/>
              </a:solidFill>
              <a:effectLst/>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Why would there have been a lot of </a:t>
            </a:r>
            <a:r>
              <a:rPr lang="en-US" sz="2000" b="1" dirty="0">
                <a:solidFill>
                  <a:srgbClr val="00B0F0"/>
                </a:solidFill>
                <a:effectLst/>
                <a:ea typeface="Calibri" panose="020F0502020204030204" pitchFamily="34" charset="0"/>
                <a:cs typeface="Times New Roman" panose="02020603050405020304" pitchFamily="18" charset="0"/>
              </a:rPr>
              <a:t>migrant workers</a:t>
            </a:r>
            <a:r>
              <a:rPr lang="en-US" sz="2000" dirty="0">
                <a:solidFill>
                  <a:srgbClr val="00B0F0"/>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during the </a:t>
            </a:r>
            <a:r>
              <a:rPr lang="en-US" sz="2000" b="1" dirty="0">
                <a:solidFill>
                  <a:srgbClr val="00B0F0"/>
                </a:solidFill>
                <a:effectLst/>
                <a:ea typeface="Calibri" panose="020F0502020204030204" pitchFamily="34" charset="0"/>
                <a:cs typeface="Times New Roman" panose="02020603050405020304" pitchFamily="18" charset="0"/>
              </a:rPr>
              <a:t>Great Depression</a:t>
            </a:r>
            <a:r>
              <a:rPr lang="en-US" sz="2000" dirty="0">
                <a:solidFill>
                  <a:schemeClr val="bg1"/>
                </a:solidFill>
                <a:effectLst/>
                <a:ea typeface="Calibri" panose="020F0502020204030204" pitchFamily="34" charset="0"/>
                <a:cs typeface="Times New Roman" panose="02020603050405020304" pitchFamily="18" charset="0"/>
              </a:rPr>
              <a:t>?</a:t>
            </a:r>
          </a:p>
          <a:p>
            <a:pPr marL="457200" marR="0" indent="-457200">
              <a:spcBef>
                <a:spcPts val="0"/>
              </a:spcBef>
              <a:spcAft>
                <a:spcPts val="0"/>
              </a:spcAft>
              <a:buFont typeface="+mj-lt"/>
              <a:buAutoNum type="arabicPeriod"/>
            </a:pPr>
            <a:endParaRPr lang="en-US" sz="2000" dirty="0">
              <a:solidFill>
                <a:schemeClr val="bg1"/>
              </a:solidFill>
              <a:effectLst/>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What is a </a:t>
            </a:r>
            <a:r>
              <a:rPr lang="en-US" sz="2000" b="1" dirty="0">
                <a:solidFill>
                  <a:srgbClr val="00B0F0"/>
                </a:solidFill>
                <a:effectLst/>
                <a:ea typeface="Calibri" panose="020F0502020204030204" pitchFamily="34" charset="0"/>
                <a:cs typeface="Times New Roman" panose="02020603050405020304" pitchFamily="18" charset="0"/>
              </a:rPr>
              <a:t>shanty town</a:t>
            </a:r>
            <a:r>
              <a:rPr lang="en-US" sz="2000" dirty="0">
                <a:solidFill>
                  <a:schemeClr val="bg1"/>
                </a:solidFill>
                <a:effectLst/>
                <a:ea typeface="Calibri" panose="020F0502020204030204" pitchFamily="34" charset="0"/>
                <a:cs typeface="Times New Roman" panose="02020603050405020304" pitchFamily="18" charset="0"/>
              </a:rPr>
              <a:t>?</a:t>
            </a:r>
          </a:p>
          <a:p>
            <a:pPr marL="457200" marR="0" indent="-457200">
              <a:spcBef>
                <a:spcPts val="0"/>
              </a:spcBef>
              <a:spcAft>
                <a:spcPts val="0"/>
              </a:spcAft>
              <a:buFont typeface="+mj-lt"/>
              <a:buAutoNum type="arabicPeriod"/>
            </a:pPr>
            <a:endParaRPr lang="en-US" sz="2000" dirty="0">
              <a:solidFill>
                <a:schemeClr val="bg1"/>
              </a:solidFill>
              <a:effectLst/>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How does Esperanza’s </a:t>
            </a:r>
            <a:r>
              <a:rPr lang="en-US" sz="2000" b="1" dirty="0">
                <a:solidFill>
                  <a:srgbClr val="00B0F0"/>
                </a:solidFill>
                <a:effectLst/>
                <a:ea typeface="Calibri" panose="020F0502020204030204" pitchFamily="34" charset="0"/>
                <a:cs typeface="Times New Roman" panose="02020603050405020304" pitchFamily="18" charset="0"/>
              </a:rPr>
              <a:t>labor camp</a:t>
            </a:r>
            <a:r>
              <a:rPr lang="en-US" sz="2000" dirty="0">
                <a:solidFill>
                  <a:srgbClr val="00B0F0"/>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compare to a typical </a:t>
            </a:r>
            <a:r>
              <a:rPr lang="en-US" sz="2000" b="1" dirty="0">
                <a:solidFill>
                  <a:srgbClr val="00B0F0"/>
                </a:solidFill>
                <a:effectLst/>
                <a:ea typeface="Calibri" panose="020F0502020204030204" pitchFamily="34" charset="0"/>
                <a:cs typeface="Times New Roman" panose="02020603050405020304" pitchFamily="18" charset="0"/>
              </a:rPr>
              <a:t>shanty town</a:t>
            </a:r>
            <a:r>
              <a:rPr lang="en-US" sz="2000" dirty="0">
                <a:solidFill>
                  <a:schemeClr val="bg1"/>
                </a:solidFill>
                <a:effectLst/>
                <a:ea typeface="Calibri" panose="020F0502020204030204" pitchFamily="34" charset="0"/>
                <a:cs typeface="Times New Roman" panose="02020603050405020304" pitchFamily="18" charset="0"/>
              </a:rPr>
              <a:t>?</a:t>
            </a:r>
          </a:p>
          <a:p>
            <a:pPr marL="457200" marR="0" indent="-457200">
              <a:spcBef>
                <a:spcPts val="0"/>
              </a:spcBef>
              <a:spcAft>
                <a:spcPts val="0"/>
              </a:spcAft>
              <a:buFont typeface="+mj-lt"/>
              <a:buAutoNum type="arabicPeriod"/>
            </a:pPr>
            <a:endParaRPr lang="en-US" sz="2000" dirty="0">
              <a:solidFill>
                <a:schemeClr val="bg1"/>
              </a:solidFill>
              <a:effectLst/>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What was the </a:t>
            </a:r>
            <a:r>
              <a:rPr lang="en-US" sz="2000" b="1" dirty="0">
                <a:solidFill>
                  <a:srgbClr val="00B0F0"/>
                </a:solidFill>
                <a:effectLst/>
                <a:ea typeface="Calibri" panose="020F0502020204030204" pitchFamily="34" charset="0"/>
                <a:cs typeface="Times New Roman" panose="02020603050405020304" pitchFamily="18" charset="0"/>
              </a:rPr>
              <a:t>Okie migration</a:t>
            </a:r>
            <a:r>
              <a:rPr lang="en-US" sz="2000" dirty="0">
                <a:solidFill>
                  <a:schemeClr val="bg1"/>
                </a:solidFill>
                <a:effectLst/>
                <a:ea typeface="Calibri" panose="020F0502020204030204" pitchFamily="34" charset="0"/>
                <a:cs typeface="Times New Roman" panose="02020603050405020304" pitchFamily="18" charset="0"/>
              </a:rPr>
              <a:t>?</a:t>
            </a:r>
          </a:p>
          <a:p>
            <a:pPr marL="457200" marR="0" indent="-457200">
              <a:spcBef>
                <a:spcPts val="0"/>
              </a:spcBef>
              <a:spcAft>
                <a:spcPts val="0"/>
              </a:spcAft>
              <a:buFont typeface="+mj-lt"/>
              <a:buAutoNum type="arabicPeriod"/>
            </a:pPr>
            <a:endParaRPr lang="en-US" sz="2000" dirty="0">
              <a:solidFill>
                <a:schemeClr val="bg1"/>
              </a:solidFill>
              <a:effectLst/>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What is </a:t>
            </a:r>
            <a:r>
              <a:rPr lang="en-US" sz="2000" b="1" dirty="0">
                <a:solidFill>
                  <a:srgbClr val="00B0F0"/>
                </a:solidFill>
                <a:effectLst/>
                <a:ea typeface="Calibri" panose="020F0502020204030204" pitchFamily="34" charset="0"/>
                <a:cs typeface="Times New Roman" panose="02020603050405020304" pitchFamily="18" charset="0"/>
              </a:rPr>
              <a:t>The Golden State</a:t>
            </a:r>
            <a:r>
              <a:rPr lang="en-US" sz="2000" dirty="0">
                <a:solidFill>
                  <a:srgbClr val="00B0F0"/>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and why was it called this?</a:t>
            </a:r>
          </a:p>
        </p:txBody>
      </p:sp>
      <p:sp>
        <p:nvSpPr>
          <p:cNvPr id="6" name="Explosion: 8 Points 5">
            <a:extLst>
              <a:ext uri="{FF2B5EF4-FFF2-40B4-BE49-F238E27FC236}">
                <a16:creationId xmlns:a16="http://schemas.microsoft.com/office/drawing/2014/main" id="{770B7EF9-90BD-4E73-B07A-7334C37CB3AB}"/>
              </a:ext>
            </a:extLst>
          </p:cNvPr>
          <p:cNvSpPr/>
          <p:nvPr/>
        </p:nvSpPr>
        <p:spPr>
          <a:xfrm>
            <a:off x="6323409" y="4470025"/>
            <a:ext cx="2683431" cy="190525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213608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23487"/>
            <a:ext cx="5655330" cy="836525"/>
          </a:xfrm>
          <a:noFill/>
        </p:spPr>
        <p:txBody>
          <a:bodyPr>
            <a:normAutofit fontScale="90000"/>
          </a:bodyPr>
          <a:lstStyle/>
          <a:p>
            <a:pPr algn="ctr" eaLnBrk="1" hangingPunct="1"/>
            <a:r>
              <a:rPr lang="en-US" sz="2800" dirty="0">
                <a:solidFill>
                  <a:schemeClr val="tx2"/>
                </a:solidFill>
              </a:rPr>
              <a:t>Retrieval Practice Answers:  Lesson 12</a:t>
            </a:r>
          </a:p>
        </p:txBody>
      </p:sp>
      <p:sp>
        <p:nvSpPr>
          <p:cNvPr id="2" name="TextBox 1">
            <a:extLst>
              <a:ext uri="{FF2B5EF4-FFF2-40B4-BE49-F238E27FC236}">
                <a16:creationId xmlns:a16="http://schemas.microsoft.com/office/drawing/2014/main" id="{918EEDF7-A111-447D-9347-85C7A4CBB014}"/>
              </a:ext>
            </a:extLst>
          </p:cNvPr>
          <p:cNvSpPr txBox="1"/>
          <p:nvPr/>
        </p:nvSpPr>
        <p:spPr>
          <a:xfrm>
            <a:off x="0" y="685800"/>
            <a:ext cx="9006840" cy="5324535"/>
          </a:xfrm>
          <a:prstGeom prst="rect">
            <a:avLst/>
          </a:prstGeom>
          <a:noFill/>
        </p:spPr>
        <p:txBody>
          <a:bodyPr wrap="square" rtlCol="0">
            <a:spAutoFit/>
          </a:bodyPr>
          <a:lstStyle/>
          <a:p>
            <a:pPr marL="457200" indent="-457200">
              <a:buAutoNum type="arabicPeriod"/>
            </a:pPr>
            <a:r>
              <a:rPr lang="en-US" sz="2000" dirty="0">
                <a:solidFill>
                  <a:srgbClr val="00B0F0"/>
                </a:solidFill>
              </a:rPr>
              <a:t>Migrant workers </a:t>
            </a:r>
            <a:r>
              <a:rPr lang="en-US" sz="2000" dirty="0">
                <a:solidFill>
                  <a:schemeClr val="bg1"/>
                </a:solidFill>
              </a:rPr>
              <a:t>are </a:t>
            </a:r>
            <a:r>
              <a:rPr lang="en-US" sz="2000" dirty="0">
                <a:solidFill>
                  <a:schemeClr val="tx2"/>
                </a:solidFill>
              </a:rPr>
              <a:t>farmers who move from place to place to harvest </a:t>
            </a:r>
            <a:r>
              <a:rPr lang="en-US" sz="2000" dirty="0">
                <a:solidFill>
                  <a:schemeClr val="bg1"/>
                </a:solidFill>
              </a:rPr>
              <a:t>different crops in different seasons.</a:t>
            </a:r>
          </a:p>
          <a:p>
            <a:pPr marL="457200" indent="-457200">
              <a:buAutoNum type="arabicPeriod"/>
            </a:pPr>
            <a:endParaRPr lang="en-US" sz="2000" dirty="0">
              <a:solidFill>
                <a:schemeClr val="bg1"/>
              </a:solidFill>
            </a:endParaRPr>
          </a:p>
          <a:p>
            <a:pPr marL="457200" indent="-457200">
              <a:buAutoNum type="arabicPeriod"/>
            </a:pPr>
            <a:r>
              <a:rPr lang="en-US" sz="2000" dirty="0">
                <a:solidFill>
                  <a:schemeClr val="bg1"/>
                </a:solidFill>
                <a:effectLst/>
                <a:ea typeface="Calibri" panose="020F0502020204030204" pitchFamily="34" charset="0"/>
                <a:cs typeface="Helvetica" panose="020B0604020202020204" pitchFamily="34" charset="0"/>
              </a:rPr>
              <a:t>The </a:t>
            </a:r>
            <a:r>
              <a:rPr lang="en-US" sz="2000" b="1" dirty="0">
                <a:solidFill>
                  <a:srgbClr val="00B0F0"/>
                </a:solidFill>
                <a:effectLst/>
                <a:ea typeface="Calibri" panose="020F0502020204030204" pitchFamily="34" charset="0"/>
                <a:cs typeface="Helvetica" panose="020B0604020202020204" pitchFamily="34" charset="0"/>
              </a:rPr>
              <a:t>Great </a:t>
            </a:r>
            <a:r>
              <a:rPr lang="en-US" sz="2000" b="1" dirty="0">
                <a:solidFill>
                  <a:srgbClr val="00B0F0"/>
                </a:solidFill>
                <a:ea typeface="Calibri" panose="020F0502020204030204" pitchFamily="34" charset="0"/>
                <a:cs typeface="Helvetica" panose="020B0604020202020204" pitchFamily="34" charset="0"/>
              </a:rPr>
              <a:t>Depression </a:t>
            </a:r>
            <a:r>
              <a:rPr lang="en-US" sz="2000" dirty="0">
                <a:solidFill>
                  <a:schemeClr val="bg1"/>
                </a:solidFill>
                <a:ea typeface="Calibri" panose="020F0502020204030204" pitchFamily="34" charset="0"/>
                <a:cs typeface="Helvetica" panose="020B0604020202020204" pitchFamily="34" charset="0"/>
              </a:rPr>
              <a:t>was a period of time in the United States starting in 1929 when the </a:t>
            </a:r>
            <a:r>
              <a:rPr lang="en-US" sz="2000" dirty="0">
                <a:solidFill>
                  <a:schemeClr val="tx2"/>
                </a:solidFill>
                <a:effectLst/>
                <a:ea typeface="Calibri" panose="020F0502020204030204" pitchFamily="34" charset="0"/>
                <a:cs typeface="Helvetica" panose="020B0604020202020204" pitchFamily="34" charset="0"/>
              </a:rPr>
              <a:t>stock market crashed</a:t>
            </a:r>
            <a:r>
              <a:rPr lang="en-US" sz="2000" dirty="0">
                <a:solidFill>
                  <a:schemeClr val="bg1"/>
                </a:solidFill>
                <a:effectLst/>
                <a:ea typeface="Calibri" panose="020F0502020204030204" pitchFamily="34" charset="0"/>
                <a:cs typeface="Helvetica" panose="020B0604020202020204" pitchFamily="34" charset="0"/>
              </a:rPr>
              <a:t>. It wiped out much of people’s savings and </a:t>
            </a:r>
            <a:r>
              <a:rPr lang="en-US" sz="2000" dirty="0">
                <a:solidFill>
                  <a:schemeClr val="tx2"/>
                </a:solidFill>
                <a:effectLst/>
                <a:ea typeface="Calibri" panose="020F0502020204030204" pitchFamily="34" charset="0"/>
                <a:cs typeface="Helvetica" panose="020B0604020202020204" pitchFamily="34" charset="0"/>
              </a:rPr>
              <a:t>devastated the economy</a:t>
            </a:r>
            <a:r>
              <a:rPr lang="en-US" sz="2000" dirty="0">
                <a:solidFill>
                  <a:schemeClr val="bg1"/>
                </a:solidFill>
                <a:effectLst/>
                <a:ea typeface="Calibri" panose="020F0502020204030204" pitchFamily="34" charset="0"/>
                <a:cs typeface="Helvetica" panose="020B0604020202020204" pitchFamily="34" charset="0"/>
              </a:rPr>
              <a:t>. The unemployment rate reached 25%. </a:t>
            </a:r>
          </a:p>
          <a:p>
            <a:pPr marL="457200" indent="-457200">
              <a:buAutoNum type="arabicPeriod"/>
            </a:pPr>
            <a:endParaRPr lang="en-US" sz="2000" dirty="0">
              <a:solidFill>
                <a:schemeClr val="bg1"/>
              </a:solidFill>
            </a:endParaRPr>
          </a:p>
          <a:p>
            <a:pPr marL="457200" indent="-457200">
              <a:buAutoNum type="arabicPeriod"/>
            </a:pPr>
            <a:r>
              <a:rPr lang="en-US" sz="2000" dirty="0">
                <a:solidFill>
                  <a:schemeClr val="bg1"/>
                </a:solidFill>
              </a:rPr>
              <a:t>There were many </a:t>
            </a:r>
            <a:r>
              <a:rPr lang="en-US" sz="2000" b="1" dirty="0">
                <a:solidFill>
                  <a:srgbClr val="00B0F0"/>
                </a:solidFill>
              </a:rPr>
              <a:t>migrant workers </a:t>
            </a:r>
            <a:r>
              <a:rPr lang="en-US" sz="2000" dirty="0">
                <a:solidFill>
                  <a:schemeClr val="bg1"/>
                </a:solidFill>
              </a:rPr>
              <a:t>during the </a:t>
            </a:r>
            <a:r>
              <a:rPr lang="en-US" sz="2000" b="1" dirty="0">
                <a:solidFill>
                  <a:srgbClr val="00B0F0"/>
                </a:solidFill>
              </a:rPr>
              <a:t>Great Depression </a:t>
            </a:r>
            <a:r>
              <a:rPr lang="en-US" sz="2000" dirty="0">
                <a:solidFill>
                  <a:schemeClr val="bg1"/>
                </a:solidFill>
              </a:rPr>
              <a:t>because there were many farmers who lost their farms due to the </a:t>
            </a:r>
            <a:r>
              <a:rPr lang="en-US" sz="2000" b="1" dirty="0">
                <a:solidFill>
                  <a:srgbClr val="00B0F0"/>
                </a:solidFill>
              </a:rPr>
              <a:t>Dust Bowl</a:t>
            </a:r>
            <a:r>
              <a:rPr lang="en-US" sz="2000" dirty="0">
                <a:solidFill>
                  <a:schemeClr val="bg1"/>
                </a:solidFill>
              </a:rPr>
              <a:t>.  </a:t>
            </a:r>
            <a:r>
              <a:rPr lang="en-US" sz="2000" dirty="0">
                <a:solidFill>
                  <a:schemeClr val="tx2"/>
                </a:solidFill>
              </a:rPr>
              <a:t>They were forced off their land and made their way to any place where they could work harvesting crops. </a:t>
            </a:r>
          </a:p>
          <a:p>
            <a:pPr marL="457200" indent="-457200">
              <a:buAutoNum type="arabicPeriod"/>
            </a:pPr>
            <a:endParaRPr lang="en-US" sz="2000" dirty="0">
              <a:solidFill>
                <a:schemeClr val="tx2"/>
              </a:solidFill>
            </a:endParaRPr>
          </a:p>
          <a:p>
            <a:pPr marL="457200" indent="-457200">
              <a:buAutoNum type="arabicPeriod"/>
            </a:pPr>
            <a:r>
              <a:rPr lang="en-US" sz="2000" dirty="0">
                <a:solidFill>
                  <a:schemeClr val="bg1"/>
                </a:solidFill>
              </a:rPr>
              <a:t>A </a:t>
            </a:r>
            <a:r>
              <a:rPr lang="en-US" sz="2000" b="1" dirty="0">
                <a:solidFill>
                  <a:srgbClr val="00B0F0"/>
                </a:solidFill>
              </a:rPr>
              <a:t>shanty town </a:t>
            </a:r>
            <a:r>
              <a:rPr lang="en-US" sz="2000" dirty="0">
                <a:solidFill>
                  <a:schemeClr val="bg1"/>
                </a:solidFill>
              </a:rPr>
              <a:t>is a </a:t>
            </a:r>
            <a:r>
              <a:rPr lang="en-US" sz="2000" dirty="0">
                <a:solidFill>
                  <a:schemeClr val="tx2"/>
                </a:solidFill>
              </a:rPr>
              <a:t>temporary camp filled with shelters </a:t>
            </a:r>
            <a:r>
              <a:rPr lang="en-US" sz="2000" dirty="0">
                <a:solidFill>
                  <a:schemeClr val="bg1"/>
                </a:solidFill>
              </a:rPr>
              <a:t>where the walls and roof are patched together with different materials. They often have dirt floors and rarely had running water.   They are </a:t>
            </a:r>
            <a:r>
              <a:rPr lang="en-US" sz="2000" dirty="0">
                <a:solidFill>
                  <a:schemeClr val="tx2"/>
                </a:solidFill>
              </a:rPr>
              <a:t>harsh living conditions.</a:t>
            </a:r>
          </a:p>
          <a:p>
            <a:pPr marL="457200" indent="-457200">
              <a:buAutoNum type="arabicPeriod"/>
            </a:pPr>
            <a:endParaRPr lang="en-US" sz="2000" dirty="0">
              <a:solidFill>
                <a:schemeClr val="tx2"/>
              </a:solidFill>
            </a:endParaRPr>
          </a:p>
          <a:p>
            <a:pPr marL="457200" indent="-457200">
              <a:buAutoNum type="arabicPeriod"/>
            </a:pPr>
            <a:endParaRPr lang="en-US" sz="2000" dirty="0">
              <a:solidFill>
                <a:schemeClr val="bg1"/>
              </a:solidFill>
            </a:endParaRPr>
          </a:p>
        </p:txBody>
      </p:sp>
    </p:spTree>
    <p:extLst>
      <p:ext uri="{BB962C8B-B14F-4D97-AF65-F5344CB8AC3E}">
        <p14:creationId xmlns:p14="http://schemas.microsoft.com/office/powerpoint/2010/main" val="2372023171"/>
      </p:ext>
    </p:extLst>
  </p:cSld>
  <p:clrMapOvr>
    <a:masterClrMapping/>
  </p:clrMapOvr>
</p:sld>
</file>

<file path=ppt/theme/theme1.xml><?xml version="1.0" encoding="utf-8"?>
<a:theme xmlns:a="http://schemas.openxmlformats.org/drawingml/2006/main" name="USI">
  <a:themeElements>
    <a:clrScheme name="Uncommon Schools">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7800</TotalTime>
  <Words>2596</Words>
  <Application>Microsoft Office PowerPoint</Application>
  <PresentationFormat>On-screen Show (4:3)</PresentationFormat>
  <Paragraphs>288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Franklin Gothic Book</vt:lpstr>
      <vt:lpstr>Franklin Gothic Medium</vt:lpstr>
      <vt:lpstr>Verdana</vt:lpstr>
      <vt:lpstr>USI</vt:lpstr>
      <vt:lpstr>Retrieval Practice Esperanza Rising</vt:lpstr>
      <vt:lpstr>Retrieval Practice: Lesson 6 </vt:lpstr>
      <vt:lpstr>Retrieval Practice Answers: Lesson 3</vt:lpstr>
      <vt:lpstr>Retrieval Practice:  Lesson 8</vt:lpstr>
      <vt:lpstr>Retrieval Practice:  Lesson 8</vt:lpstr>
      <vt:lpstr>Retrieval Practice Answers: Lesson 8</vt:lpstr>
      <vt:lpstr>Retrieval Practice Answers: Lesson 8 (continued)</vt:lpstr>
      <vt:lpstr>Retrieval Practice:  Lesson 12</vt:lpstr>
      <vt:lpstr>Retrieval Practice Answers:  Lesson 12</vt:lpstr>
      <vt:lpstr>Retrieval Practice Answers:  Lesson 12 (continued)</vt:lpstr>
      <vt:lpstr>Retrieval Practice:  Lesson 13</vt:lpstr>
      <vt:lpstr>Retrieval Practice Answers:  Lesson 13</vt:lpstr>
      <vt:lpstr>Retrieval Practice:  Lesson 16</vt:lpstr>
      <vt:lpstr>Retrieval Practice Answers:  Lesson 16</vt:lpstr>
      <vt:lpstr>Retrieval Practice Answers:  Lesson 16 (continued)</vt:lpstr>
      <vt:lpstr>Retrieval Practice:  Lesson 18</vt:lpstr>
      <vt:lpstr>Retrieval Practice:  Lesson 18</vt:lpstr>
      <vt:lpstr>Retrieval Practice:  Lesson 18 (continued)</vt:lpstr>
      <vt:lpstr>Retrieval Practice:  Lesson 23</vt:lpstr>
      <vt:lpstr>Retrieval Practice Answers:  Lesson 23</vt:lpstr>
      <vt:lpstr>Retrieval Practice Answers:  Lesson 23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Jaimie Brillante</dc:creator>
  <cp:lastModifiedBy>Jaimie Brillante</cp:lastModifiedBy>
  <cp:revision>68</cp:revision>
  <dcterms:created xsi:type="dcterms:W3CDTF">2020-07-09T13:53:08Z</dcterms:created>
  <dcterms:modified xsi:type="dcterms:W3CDTF">2021-09-08T13:23:08Z</dcterms:modified>
</cp:coreProperties>
</file>