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47" r:id="rId2"/>
    <p:sldMasterId id="2147483668" r:id="rId3"/>
    <p:sldMasterId id="2147483957" r:id="rId4"/>
    <p:sldMasterId id="2147483987" r:id="rId5"/>
    <p:sldMasterId id="2147484022" r:id="rId6"/>
    <p:sldMasterId id="2147484033" r:id="rId7"/>
  </p:sldMasterIdLst>
  <p:notesMasterIdLst>
    <p:notesMasterId r:id="rId19"/>
  </p:notesMasterIdLst>
  <p:handoutMasterIdLst>
    <p:handoutMasterId r:id="rId20"/>
  </p:handoutMasterIdLst>
  <p:sldIdLst>
    <p:sldId id="2074" r:id="rId8"/>
    <p:sldId id="258" r:id="rId9"/>
    <p:sldId id="2327" r:id="rId10"/>
    <p:sldId id="2288" r:id="rId11"/>
    <p:sldId id="2339" r:id="rId12"/>
    <p:sldId id="2329" r:id="rId13"/>
    <p:sldId id="2330" r:id="rId14"/>
    <p:sldId id="2340" r:id="rId15"/>
    <p:sldId id="2336" r:id="rId16"/>
    <p:sldId id="2337" r:id="rId17"/>
    <p:sldId id="233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FF"/>
    <a:srgbClr val="66FFFF"/>
    <a:srgbClr val="33CCCC"/>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70692" autoAdjust="0"/>
  </p:normalViewPr>
  <p:slideViewPr>
    <p:cSldViewPr snapToGrid="0">
      <p:cViewPr varScale="1">
        <p:scale>
          <a:sx n="60" d="100"/>
          <a:sy n="60" d="100"/>
        </p:scale>
        <p:origin x="1517"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9D54A9-6B3B-4DFA-B909-E44CD7C0F7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6B9170-EA23-4814-8C94-ED5A12E144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B0CAAC-63D8-42F3-B7BF-AB4E5BF9C176}" type="datetimeFigureOut">
              <a:rPr lang="en-US" smtClean="0"/>
              <a:t>5/11/2022</a:t>
            </a:fld>
            <a:endParaRPr lang="en-US"/>
          </a:p>
        </p:txBody>
      </p:sp>
      <p:sp>
        <p:nvSpPr>
          <p:cNvPr id="4" name="Footer Placeholder 3">
            <a:extLst>
              <a:ext uri="{FF2B5EF4-FFF2-40B4-BE49-F238E27FC236}">
                <a16:creationId xmlns:a16="http://schemas.microsoft.com/office/drawing/2014/main" id="{8B96AEF3-6865-4C44-8A29-2BA4669FE6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562695-CC01-4AC2-9E33-C79FFA429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6E83C-2EE5-4777-A26F-0B4DEE09CE7F}" type="slidenum">
              <a:rPr lang="en-US" smtClean="0"/>
              <a:t>‹#›</a:t>
            </a:fld>
            <a:endParaRPr lang="en-US"/>
          </a:p>
        </p:txBody>
      </p:sp>
    </p:spTree>
    <p:extLst>
      <p:ext uri="{BB962C8B-B14F-4D97-AF65-F5344CB8AC3E}">
        <p14:creationId xmlns:p14="http://schemas.microsoft.com/office/powerpoint/2010/main" val="730335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5/11/2022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EA.EverybodyWrites.GR6.Wright.’You are Tio Luis.’Clip2891</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1100" b="0" i="1" kern="1200" dirty="0">
                <a:solidFill>
                  <a:schemeClr val="tx1"/>
                </a:solidFill>
                <a:effectLst/>
                <a:latin typeface="Franklin Gothic Book" panose="020B0503020102020204" pitchFamily="34" charset="0"/>
                <a:ea typeface="+mn-ea"/>
                <a:cs typeface="+mn-cs"/>
              </a:rPr>
              <a:t>Esperanza </a:t>
            </a:r>
            <a:r>
              <a:rPr lang="en-US" sz="1100" b="0" i="0" kern="1200" dirty="0">
                <a:solidFill>
                  <a:schemeClr val="tx1"/>
                </a:solidFill>
                <a:effectLst/>
                <a:latin typeface="Franklin Gothic Book" panose="020B0503020102020204" pitchFamily="34" charset="0"/>
                <a:ea typeface="+mn-ea"/>
                <a:cs typeface="+mn-cs"/>
              </a:rPr>
              <a:t>Rising, by Pam Munoz Ryan, </a:t>
            </a:r>
            <a:r>
              <a:rPr lang="en-US" sz="1100" b="0" kern="1200" dirty="0">
                <a:solidFill>
                  <a:schemeClr val="tx1"/>
                </a:solidFill>
                <a:effectLst/>
                <a:latin typeface="Franklin Gothic Book" panose="020B0503020102020204" pitchFamily="34" charset="0"/>
                <a:ea typeface="+mn-ea"/>
                <a:cs typeface="+mn-cs"/>
              </a:rPr>
              <a:t>with a 6</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Sarah is reviewing the Do Now from Lesson 27, which asks students to take the perspective of </a:t>
            </a:r>
            <a:r>
              <a:rPr lang="en-US" sz="1100" b="0" kern="1200" dirty="0" err="1">
                <a:solidFill>
                  <a:schemeClr val="tx1"/>
                </a:solidFill>
                <a:effectLst/>
                <a:latin typeface="Franklin Gothic Book" panose="020B0503020102020204" pitchFamily="34" charset="0"/>
                <a:ea typeface="+mn-ea"/>
                <a:cs typeface="+mn-cs"/>
              </a:rPr>
              <a:t>Tío</a:t>
            </a:r>
            <a:r>
              <a:rPr lang="en-US" sz="1100" b="0" kern="1200" dirty="0">
                <a:solidFill>
                  <a:schemeClr val="tx1"/>
                </a:solidFill>
                <a:effectLst/>
                <a:latin typeface="Franklin Gothic Book" panose="020B0503020102020204" pitchFamily="34" charset="0"/>
                <a:ea typeface="+mn-ea"/>
                <a:cs typeface="+mn-cs"/>
              </a:rPr>
              <a:t> Luis when he discovers Abuelita has disappeared. Students have already written independently in response to the Do Now questions, and they have been challenged to use two vocabulary words of their choosing in their responses.</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endParaRPr kumimoji="0" lang="en-US" sz="1100" b="0" i="0" u="none" strike="noStrike" kern="1200" cap="none" spc="0" normalizeH="0" baseline="0" noProof="0" dirty="0">
              <a:ln>
                <a:noFill/>
              </a:ln>
              <a:solidFill>
                <a:prstClr val="white"/>
              </a:solidFill>
              <a:effectLst/>
              <a:uLnTx/>
              <a:uFillTx/>
              <a:latin typeface="Franklin Gothic Book"/>
              <a:ea typeface="+mj-ea"/>
              <a:cs typeface="+mj-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Sarah maintain strong pacing during the Do Now?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does Sarah do</a:t>
            </a:r>
            <a:r>
              <a:rPr lang="en-US" sz="1100" b="1" kern="1200" dirty="0">
                <a:solidFill>
                  <a:schemeClr val="tx1"/>
                </a:solidFill>
                <a:effectLst/>
                <a:latin typeface="Franklin Gothic Book" panose="020B0503020102020204" pitchFamily="34" charset="0"/>
                <a:ea typeface="+mn-ea"/>
                <a:cs typeface="+mn-cs"/>
              </a:rPr>
              <a:t> </a:t>
            </a:r>
            <a:r>
              <a:rPr lang="en-US" sz="1100" b="0" kern="1200" dirty="0">
                <a:solidFill>
                  <a:schemeClr val="tx1"/>
                </a:solidFill>
                <a:effectLst/>
                <a:latin typeface="Franklin Gothic Book" panose="020B0503020102020204" pitchFamily="34" charset="0"/>
                <a:ea typeface="+mn-ea"/>
                <a:cs typeface="+mn-cs"/>
              </a:rPr>
              <a:t>to support the quality of student discussion?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a:solidFill>
                <a:schemeClr val="tx1"/>
              </a:solidFill>
              <a:effectLst/>
              <a:latin typeface="Franklin Gothic Book" panose="020B0503020102020204" pitchFamily="34" charset="0"/>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Student Engagement</a:t>
            </a:r>
          </a:p>
          <a:p>
            <a:pPr lvl="1"/>
            <a:r>
              <a:rPr lang="en-US" sz="1100" b="1" u="none" kern="1200" dirty="0">
                <a:solidFill>
                  <a:schemeClr val="tx1"/>
                </a:solidFill>
                <a:effectLst/>
                <a:latin typeface="Franklin Gothic Book" panose="020B0503020102020204" pitchFamily="34" charset="0"/>
                <a:ea typeface="+mn-ea"/>
                <a:cs typeface="+mn-cs"/>
              </a:rPr>
              <a:t>Rigorous, engaging task: </a:t>
            </a:r>
            <a:r>
              <a:rPr lang="en-US" sz="1100" b="0" kern="1200" dirty="0">
                <a:solidFill>
                  <a:schemeClr val="tx1"/>
                </a:solidFill>
                <a:effectLst/>
                <a:latin typeface="Franklin Gothic Book" panose="020B0503020102020204" pitchFamily="34" charset="0"/>
                <a:ea typeface="+mn-ea"/>
                <a:cs typeface="+mn-cs"/>
              </a:rPr>
              <a:t>Sarah’s choice of activity is rich and engaging: not only does it involve both independent writing and whole-group discussion, but the “Because, But, So” question serves as a starting point for several recall questions about plot points (“What was her opinion?” “And what was the dream that he believed in?”), along with encouraging explicit vocabulary use and a range of correct answers (“</a:t>
            </a:r>
            <a:r>
              <a:rPr lang="en-US" sz="1100" b="0" kern="1200" dirty="0" err="1">
                <a:solidFill>
                  <a:schemeClr val="tx1"/>
                </a:solidFill>
                <a:effectLst/>
                <a:latin typeface="Franklin Gothic Book" panose="020B0503020102020204" pitchFamily="34" charset="0"/>
                <a:ea typeface="+mn-ea"/>
                <a:cs typeface="+mn-cs"/>
              </a:rPr>
              <a:t>Lavare</a:t>
            </a:r>
            <a:r>
              <a:rPr lang="en-US" sz="1100" b="0" kern="1200" dirty="0">
                <a:solidFill>
                  <a:schemeClr val="tx1"/>
                </a:solidFill>
                <a:effectLst/>
                <a:latin typeface="Franklin Gothic Book" panose="020B0503020102020204" pitchFamily="34" charset="0"/>
                <a:ea typeface="+mn-ea"/>
                <a:cs typeface="+mn-cs"/>
              </a:rPr>
              <a:t>, I agree with both you and Akeem…”). The task, as Sarah explains, both reviews previous material and sets a foundation for today’s lesson.</a:t>
            </a:r>
          </a:p>
          <a:p>
            <a:pPr lvl="1"/>
            <a:r>
              <a:rPr lang="en-US" sz="1100" b="1" u="none" kern="1200" dirty="0">
                <a:solidFill>
                  <a:schemeClr val="tx1"/>
                </a:solidFill>
                <a:effectLst/>
                <a:latin typeface="Franklin Gothic Book" panose="020B0503020102020204" pitchFamily="34" charset="0"/>
                <a:ea typeface="+mn-ea"/>
                <a:cs typeface="+mn-cs"/>
              </a:rPr>
              <a:t>Varied Means of Participation: </a:t>
            </a:r>
            <a:r>
              <a:rPr lang="en-US" sz="1100" b="0" u="none" kern="1200" dirty="0">
                <a:solidFill>
                  <a:schemeClr val="tx1"/>
                </a:solidFill>
                <a:effectLst/>
                <a:latin typeface="Franklin Gothic Book" panose="020B0503020102020204" pitchFamily="34" charset="0"/>
                <a:ea typeface="+mn-ea"/>
                <a:cs typeface="+mn-cs"/>
              </a:rPr>
              <a:t>Sarah keeps engagement high by using several different Means of Participation: students write, Turn and Talk, raise their hands, chorally respond, and see their work projected in a Show Call. Sarah has also normed gestures of support, so even when the students are not actively speaking, they are still actively engaged in listening to the discussion.</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Supportive community: </a:t>
            </a:r>
            <a:r>
              <a:rPr lang="en-US" sz="1100" b="0" u="none" kern="1200" dirty="0">
                <a:solidFill>
                  <a:schemeClr val="tx1"/>
                </a:solidFill>
                <a:effectLst/>
                <a:latin typeface="Franklin Gothic Book" panose="020B0503020102020204" pitchFamily="34" charset="0"/>
                <a:ea typeface="+mn-ea"/>
                <a:cs typeface="+mn-cs"/>
              </a:rPr>
              <a:t>Sarah’s positivity models excitement for the content, and her active listening shows every student that their answers are valued.</a:t>
            </a:r>
            <a:r>
              <a:rPr lang="en-US" sz="1100" b="1" u="none" kern="1200" dirty="0">
                <a:solidFill>
                  <a:schemeClr val="tx1"/>
                </a:solidFill>
                <a:effectLst/>
                <a:latin typeface="Franklin Gothic Book" panose="020B0503020102020204" pitchFamily="34" charset="0"/>
                <a:ea typeface="+mn-ea"/>
                <a:cs typeface="+mn-cs"/>
              </a:rPr>
              <a:t>  </a:t>
            </a:r>
            <a:r>
              <a:rPr lang="en-US" sz="1100" b="0" u="none" kern="1200" dirty="0">
                <a:solidFill>
                  <a:schemeClr val="tx1"/>
                </a:solidFill>
                <a:effectLst/>
                <a:latin typeface="Franklin Gothic Book" panose="020B0503020102020204" pitchFamily="34" charset="0"/>
                <a:ea typeface="+mn-ea"/>
                <a:cs typeface="+mn-cs"/>
              </a:rPr>
              <a:t>Her expectations that her students focus on their peers when they are speaking and show them some love when they are thinking builds a safe community. </a:t>
            </a:r>
          </a:p>
          <a:p>
            <a:pPr lvl="1"/>
            <a:r>
              <a:rPr lang="en-US" sz="1100" b="1" kern="1200" dirty="0">
                <a:solidFill>
                  <a:schemeClr val="tx1"/>
                </a:solidFill>
                <a:effectLst/>
                <a:latin typeface="Franklin Gothic Book" panose="020B0503020102020204" pitchFamily="34" charset="0"/>
                <a:ea typeface="+mn-ea"/>
                <a:cs typeface="+mn-cs"/>
              </a:rPr>
              <a:t>Momentum</a:t>
            </a:r>
            <a:r>
              <a:rPr lang="en-US" sz="1100" b="0" kern="1200" dirty="0">
                <a:solidFill>
                  <a:schemeClr val="tx1"/>
                </a:solidFill>
                <a:effectLst/>
                <a:latin typeface="Franklin Gothic Book" panose="020B0503020102020204" pitchFamily="34" charset="0"/>
                <a:ea typeface="+mn-ea"/>
                <a:cs typeface="+mn-cs"/>
              </a:rPr>
              <a:t>: Sarah concludes the Do Now review with a Turn and Talk during which she dramatically challenges students to “Be Tio Lous!” Ending the Do Now on such a high (and fun!) note will maintain engagement and momentum into the heart of her lesson.</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Show Call</a:t>
            </a:r>
          </a:p>
          <a:p>
            <a:pPr marL="628650" lvl="1" indent="-171450"/>
            <a:r>
              <a:rPr lang="en-US" sz="1100" b="0" i="0" kern="1200" dirty="0">
                <a:solidFill>
                  <a:schemeClr val="tx1"/>
                </a:solidFill>
                <a:effectLst/>
                <a:latin typeface="Franklin Gothic Book" panose="020B0503020102020204" pitchFamily="34" charset="0"/>
                <a:ea typeface="+mn-ea"/>
                <a:cs typeface="+mn-cs"/>
              </a:rPr>
              <a:t>Developmental Writing </a:t>
            </a:r>
          </a:p>
          <a:p>
            <a:pPr marL="628650" lvl="1" indent="-171450"/>
            <a:r>
              <a:rPr lang="en-US" sz="1100" b="0" i="0" kern="1200" dirty="0">
                <a:solidFill>
                  <a:schemeClr val="tx1"/>
                </a:solidFill>
                <a:effectLst/>
                <a:latin typeface="Franklin Gothic Book" panose="020B0503020102020204" pitchFamily="34" charset="0"/>
                <a:ea typeface="+mn-ea"/>
                <a:cs typeface="+mn-cs"/>
              </a:rPr>
              <a:t>Pacing</a:t>
            </a:r>
          </a:p>
          <a:p>
            <a:pPr marL="628650" lvl="1" indent="-171450"/>
            <a:endParaRPr lang="en-US" sz="1100" b="0" i="0" kern="1200" dirty="0">
              <a:solidFill>
                <a:schemeClr val="tx1"/>
              </a:solidFill>
              <a:effectLst/>
              <a:latin typeface="Franklin Gothic Book" panose="020B0503020102020204" pitchFamily="34" charset="0"/>
              <a:ea typeface="+mn-ea"/>
              <a:cs typeface="+mn-cs"/>
            </a:endParaRPr>
          </a:p>
          <a:p>
            <a:pPr marL="171450" lvl="0" indent="-171450"/>
            <a:r>
              <a:rPr lang="en-US" sz="1100" b="1" i="0" kern="1200" dirty="0">
                <a:solidFill>
                  <a:schemeClr val="tx1"/>
                </a:solidFill>
                <a:effectLst/>
                <a:latin typeface="Franklin Gothic Book" panose="020B0503020102020204" pitchFamily="34" charset="0"/>
                <a:ea typeface="+mn-ea"/>
                <a:cs typeface="+mn-cs"/>
              </a:rPr>
              <a:t>FAQs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i="0" kern="1200" dirty="0">
                <a:solidFill>
                  <a:schemeClr val="tx1"/>
                </a:solidFill>
                <a:effectLst/>
                <a:latin typeface="Franklin Gothic Book" panose="020B0503020102020204" pitchFamily="34" charset="0"/>
                <a:ea typeface="+mn-ea"/>
                <a:cs typeface="+mn-cs"/>
              </a:rPr>
              <a:t>How does Sarah maintain pacing during the Do Now?</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i="0" kern="1200" dirty="0">
                <a:solidFill>
                  <a:schemeClr val="tx1"/>
                </a:solidFill>
                <a:effectLst/>
                <a:latin typeface="Franklin Gothic Book" panose="020B0503020102020204" pitchFamily="34" charset="0"/>
                <a:ea typeface="+mn-ea"/>
                <a:cs typeface="+mn-cs"/>
              </a:rPr>
              <a:t>Sarah has observed her students’ work during the Do Now itself, so she can Show Call s strong answer to get students started. She listens carefully to student responses, so she is able to sprinkle in related, supporting questions that require different voices to answer, creating a sense of fast-paced flow. Sarah’s Means of Participation vary, so the Do Now review does not lag. Sarah’s excitement, conveyed through her voice and her brisk steps around the classroom, can’t help but transfer to her students.</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RC.SystemsRoutines.GR5.Torres.'Silently to your seats'.Clip3030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Christine Torres leads Lesson 14 from the unit for </a:t>
            </a:r>
            <a:r>
              <a:rPr lang="en-US" sz="1100" b="0" i="1" kern="1200" dirty="0">
                <a:solidFill>
                  <a:schemeClr val="tx1"/>
                </a:solidFill>
                <a:effectLst/>
                <a:latin typeface="Franklin Gothic Book" panose="020B0503020102020204" pitchFamily="34" charset="0"/>
                <a:ea typeface="+mn-ea"/>
                <a:cs typeface="+mn-cs"/>
              </a:rPr>
              <a:t>Number the Stars,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Lois Lowry, with a 5th grade class in Springfield, MA.</a:t>
            </a:r>
          </a:p>
          <a:p>
            <a:pPr lvl="1"/>
            <a:r>
              <a:rPr lang="en-US" sz="1100" b="0" kern="1200" dirty="0">
                <a:solidFill>
                  <a:schemeClr val="tx1"/>
                </a:solidFill>
                <a:effectLst/>
                <a:latin typeface="Franklin Gothic Book" panose="020B0503020102020204" pitchFamily="34" charset="0"/>
                <a:ea typeface="+mn-ea"/>
                <a:cs typeface="+mn-cs"/>
              </a:rPr>
              <a:t>As the clip opens, Christine welcomes her students into class and observes their progress on the Do Now, a nonfiction text that builds background knowledge.</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does Christine do to reinforce her expectations during the Do Now?</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makes this a strong, positive start to Christine’s class?</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Classroom Culture during the Do Now:</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Immediate attention to culture and community</a:t>
            </a:r>
            <a:r>
              <a:rPr lang="en-US" sz="1100" b="0" u="none" kern="1200" dirty="0">
                <a:solidFill>
                  <a:schemeClr val="tx1"/>
                </a:solidFill>
                <a:effectLst/>
                <a:latin typeface="Franklin Gothic Book" panose="020B0503020102020204" pitchFamily="34" charset="0"/>
                <a:ea typeface="+mn-ea"/>
                <a:cs typeface="+mn-cs"/>
              </a:rPr>
              <a:t>: Students are greeted with Christine’s continuous warmth and smile, which welcomes them into a learning community that is caring and supportive. Christine is happy to be with this community of learners.</a:t>
            </a:r>
          </a:p>
          <a:p>
            <a:pPr lvl="1"/>
            <a:r>
              <a:rPr lang="en-US" sz="1100" b="1" u="none" kern="1200" dirty="0">
                <a:solidFill>
                  <a:schemeClr val="tx1"/>
                </a:solidFill>
                <a:effectLst/>
                <a:latin typeface="Franklin Gothic Book" panose="020B0503020102020204" pitchFamily="34" charset="0"/>
                <a:ea typeface="+mn-ea"/>
                <a:cs typeface="+mn-cs"/>
              </a:rPr>
              <a:t>Positive Narration supports pacing</a:t>
            </a:r>
            <a:r>
              <a:rPr lang="en-US" sz="1100" b="0" u="none" kern="1200" dirty="0">
                <a:solidFill>
                  <a:schemeClr val="tx1"/>
                </a:solidFill>
                <a:effectLst/>
                <a:latin typeface="Franklin Gothic Book" panose="020B0503020102020204" pitchFamily="34" charset="0"/>
                <a:ea typeface="+mn-ea"/>
                <a:cs typeface="+mn-cs"/>
              </a:rPr>
              <a:t>: Christine uses positive narration to reinforce her classroom expectations while students are actively engaged in them. She also narrates a progression of actions (from pencils out, to pencils moving, to silent reading, to answering question 1, to moving to question 2). Her intentional choices of what actions to celebrate convey the pacing she wants students to maintain.</a:t>
            </a:r>
          </a:p>
          <a:p>
            <a:pPr lvl="1"/>
            <a:r>
              <a:rPr lang="en-US" sz="1100" b="1" u="none" kern="1200" dirty="0">
                <a:solidFill>
                  <a:schemeClr val="tx1"/>
                </a:solidFill>
                <a:effectLst/>
                <a:latin typeface="Franklin Gothic Book" panose="020B0503020102020204" pitchFamily="34" charset="0"/>
                <a:ea typeface="+mn-ea"/>
                <a:cs typeface="+mn-cs"/>
              </a:rPr>
              <a:t>Silent Solo</a:t>
            </a:r>
            <a:r>
              <a:rPr lang="en-US" sz="1100" b="0" u="none" kern="1200" dirty="0">
                <a:solidFill>
                  <a:schemeClr val="tx1"/>
                </a:solidFill>
                <a:effectLst/>
                <a:latin typeface="Franklin Gothic Book" panose="020B0503020102020204" pitchFamily="34" charset="0"/>
                <a:ea typeface="+mn-ea"/>
                <a:cs typeface="+mn-cs"/>
              </a:rPr>
              <a:t>: Once students have settled into their work, Christine supports student working in a calm, quiet environment. She stops for a whispered reminder to an individual student so as not to interrupt the rest of the class; her only words are the pacing reminders. </a:t>
            </a:r>
          </a:p>
          <a:p>
            <a:pPr lvl="1"/>
            <a:r>
              <a:rPr lang="en-US" sz="1100" b="1" u="none" kern="1200" dirty="0">
                <a:solidFill>
                  <a:schemeClr val="tx1"/>
                </a:solidFill>
                <a:effectLst/>
                <a:latin typeface="Franklin Gothic Book" panose="020B0503020102020204" pitchFamily="34" charset="0"/>
                <a:ea typeface="+mn-ea"/>
                <a:cs typeface="+mn-cs"/>
              </a:rPr>
              <a:t>Attentive circulation: </a:t>
            </a:r>
            <a:r>
              <a:rPr lang="en-US" sz="1100" b="0" kern="1200" dirty="0">
                <a:solidFill>
                  <a:schemeClr val="tx1"/>
                </a:solidFill>
                <a:effectLst/>
                <a:latin typeface="Franklin Gothic Book" panose="020B0503020102020204" pitchFamily="34" charset="0"/>
                <a:ea typeface="+mn-ea"/>
                <a:cs typeface="+mn-cs"/>
              </a:rPr>
              <a:t>Christine moves around the classroom calmly and predictably, pausing to look around the room and see whether any students might need further support.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1" u="none" kern="1200" dirty="0">
                <a:solidFill>
                  <a:schemeClr val="tx1"/>
                </a:solidFill>
                <a:effectLst/>
                <a:latin typeface="Franklin Gothic Book" panose="020B0503020102020204" pitchFamily="34" charset="0"/>
                <a:ea typeface="+mn-ea"/>
                <a:cs typeface="+mn-cs"/>
              </a:rPr>
              <a:t>Classroom and materials support expectations:</a:t>
            </a:r>
            <a:r>
              <a:rPr lang="en-US" sz="1100" b="0" u="none" kern="1200" dirty="0">
                <a:solidFill>
                  <a:schemeClr val="tx1"/>
                </a:solidFill>
                <a:effectLst/>
                <a:latin typeface="Franklin Gothic Book" panose="020B0503020102020204" pitchFamily="34" charset="0"/>
                <a:ea typeface="+mn-ea"/>
                <a:cs typeface="+mn-cs"/>
              </a:rPr>
              <a:t> Students enter a classroom of predictable systems: the Do Now is in the Student Packet which is already set up on student desks;  the directions are projected on the board so Christine needs only one oral reminder. This predictability means students can meet Christine’s expectation that they are immediately engaged and focused on their work, and it gives Christine the ability to observe and give feedback immediately, signaling the importance of students’ intellectual efforts.</a:t>
            </a:r>
            <a:endParaRPr lang="en-US" sz="1100" b="0" kern="1200" dirty="0">
              <a:solidFill>
                <a:schemeClr val="tx1"/>
              </a:solidFill>
              <a:effectLst/>
              <a:latin typeface="Franklin Gothic Book" panose="020B0503020102020204" pitchFamily="34" charset="0"/>
              <a:ea typeface="+mn-ea"/>
              <a:cs typeface="+mn-cs"/>
            </a:endParaRP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Systems and Routines</a:t>
            </a:r>
          </a:p>
          <a:p>
            <a:pPr marL="628650" lvl="1" indent="-171450"/>
            <a:r>
              <a:rPr lang="en-US" sz="1100" b="0" kern="1200" dirty="0">
                <a:solidFill>
                  <a:schemeClr val="tx1"/>
                </a:solidFill>
                <a:effectLst/>
                <a:latin typeface="Franklin Gothic Book" panose="020B0503020102020204" pitchFamily="34" charset="0"/>
                <a:ea typeface="+mn-ea"/>
                <a:cs typeface="+mn-cs"/>
              </a:rPr>
              <a:t>Silent Solo</a:t>
            </a:r>
          </a:p>
          <a:p>
            <a:pPr marL="628650" lvl="1" indent="-171450"/>
            <a:r>
              <a:rPr lang="en-US" sz="1100" b="0" kern="1200" dirty="0">
                <a:solidFill>
                  <a:schemeClr val="tx1"/>
                </a:solidFill>
                <a:effectLst/>
                <a:latin typeface="Franklin Gothic Book" panose="020B0503020102020204" pitchFamily="34" charset="0"/>
                <a:ea typeface="+mn-ea"/>
                <a:cs typeface="+mn-cs"/>
              </a:rPr>
              <a:t>Classroom Culture</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What does this look like in the first week of school?</a:t>
            </a:r>
          </a:p>
          <a:p>
            <a:pPr marL="1085850" lvl="2" indent="-171450"/>
            <a:r>
              <a:rPr lang="en-US" sz="1100" b="0" kern="1200" dirty="0">
                <a:solidFill>
                  <a:schemeClr val="tx1"/>
                </a:solidFill>
                <a:effectLst/>
                <a:latin typeface="Franklin Gothic Book" panose="020B0503020102020204" pitchFamily="34" charset="0"/>
                <a:ea typeface="+mn-ea"/>
                <a:cs typeface="+mn-cs"/>
              </a:rPr>
              <a:t>When Christine first teaches the Do Now routine, she moves more slowly and methodically through each step, and gives more directions throughout. She also gives students smaller, shorter chunks of work and provides quick feedback on their competition of the routine. Over the first few weeks of school, she scales back her “teacher talk” and lengthens work time.</a:t>
            </a:r>
          </a:p>
          <a:p>
            <a:pPr marL="628650" lvl="1" indent="-171450"/>
            <a:r>
              <a:rPr lang="en-US" sz="1100" b="0" kern="1200" dirty="0">
                <a:solidFill>
                  <a:schemeClr val="tx1"/>
                </a:solidFill>
                <a:effectLst/>
                <a:latin typeface="Franklin Gothic Book" panose="020B0503020102020204" pitchFamily="34" charset="0"/>
                <a:ea typeface="+mn-ea"/>
                <a:cs typeface="+mn-cs"/>
              </a:rPr>
              <a:t>What components are central for an effective start to Christine’s class period?</a:t>
            </a:r>
          </a:p>
          <a:p>
            <a:pPr marL="1085850" lvl="2" indent="-171450"/>
            <a:r>
              <a:rPr lang="en-US" sz="1100" b="0" kern="1200" dirty="0">
                <a:solidFill>
                  <a:schemeClr val="tx1"/>
                </a:solidFill>
                <a:effectLst/>
                <a:latin typeface="Franklin Gothic Book" panose="020B0503020102020204" pitchFamily="34" charset="0"/>
                <a:ea typeface="+mn-ea"/>
                <a:cs typeface="+mn-cs"/>
              </a:rPr>
              <a:t>Christine’s joyful demeanor ensures that she can begin a class with many expectations in place but without these routines seeming harsh or restrictive. She understands that the Do Now is a section of class that sets the stage for the rest of the class period: we will get down to business efficiently, and the business of a reading class is reading and writing. She trusts that her students can work independently, with little interruption from her as they transition from whatever class or activity they came from into their reading community.</a:t>
            </a: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40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WAIING FOR FINAL CLIP CODE!!</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Hasan Clayton leads Lesson 22 from the unit for </a:t>
            </a:r>
            <a:r>
              <a:rPr lang="en-US" sz="1100" b="0" i="1" kern="1200" dirty="0">
                <a:solidFill>
                  <a:schemeClr val="tx1"/>
                </a:solidFill>
                <a:effectLst/>
                <a:latin typeface="Franklin Gothic Book" panose="020B0503020102020204" pitchFamily="34" charset="0"/>
                <a:ea typeface="+mn-ea"/>
                <a:cs typeface="+mn-cs"/>
              </a:rPr>
              <a:t>To Kill A Mockingbird</a:t>
            </a:r>
            <a:r>
              <a:rPr lang="en-US" sz="1100" b="0" kern="1200" dirty="0">
                <a:solidFill>
                  <a:schemeClr val="tx1"/>
                </a:solidFill>
                <a:effectLst/>
                <a:latin typeface="Franklin Gothic Book" panose="020B0503020102020204" pitchFamily="34" charset="0"/>
                <a:ea typeface="+mn-ea"/>
                <a:cs typeface="+mn-cs"/>
              </a:rPr>
              <a:t>, by Harper Lee, with an 8th-grade class from Nashville Classical Charter School.</a:t>
            </a:r>
          </a:p>
          <a:p>
            <a:pPr lvl="1"/>
            <a:r>
              <a:rPr lang="en-US" sz="1100" b="0" kern="1200" dirty="0">
                <a:solidFill>
                  <a:schemeClr val="tx1"/>
                </a:solidFill>
                <a:effectLst/>
                <a:highlight>
                  <a:srgbClr val="FFFF00"/>
                </a:highlight>
                <a:latin typeface="Franklin Gothic Book" panose="020B0503020102020204" pitchFamily="34" charset="0"/>
                <a:ea typeface="+mn-ea"/>
                <a:cs typeface="+mn-cs"/>
              </a:rPr>
              <a:t>During the Do Now, students are close reading a passage of the text that they read together in class the previous day. The questions ask them to paraphrase a line of text and to analyze Harper Lee’s choice of the adjective “real.”</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Hasan maintain systems and communicate expectations during the Do Now?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Active Observation:</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Silent Solo: </a:t>
            </a:r>
            <a:r>
              <a:rPr lang="en-US" sz="1100" b="0" u="none" kern="1200" dirty="0">
                <a:solidFill>
                  <a:schemeClr val="tx1"/>
                </a:solidFill>
                <a:effectLst/>
                <a:latin typeface="Franklin Gothic Book" panose="020B0503020102020204" pitchFamily="34" charset="0"/>
                <a:ea typeface="+mn-ea"/>
                <a:cs typeface="+mn-cs"/>
              </a:rPr>
              <a:t>Hasan has installed a norm of Silent Solo, which allows him to collect real-time data from students and gives students a calm, quiet environment for work. </a:t>
            </a:r>
          </a:p>
          <a:p>
            <a:pPr lvl="1"/>
            <a:r>
              <a:rPr lang="en-US" sz="1100" b="1" u="none" kern="1200" dirty="0">
                <a:solidFill>
                  <a:schemeClr val="tx1"/>
                </a:solidFill>
                <a:effectLst/>
                <a:latin typeface="Franklin Gothic Book" panose="020B0503020102020204" pitchFamily="34" charset="0"/>
                <a:ea typeface="+mn-ea"/>
                <a:cs typeface="+mn-cs"/>
              </a:rPr>
              <a:t>Active Observation: </a:t>
            </a:r>
            <a:r>
              <a:rPr lang="en-US" sz="1100" b="0" u="none" kern="1200" dirty="0">
                <a:solidFill>
                  <a:schemeClr val="tx1"/>
                </a:solidFill>
                <a:effectLst/>
                <a:latin typeface="Franklin Gothic Book" panose="020B0503020102020204" pitchFamily="34" charset="0"/>
                <a:ea typeface="+mn-ea"/>
                <a:cs typeface="+mn-cs"/>
              </a:rPr>
              <a:t>With his exemplar in hand, Hasan pauses at individual students’ desks to collect data. His system of check marks allows him to give feedback without speaking so as not to interrupt students’ independent work and focus. This data also allows him to make intentional choices about which responses to surface during the Do Now review.</a:t>
            </a:r>
          </a:p>
          <a:p>
            <a:pPr lvl="1"/>
            <a:r>
              <a:rPr lang="en-US" sz="1100" b="1" u="none" kern="1200" dirty="0">
                <a:solidFill>
                  <a:schemeClr val="tx1"/>
                </a:solidFill>
                <a:effectLst/>
                <a:latin typeface="Franklin Gothic Book" panose="020B0503020102020204" pitchFamily="34" charset="0"/>
                <a:ea typeface="+mn-ea"/>
                <a:cs typeface="+mn-cs"/>
              </a:rPr>
              <a:t>Positive Narration: </a:t>
            </a:r>
            <a:r>
              <a:rPr lang="en-US" sz="1100" b="0" u="none" kern="1200" dirty="0">
                <a:solidFill>
                  <a:schemeClr val="tx1"/>
                </a:solidFill>
                <a:effectLst/>
                <a:latin typeface="Franklin Gothic Book" panose="020B0503020102020204" pitchFamily="34" charset="0"/>
                <a:ea typeface="+mn-ea"/>
                <a:cs typeface="+mn-cs"/>
              </a:rPr>
              <a:t>When Hasan does speak, he delivers positive praise to students. Some of the praise is general, maintaining student momentum (“You got this” after a reminder of how much time is remaining). At other times, Hasan offers more precise praise, which values the work of individual students and gently reminds other students of how they might strengthen their own answers (“Love these Knowledge Organizer words that Anthony Walker just used. The word he used was ‘aristocrat.’”; “Love these responses for question 2, telling me specifically why she was crying that second time.”)</a:t>
            </a:r>
            <a:endParaRPr lang="en-US" sz="1100" b="1" u="none" kern="1200" dirty="0">
              <a:solidFill>
                <a:schemeClr val="tx1"/>
              </a:solidFill>
              <a:effectLst/>
              <a:latin typeface="Franklin Gothic Book" panose="020B0503020102020204" pitchFamily="34" charset="0"/>
              <a:ea typeface="+mn-ea"/>
              <a:cs typeface="+mn-cs"/>
            </a:endParaRPr>
          </a:p>
          <a:p>
            <a:pPr lvl="1"/>
            <a:r>
              <a:rPr lang="en-US" sz="1100" b="1" kern="1200" dirty="0">
                <a:solidFill>
                  <a:schemeClr val="tx1"/>
                </a:solidFill>
                <a:effectLst/>
                <a:latin typeface="Franklin Gothic Book" panose="020B0503020102020204" pitchFamily="34" charset="0"/>
                <a:ea typeface="+mn-ea"/>
                <a:cs typeface="+mn-cs"/>
              </a:rPr>
              <a:t>Intentional review</a:t>
            </a:r>
            <a:r>
              <a:rPr lang="en-US" sz="1100" b="0" kern="1200" dirty="0">
                <a:solidFill>
                  <a:schemeClr val="tx1"/>
                </a:solidFill>
                <a:effectLst/>
                <a:latin typeface="Franklin Gothic Book" panose="020B0503020102020204" pitchFamily="34" charset="0"/>
                <a:ea typeface="+mn-ea"/>
                <a:cs typeface="+mn-cs"/>
              </a:rPr>
              <a:t>: Once the review starts, Hasan is prepared to call on individual students to surface strong answers. His knowledge of student responses also allows him to quickly surface more than one potential response (“I also saw other scholars writing things like…”), which makes it more likely that every student will gain some additional understandings during the review. This intentional review also supports pacing.</a:t>
            </a:r>
          </a:p>
          <a:p>
            <a:pPr lvl="1"/>
            <a:r>
              <a:rPr lang="en-US" sz="1100" b="1" kern="1200" dirty="0">
                <a:solidFill>
                  <a:schemeClr val="tx1"/>
                </a:solidFill>
                <a:effectLst/>
                <a:latin typeface="Franklin Gothic Book" panose="020B0503020102020204" pitchFamily="34" charset="0"/>
                <a:ea typeface="+mn-ea"/>
                <a:cs typeface="+mn-cs"/>
              </a:rPr>
              <a:t>Stamp the knowledge</a:t>
            </a:r>
            <a:r>
              <a:rPr lang="en-US" sz="1100" b="0" kern="1200" dirty="0">
                <a:solidFill>
                  <a:schemeClr val="tx1"/>
                </a:solidFill>
                <a:effectLst/>
                <a:latin typeface="Franklin Gothic Book" panose="020B0503020102020204" pitchFamily="34" charset="0"/>
                <a:ea typeface="+mn-ea"/>
                <a:cs typeface="+mn-cs"/>
              </a:rPr>
              <a:t>: Reminding students to add to their responses in green pen (while Hasan adds student answers to the Student Packet projected on the board) ensures that students stamp the knowledge, reinforces the recall of plot elements from the previous discussion, and helps students to activate the knowledge that will make Hasan’s statement of purpose come true: “This tells me we are about to have an excellent class discussion.”</a:t>
            </a: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Positive Narration</a:t>
            </a:r>
          </a:p>
          <a:p>
            <a:pPr marL="628650" lvl="1" indent="-171450"/>
            <a:r>
              <a:rPr lang="en-US" sz="1100" b="0" i="0" kern="1200" dirty="0">
                <a:solidFill>
                  <a:schemeClr val="tx1"/>
                </a:solidFill>
                <a:effectLst/>
                <a:latin typeface="Franklin Gothic Book" panose="020B0503020102020204" pitchFamily="34" charset="0"/>
                <a:ea typeface="+mn-ea"/>
                <a:cs typeface="+mn-cs"/>
              </a:rPr>
              <a:t>Pacing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 for this clip:</a:t>
            </a:r>
            <a:endParaRPr lang="en-US" sz="1100" b="0" i="0" kern="1200" dirty="0">
              <a:solidFill>
                <a:schemeClr val="tx1"/>
              </a:solidFill>
              <a:effectLst/>
              <a:latin typeface="Franklin Gothic Book" panose="020B0503020102020204" pitchFamily="34" charset="0"/>
              <a:ea typeface="+mn-ea"/>
              <a:cs typeface="+mn-cs"/>
            </a:endParaRPr>
          </a:p>
          <a:p>
            <a:pPr marL="628650" lvl="1" indent="-171450"/>
            <a:r>
              <a:rPr lang="en-US" sz="1100" b="0" i="0" kern="1200" dirty="0">
                <a:solidFill>
                  <a:schemeClr val="tx1"/>
                </a:solidFill>
                <a:effectLst/>
                <a:latin typeface="Franklin Gothic Book" panose="020B0503020102020204" pitchFamily="34" charset="0"/>
                <a:ea typeface="+mn-ea"/>
                <a:cs typeface="+mn-cs"/>
              </a:rPr>
              <a:t>What is Hasan talking about when he says, “You guys are arrogant”?</a:t>
            </a:r>
          </a:p>
          <a:p>
            <a:pPr marL="1085850" lvl="2" indent="-171450"/>
            <a:r>
              <a:rPr lang="en-US" sz="1100" b="0" i="0" kern="1200" dirty="0">
                <a:solidFill>
                  <a:schemeClr val="tx1"/>
                </a:solidFill>
                <a:effectLst/>
                <a:latin typeface="Franklin Gothic Book" panose="020B0503020102020204" pitchFamily="34" charset="0"/>
                <a:ea typeface="+mn-ea"/>
                <a:cs typeface="+mn-cs"/>
              </a:rPr>
              <a:t>Hasan is reciting a correct response to the paraphrase question, said from the point of view of the character in the text (Mayella Ewell). He is not speaking directly to students.</a:t>
            </a:r>
          </a:p>
          <a:p>
            <a:pPr marL="628650" lvl="1" indent="-171450"/>
            <a:r>
              <a:rPr lang="en-US" sz="1100" b="0" i="0" kern="1200" dirty="0">
                <a:solidFill>
                  <a:schemeClr val="tx1"/>
                </a:solidFill>
                <a:effectLst/>
                <a:latin typeface="Franklin Gothic Book" panose="020B0503020102020204" pitchFamily="34" charset="0"/>
                <a:ea typeface="+mn-ea"/>
                <a:cs typeface="+mn-cs"/>
              </a:rPr>
              <a:t>Why does Hasan shift registers during the lesson?</a:t>
            </a:r>
          </a:p>
          <a:p>
            <a:pPr marL="1085850" lvl="2" indent="-171450"/>
            <a:r>
              <a:rPr lang="en-US" sz="1800" dirty="0">
                <a:effectLst/>
                <a:latin typeface="Calibri" panose="020F0502020204030204" pitchFamily="34" charset="0"/>
                <a:ea typeface="Times New Roman" panose="02020603050405020304" pitchFamily="18" charset="0"/>
              </a:rPr>
              <a:t>Hasan shifts his register from low (individual interactions with students) to medium (positive narration during Silent Solo) to high (“Loud” during DN review). Hasan’s tone is loudest when asking students to be louder, as he models for them the volume he expects (and the volume he needs while students are masked!). While his “louds” are striking, he makes sure to praise and honor each students’ work after he asks them to speak louder. A final note: </a:t>
            </a:r>
            <a:r>
              <a:rPr lang="en-US" sz="1100" b="0" i="0" kern="1200" dirty="0">
                <a:solidFill>
                  <a:schemeClr val="tx1"/>
                </a:solidFill>
                <a:effectLst/>
                <a:latin typeface="Franklin Gothic Book" panose="020B0503020102020204" pitchFamily="34" charset="0"/>
                <a:ea typeface="+mn-ea"/>
                <a:cs typeface="+mn-cs"/>
              </a:rPr>
              <a:t>Hasan has very strong relationships with his students, who are familiar with his teaching style. Different teachers have different tones, and you might choose to use different volumes or registers with your students, always being mindful and aware of the impact that teacher tone and registers have on students.</a:t>
            </a: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20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8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5/11/2022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5/11/2022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5/11/2022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5/11/2022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5/11/2022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5/11/2022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5/11/2022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405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5/11/2022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5/11/2022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Do Now</a:t>
            </a:r>
            <a:br>
              <a:rPr lang="en-US" dirty="0">
                <a:solidFill>
                  <a:schemeClr val="tx2"/>
                </a:solidFill>
              </a:rPr>
            </a:br>
            <a:r>
              <a:rPr lang="en-US" dirty="0">
                <a:solidFill>
                  <a:schemeClr val="bg1"/>
                </a:solidFill>
              </a:rPr>
              <a:t>Clip Library</a:t>
            </a:r>
            <a:endParaRPr lang="en-US" dirty="0"/>
          </a:p>
        </p:txBody>
      </p:sp>
      <p:sp>
        <p:nvSpPr>
          <p:cNvPr id="3" name="Subtitle 2">
            <a:extLst>
              <a:ext uri="{FF2B5EF4-FFF2-40B4-BE49-F238E27FC236}">
                <a16:creationId xmlns:a16="http://schemas.microsoft.com/office/drawing/2014/main" id="{FFF3B81D-867B-4FC1-B04C-981FD82DD8B1}"/>
              </a:ext>
            </a:extLst>
          </p:cNvPr>
          <p:cNvSpPr>
            <a:spLocks noGrp="1"/>
          </p:cNvSpPr>
          <p:nvPr>
            <p:ph type="subTitle" idx="1"/>
          </p:nvPr>
        </p:nvSpPr>
        <p:spPr>
          <a:xfrm>
            <a:off x="1487580" y="3858491"/>
            <a:ext cx="6168840" cy="1752600"/>
          </a:xfrm>
        </p:spPr>
        <p:txBody>
          <a:bodyPr>
            <a:normAutofit/>
          </a:bodyPr>
          <a:lstStyle/>
          <a:p>
            <a:pPr algn="ct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maintain engagement during the Do Now review? </a:t>
            </a:r>
          </a:p>
        </p:txBody>
      </p:sp>
    </p:spTree>
    <p:extLst>
      <p:ext uri="{BB962C8B-B14F-4D97-AF65-F5344CB8AC3E}">
        <p14:creationId xmlns:p14="http://schemas.microsoft.com/office/powerpoint/2010/main" val="34899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duotone>
              <a:prstClr val="black"/>
              <a:srgbClr val="A7FFFF">
                <a:tint val="45000"/>
                <a:satMod val="400000"/>
              </a:srgbClr>
            </a:duotone>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2605088"/>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Rigorous, engaging task</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Varied Means of Participation</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Supportive community</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lang="en-US" sz="2800" dirty="0">
                <a:solidFill>
                  <a:prstClr val="white"/>
                </a:solidFill>
                <a:latin typeface="Franklin Gothic Book"/>
              </a:rPr>
              <a:t>Momentum</a:t>
            </a:r>
            <a:endParaRPr kumimoji="0" lang="en-US" sz="2800" b="0" i="0" u="none" strike="noStrike" kern="1200" cap="none" spc="0" normalizeH="0" baseline="0" noProof="0" dirty="0">
              <a:ln>
                <a:noFill/>
              </a:ln>
              <a:solidFill>
                <a:prstClr val="white"/>
              </a:solidFill>
              <a:effectLst/>
              <a:uLnTx/>
              <a:uFillTx/>
              <a:latin typeface="Franklin Gothic Book"/>
              <a:ea typeface="+mj-ea"/>
              <a:cs typeface="+mj-cs"/>
            </a:endParaRPr>
          </a:p>
        </p:txBody>
      </p:sp>
    </p:spTree>
    <p:extLst>
      <p:ext uri="{BB962C8B-B14F-4D97-AF65-F5344CB8AC3E}">
        <p14:creationId xmlns:p14="http://schemas.microsoft.com/office/powerpoint/2010/main" val="26235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4154984"/>
          </a:xfrm>
          <a:prstGeom prst="rect">
            <a:avLst/>
          </a:prstGeom>
          <a:noFill/>
        </p:spPr>
        <p:txBody>
          <a:bodyPr wrap="square" rtlCol="0">
            <a:spAutoFit/>
          </a:bodyPr>
          <a:lstStyle/>
          <a:p>
            <a:r>
              <a:rPr lang="en-US" sz="3200" u="sng" dirty="0">
                <a:solidFill>
                  <a:schemeClr val="tx2"/>
                </a:solidFill>
                <a:hlinkClick r:id="rId3" action="ppaction://hlinksldjump">
                  <a:extLst>
                    <a:ext uri="{A12FA001-AC4F-418D-AE19-62706E023703}">
                      <ahyp:hlinkClr xmlns:ahyp="http://schemas.microsoft.com/office/drawing/2018/hyperlinkcolor" val="tx"/>
                    </a:ext>
                  </a:extLst>
                </a:hlinkClick>
              </a:rPr>
              <a:t>Classroom Culture</a:t>
            </a:r>
            <a:endParaRPr lang="en-US" sz="3200" u="sng" dirty="0">
              <a:solidFill>
                <a:schemeClr val="tx2"/>
              </a:solidFill>
            </a:endParaRPr>
          </a:p>
          <a:p>
            <a:pPr marL="914400" lvl="1" indent="-457200">
              <a:buFont typeface="Arial" panose="020B0604020202020204" pitchFamily="34" charset="0"/>
              <a:buChar char="•"/>
            </a:pPr>
            <a:r>
              <a:rPr lang="en-US" sz="2800" dirty="0"/>
              <a:t>Communicating expectations for routines that norm and build academic habits</a:t>
            </a:r>
          </a:p>
          <a:p>
            <a:r>
              <a:rPr lang="en-US" sz="3200" u="sng" dirty="0">
                <a:solidFill>
                  <a:schemeClr val="tx2"/>
                </a:solidFill>
                <a:hlinkClick r:id="rId4" action="ppaction://hlinksldjump">
                  <a:extLst>
                    <a:ext uri="{A12FA001-AC4F-418D-AE19-62706E023703}">
                      <ahyp:hlinkClr xmlns:ahyp="http://schemas.microsoft.com/office/drawing/2018/hyperlinkcolor" val="tx"/>
                    </a:ext>
                  </a:extLst>
                </a:hlinkClick>
              </a:rPr>
              <a:t>Active Observation</a:t>
            </a:r>
            <a:endParaRPr lang="en-US" sz="3200" u="sng" dirty="0">
              <a:solidFill>
                <a:schemeClr val="tx2"/>
              </a:solidFill>
            </a:endParaRPr>
          </a:p>
          <a:p>
            <a:pPr marL="914400" lvl="1" indent="-457200">
              <a:buFont typeface="Arial" panose="020B0604020202020204" pitchFamily="34" charset="0"/>
              <a:buChar char="•"/>
            </a:pPr>
            <a:r>
              <a:rPr lang="en-US" sz="2800" dirty="0"/>
              <a:t>Attention to student work before reviewing</a:t>
            </a:r>
          </a:p>
          <a:p>
            <a:r>
              <a:rPr lang="en-US" sz="3200" u="sng" dirty="0">
                <a:solidFill>
                  <a:schemeClr val="tx2"/>
                </a:solidFill>
              </a:rPr>
              <a:t>Student </a:t>
            </a:r>
            <a:r>
              <a:rPr lang="en-US" sz="3200" u="sng" dirty="0">
                <a:solidFill>
                  <a:schemeClr val="tx2"/>
                </a:solidFill>
                <a:hlinkClick r:id="rId5" action="ppaction://hlinksldjump">
                  <a:extLst>
                    <a:ext uri="{A12FA001-AC4F-418D-AE19-62706E023703}">
                      <ahyp:hlinkClr xmlns:ahyp="http://schemas.microsoft.com/office/drawing/2018/hyperlinkcolor" val="tx"/>
                    </a:ext>
                  </a:extLst>
                </a:hlinkClick>
              </a:rPr>
              <a:t>Engagement</a:t>
            </a:r>
            <a:endParaRPr lang="en-US" sz="3200" u="sng" dirty="0">
              <a:solidFill>
                <a:schemeClr val="tx2"/>
              </a:solidFill>
            </a:endParaRPr>
          </a:p>
          <a:p>
            <a:pPr marL="914400" lvl="1" indent="-457200">
              <a:buFont typeface="Arial" panose="020B0604020202020204" pitchFamily="34" charset="0"/>
              <a:buChar char="•"/>
            </a:pPr>
            <a:r>
              <a:rPr lang="en-US" sz="2800" dirty="0"/>
              <a:t>Supports pacing and builds momentum for the lesson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Classroom Culture</a:t>
            </a:r>
            <a:br>
              <a:rPr lang="en-US" dirty="0">
                <a:solidFill>
                  <a:schemeClr val="tx2"/>
                </a:solidFill>
              </a:rPr>
            </a:br>
            <a:r>
              <a:rPr lang="en-US" dirty="0">
                <a:solidFill>
                  <a:schemeClr val="bg1"/>
                </a:solidFill>
              </a:rPr>
              <a:t>Do Now Clip Library</a:t>
            </a:r>
            <a:endParaRPr lang="en-US"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C771D4-E052-4493-887B-564C6B975250}"/>
              </a:ext>
            </a:extLst>
          </p:cNvPr>
          <p:cNvPicPr>
            <a:picLocks noChangeAspect="1"/>
          </p:cNvPicPr>
          <p:nvPr/>
        </p:nvPicPr>
        <p:blipFill>
          <a:blip r:embed="rId3"/>
          <a:stretch>
            <a:fillRect/>
          </a:stretch>
        </p:blipFill>
        <p:spPr>
          <a:xfrm>
            <a:off x="457199" y="685800"/>
            <a:ext cx="8686801" cy="5360158"/>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Christine Torres</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algn="ctr" defTabSz="914400">
              <a:defRPr/>
            </a:pPr>
            <a:r>
              <a:rPr lang="en-US" sz="2800" b="0" kern="1200" dirty="0">
                <a:solidFill>
                  <a:schemeClr val="bg1"/>
                </a:solidFill>
                <a:effectLst/>
                <a:latin typeface="Franklin Gothic Book" panose="020B0503020102020204" pitchFamily="34" charset="0"/>
                <a:ea typeface="+mn-ea"/>
                <a:cs typeface="+mn-cs"/>
              </a:rPr>
              <a:t>In what ways does Christine support strong classroom culture during the Do Now?</a:t>
            </a: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C771D4-E052-4493-887B-564C6B975250}"/>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57199" y="685800"/>
            <a:ext cx="8686801" cy="5360158"/>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Christine Torres</a:t>
            </a:r>
          </a:p>
        </p:txBody>
      </p:sp>
      <p:sp>
        <p:nvSpPr>
          <p:cNvPr id="5" name="Content Placeholder 2">
            <a:extLst>
              <a:ext uri="{FF2B5EF4-FFF2-40B4-BE49-F238E27FC236}">
                <a16:creationId xmlns:a16="http://schemas.microsoft.com/office/drawing/2014/main" id="{0989D017-0FA4-48F3-8D38-02E118E808D8}"/>
              </a:ext>
            </a:extLst>
          </p:cNvPr>
          <p:cNvSpPr txBox="1">
            <a:spLocks/>
          </p:cNvSpPr>
          <p:nvPr/>
        </p:nvSpPr>
        <p:spPr>
          <a:xfrm>
            <a:off x="457199" y="1992573"/>
            <a:ext cx="8710483" cy="33027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Immediate attention to culture and community</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Positive narration supports pacing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Silent Solo</a:t>
            </a:r>
          </a:p>
          <a:p>
            <a:pPr>
              <a:buClr>
                <a:srgbClr val="FFDE22"/>
              </a:buClr>
              <a:defRPr/>
            </a:pPr>
            <a:r>
              <a:rPr lang="en-US" dirty="0">
                <a:solidFill>
                  <a:sysClr val="window" lastClr="FFFFFF"/>
                </a:solidFill>
                <a:latin typeface="Franklin Gothic Book"/>
              </a:rPr>
              <a:t>Attentive circulation</a:t>
            </a:r>
          </a:p>
          <a:p>
            <a:pPr>
              <a:buClr>
                <a:srgbClr val="FFDE22"/>
              </a:buClr>
              <a:defRPr/>
            </a:pPr>
            <a:r>
              <a:rPr lang="en-US" dirty="0">
                <a:solidFill>
                  <a:sysClr val="window" lastClr="FFFFFF"/>
                </a:solidFill>
              </a:rPr>
              <a:t>Classroom and materials support expectations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5930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Active Observation</a:t>
            </a:r>
            <a:br>
              <a:rPr lang="en-US" dirty="0">
                <a:solidFill>
                  <a:schemeClr val="tx2"/>
                </a:solidFill>
              </a:rPr>
            </a:br>
            <a:r>
              <a:rPr lang="en-US" dirty="0">
                <a:solidFill>
                  <a:schemeClr val="bg1"/>
                </a:solidFill>
              </a:rPr>
              <a:t>Do Now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DDE549-803D-4249-AB3B-839BB4951BC2}"/>
              </a:ext>
            </a:extLst>
          </p:cNvPr>
          <p:cNvPicPr>
            <a:picLocks noChangeAspect="1"/>
          </p:cNvPicPr>
          <p:nvPr/>
        </p:nvPicPr>
        <p:blipFill>
          <a:blip r:embed="rId3"/>
          <a:stretch>
            <a:fillRect/>
          </a:stretch>
        </p:blipFill>
        <p:spPr>
          <a:xfrm>
            <a:off x="442475" y="0"/>
            <a:ext cx="8686800" cy="5964072"/>
          </a:xfrm>
          <a:prstGeom prst="rect">
            <a:avLst/>
          </a:prstGeom>
        </p:spPr>
      </p:pic>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Hasan Clayton</a:t>
            </a:r>
          </a:p>
        </p:txBody>
      </p:sp>
      <p:sp>
        <p:nvSpPr>
          <p:cNvPr id="4" name="TextBox 3"/>
          <p:cNvSpPr txBox="1"/>
          <p:nvPr/>
        </p:nvSpPr>
        <p:spPr>
          <a:xfrm>
            <a:off x="442475" y="4475687"/>
            <a:ext cx="8686800" cy="954107"/>
          </a:xfrm>
          <a:prstGeom prst="rect">
            <a:avLst/>
          </a:prstGeom>
          <a:solidFill>
            <a:schemeClr val="tx2">
              <a:lumMod val="50000"/>
              <a:alpha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How does Hasan’s attention to student work support his Do Now review?</a:t>
            </a:r>
          </a:p>
        </p:txBody>
      </p:sp>
      <p:sp>
        <p:nvSpPr>
          <p:cNvPr id="3" name="TextBox 2">
            <a:extLst>
              <a:ext uri="{FF2B5EF4-FFF2-40B4-BE49-F238E27FC236}">
                <a16:creationId xmlns:a16="http://schemas.microsoft.com/office/drawing/2014/main" id="{51B369C1-3121-4200-BF74-7B2B15968822}"/>
              </a:ext>
            </a:extLst>
          </p:cNvPr>
          <p:cNvSpPr txBox="1"/>
          <p:nvPr/>
        </p:nvSpPr>
        <p:spPr>
          <a:xfrm>
            <a:off x="-4476750" y="2228850"/>
            <a:ext cx="2343150" cy="830997"/>
          </a:xfrm>
          <a:prstGeom prst="rect">
            <a:avLst/>
          </a:prstGeom>
          <a:solidFill>
            <a:schemeClr val="accent3"/>
          </a:solidFill>
        </p:spPr>
        <p:txBody>
          <a:bodyPr wrap="square" rtlCol="0">
            <a:spAutoFit/>
          </a:bodyPr>
          <a:lstStyle/>
          <a:p>
            <a:r>
              <a:rPr lang="en-US" sz="2400" dirty="0"/>
              <a:t>Waiting for final clip code</a:t>
            </a:r>
          </a:p>
        </p:txBody>
      </p:sp>
    </p:spTree>
    <p:extLst>
      <p:ext uri="{BB962C8B-B14F-4D97-AF65-F5344CB8AC3E}">
        <p14:creationId xmlns:p14="http://schemas.microsoft.com/office/powerpoint/2010/main" val="14502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DFC84F-4CE9-4026-8080-30339A4EAA75}"/>
              </a:ext>
            </a:extLst>
          </p:cNvPr>
          <p:cNvPicPr>
            <a:picLocks noChangeAspect="1"/>
          </p:cNvPicPr>
          <p:nvPr/>
        </p:nvPicPr>
        <p:blipFill>
          <a:blip r:embed="rId3">
            <a:duotone>
              <a:prstClr val="black"/>
              <a:schemeClr val="accent5">
                <a:tint val="45000"/>
                <a:satMod val="400000"/>
              </a:schemeClr>
            </a:duotone>
          </a:blip>
          <a:stretch>
            <a:fillRect/>
          </a:stretch>
        </p:blipFill>
        <p:spPr>
          <a:xfrm>
            <a:off x="442475" y="0"/>
            <a:ext cx="8686800" cy="5964072"/>
          </a:xfrm>
          <a:prstGeom prst="rect">
            <a:avLst/>
          </a:prstGeom>
        </p:spPr>
      </p:pic>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Hasan Clayton</a:t>
            </a:r>
          </a:p>
        </p:txBody>
      </p:sp>
      <p:sp>
        <p:nvSpPr>
          <p:cNvPr id="5" name="Content Placeholder 2">
            <a:extLst>
              <a:ext uri="{FF2B5EF4-FFF2-40B4-BE49-F238E27FC236}">
                <a16:creationId xmlns:a16="http://schemas.microsoft.com/office/drawing/2014/main" id="{E020B9B7-4B41-4C11-BEE4-6A62DE94E8C6}"/>
              </a:ext>
            </a:extLst>
          </p:cNvPr>
          <p:cNvSpPr txBox="1">
            <a:spLocks/>
          </p:cNvSpPr>
          <p:nvPr/>
        </p:nvSpPr>
        <p:spPr>
          <a:xfrm>
            <a:off x="423125" y="3065929"/>
            <a:ext cx="8710483" cy="2540173"/>
          </a:xfrm>
          <a:prstGeom prst="rect">
            <a:avLst/>
          </a:prstGeom>
          <a:solidFill>
            <a:srgbClr val="4C4C4C">
              <a:alpha val="80000"/>
            </a:srgbClr>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3000" b="0" i="0" u="none" strike="noStrike" kern="1200" cap="none" spc="0" normalizeH="0" baseline="0" noProof="0" dirty="0">
                <a:ln>
                  <a:noFill/>
                </a:ln>
                <a:solidFill>
                  <a:sysClr val="window" lastClr="FFFFFF"/>
                </a:solidFill>
                <a:effectLst/>
                <a:uLnTx/>
                <a:uFillTx/>
                <a:ea typeface="+mn-ea"/>
                <a:cs typeface="+mn-cs"/>
              </a:rPr>
              <a:t>Silent Solo</a:t>
            </a:r>
          </a:p>
          <a:p>
            <a:pPr>
              <a:buClr>
                <a:srgbClr val="FFDE22"/>
              </a:buClr>
              <a:defRPr/>
            </a:pPr>
            <a:r>
              <a:rPr lang="en-US" sz="3000" dirty="0">
                <a:solidFill>
                  <a:sysClr val="window" lastClr="FFFFFF"/>
                </a:solidFill>
              </a:rPr>
              <a:t>Active Observation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sz="3000" dirty="0">
                <a:solidFill>
                  <a:sysClr val="window" lastClr="FFFFFF"/>
                </a:solidFill>
              </a:rPr>
              <a:t>Positive narration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sz="3000" dirty="0">
                <a:solidFill>
                  <a:sysClr val="window" lastClr="FFFFFF"/>
                </a:solidFill>
              </a:rPr>
              <a:t>Intentional review</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3000" b="0" i="0" u="none" strike="noStrike" kern="1200" cap="none" spc="0" normalizeH="0" baseline="0" noProof="0" dirty="0">
                <a:ln>
                  <a:noFill/>
                </a:ln>
                <a:solidFill>
                  <a:sysClr val="window" lastClr="FFFFFF"/>
                </a:solidFill>
                <a:effectLst/>
                <a:uLnTx/>
                <a:uFillTx/>
                <a:ea typeface="+mn-ea"/>
                <a:cs typeface="+mn-cs"/>
              </a:rPr>
              <a:t>Stamp the knowledge</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56561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Student Engagement</a:t>
            </a:r>
            <a:br>
              <a:rPr lang="en-US" dirty="0">
                <a:solidFill>
                  <a:schemeClr val="tx2"/>
                </a:solidFill>
              </a:rPr>
            </a:br>
            <a:r>
              <a:rPr lang="en-US" dirty="0">
                <a:solidFill>
                  <a:schemeClr val="bg1"/>
                </a:solidFill>
              </a:rPr>
              <a:t>Do Now Clip Library</a:t>
            </a:r>
            <a:endParaRPr lang="en-US" dirty="0"/>
          </a:p>
        </p:txBody>
      </p:sp>
    </p:spTree>
    <p:extLst>
      <p:ext uri="{BB962C8B-B14F-4D97-AF65-F5344CB8AC3E}">
        <p14:creationId xmlns:p14="http://schemas.microsoft.com/office/powerpoint/2010/main" val="4164613176"/>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8837</TotalTime>
  <Words>2015</Words>
  <Application>Microsoft Office PowerPoint</Application>
  <PresentationFormat>On-screen Show (4:3)</PresentationFormat>
  <Paragraphs>121</Paragraphs>
  <Slides>11</Slides>
  <Notes>11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11</vt:i4>
      </vt:variant>
    </vt:vector>
  </HeadingPairs>
  <TitlesOfParts>
    <vt:vector size="24" baseType="lpstr">
      <vt:lpstr>Arial</vt:lpstr>
      <vt:lpstr>Calibri</vt:lpstr>
      <vt:lpstr>Franklin Gothic Book</vt:lpstr>
      <vt:lpstr>Franklin Gothic Medium</vt:lpstr>
      <vt:lpstr>Verdana</vt:lpstr>
      <vt:lpstr>Wingdings</vt:lpstr>
      <vt:lpstr>7_USI</vt:lpstr>
      <vt:lpstr>4_USI</vt:lpstr>
      <vt:lpstr>New Workshope Slides</vt:lpstr>
      <vt:lpstr>8_USI</vt:lpstr>
      <vt:lpstr>2_New Workshope Slides</vt:lpstr>
      <vt:lpstr>6_USI</vt:lpstr>
      <vt:lpstr>9_USI</vt:lpstr>
      <vt:lpstr>Do Now Clip Library</vt:lpstr>
      <vt:lpstr>Table of Contents</vt:lpstr>
      <vt:lpstr>Classroom Culture Do Now Clip Library</vt:lpstr>
      <vt:lpstr>PowerPoint Presentation</vt:lpstr>
      <vt:lpstr>PowerPoint Presentation</vt:lpstr>
      <vt:lpstr>Active Observation Do Now Clip Library</vt:lpstr>
      <vt:lpstr>PowerPoint Presentation</vt:lpstr>
      <vt:lpstr>PowerPoint Presentation</vt:lpstr>
      <vt:lpstr>Student Engagement Do Now Clip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Jaimie Brillante</cp:lastModifiedBy>
  <cp:revision>270</cp:revision>
  <dcterms:created xsi:type="dcterms:W3CDTF">2020-05-15T15:20:25Z</dcterms:created>
  <dcterms:modified xsi:type="dcterms:W3CDTF">2022-05-11T20:01:03Z</dcterms:modified>
</cp:coreProperties>
</file>